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4"/>
  </p:sldMasterIdLst>
  <p:notesMasterIdLst>
    <p:notesMasterId r:id="rId25"/>
  </p:notesMasterIdLst>
  <p:handoutMasterIdLst>
    <p:handoutMasterId r:id="rId26"/>
  </p:handoutMasterIdLst>
  <p:sldIdLst>
    <p:sldId id="436" r:id="rId5"/>
    <p:sldId id="437" r:id="rId6"/>
    <p:sldId id="452" r:id="rId7"/>
    <p:sldId id="451" r:id="rId8"/>
    <p:sldId id="453" r:id="rId9"/>
    <p:sldId id="454" r:id="rId10"/>
    <p:sldId id="455" r:id="rId11"/>
    <p:sldId id="438" r:id="rId12"/>
    <p:sldId id="439" r:id="rId13"/>
    <p:sldId id="440" r:id="rId14"/>
    <p:sldId id="442" r:id="rId15"/>
    <p:sldId id="448" r:id="rId16"/>
    <p:sldId id="449" r:id="rId17"/>
    <p:sldId id="446" r:id="rId18"/>
    <p:sldId id="447" r:id="rId19"/>
    <p:sldId id="445" r:id="rId20"/>
    <p:sldId id="444" r:id="rId21"/>
    <p:sldId id="443" r:id="rId22"/>
    <p:sldId id="441" r:id="rId23"/>
    <p:sldId id="45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105" d="100"/>
          <a:sy n="105" d="100"/>
        </p:scale>
        <p:origin x="2466" y="150"/>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5/1/2025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5/1/2025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620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28491924"/>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4536651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756699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01359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02096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19599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3038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84747918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8584279"/>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sz="1000" dirty="0"/>
          </a:p>
        </p:txBody>
      </p:sp>
      <p:sp>
        <p:nvSpPr>
          <p:cNvPr id="10" name="Slide Number Placeholder 9"/>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3481484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263117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86821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41151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sz="1000" dirty="0"/>
          </a:p>
        </p:txBody>
      </p:sp>
      <p:sp>
        <p:nvSpPr>
          <p:cNvPr id="11" name="Slide Number Placeholder 10"/>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7665278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sz="1000" dirty="0"/>
          </a:p>
        </p:txBody>
      </p:sp>
      <p:sp>
        <p:nvSpPr>
          <p:cNvPr id="10" name="Slide Number Placeholder 9"/>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5913528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sz="1000"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02075128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package" Target="../embeddings/Microsoft_Word_Document.docx"/><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emf"/><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5FDFB-CF06-4999-B753-400F6DDB6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Calculating FTE</a:t>
            </a:r>
          </a:p>
        </p:txBody>
      </p:sp>
      <p:sp>
        <p:nvSpPr>
          <p:cNvPr id="12" name="Rectangle 11">
            <a:extLst>
              <a:ext uri="{FF2B5EF4-FFF2-40B4-BE49-F238E27FC236}">
                <a16:creationId xmlns:a16="http://schemas.microsoft.com/office/drawing/2014/main" id="{CBE847E4-8AD4-4367-8E66-57B801851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0440" y="640555"/>
            <a:ext cx="515112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59EF903-D3B6-439B-9E47-5D7F6F1D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556" y="795952"/>
            <a:ext cx="4818888"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90E367-90DB-C7EE-F269-92B88CF0B490}"/>
              </a:ext>
            </a:extLst>
          </p:cNvPr>
          <p:cNvPicPr>
            <a:picLocks noChangeAspect="1"/>
          </p:cNvPicPr>
          <p:nvPr/>
        </p:nvPicPr>
        <p:blipFill>
          <a:blip r:embed="rId3"/>
          <a:stretch>
            <a:fillRect/>
          </a:stretch>
        </p:blipFill>
        <p:spPr>
          <a:xfrm>
            <a:off x="4026004" y="970704"/>
            <a:ext cx="4139992" cy="2651760"/>
          </a:xfrm>
          <a:prstGeom prst="rect">
            <a:avLst/>
          </a:prstGeom>
        </p:spPr>
      </p:pic>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smtClean="0">
                <a:latin typeface="+mn-lt"/>
              </a:rPr>
              <a:pPr>
                <a:spcAft>
                  <a:spcPts val="600"/>
                </a:spcAft>
              </a:pPr>
              <a:t>1</a:t>
            </a:fld>
            <a:endParaRPr lang="en-US" sz="1100">
              <a:latin typeface="+mn-lt"/>
            </a:endParaRPr>
          </a:p>
        </p:txBody>
      </p:sp>
    </p:spTree>
    <p:extLst>
      <p:ext uri="{BB962C8B-B14F-4D97-AF65-F5344CB8AC3E}">
        <p14:creationId xmlns:p14="http://schemas.microsoft.com/office/powerpoint/2010/main" val="3441048361"/>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DF78-1317-F00A-8BD8-4625E85081EA}"/>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103E9FF3-54EC-70CA-52EB-F8426A7CC6D4}"/>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233691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C3842-D800-E196-2C03-14077CFA1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AC6A09-3027-1353-0E04-8E7ADD0FFA5D}"/>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C17722E8-35E2-22EC-BBDB-3B6AE07DF7E0}"/>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91352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25375-34A4-4A52-AC4B-55CF2935F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2A5516-172C-BCCB-819C-C6BE3477CED1}"/>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AD9368AA-04EC-D12A-4EE0-6AF889F6B4BB}"/>
              </a:ext>
            </a:extLst>
          </p:cNvPr>
          <p:cNvSpPr>
            <a:spLocks noGrp="1"/>
          </p:cNvSpPr>
          <p:nvPr>
            <p:ph type="sldNum" sz="quarter" idx="4"/>
          </p:nvPr>
        </p:nvSpPr>
        <p:spPr/>
        <p:txBody>
          <a:bodyPr/>
          <a:lstStyle/>
          <a:p>
            <a:fld id="{08AB70BE-1769-45B8-85A6-0C837432C7E6}" type="slidenum">
              <a:rPr lang="en-US" smtClean="0"/>
              <a:pPr/>
              <a:t>12</a:t>
            </a:fld>
            <a:endParaRPr lang="en-US" dirty="0"/>
          </a:p>
        </p:txBody>
      </p:sp>
    </p:spTree>
    <p:extLst>
      <p:ext uri="{BB962C8B-B14F-4D97-AF65-F5344CB8AC3E}">
        <p14:creationId xmlns:p14="http://schemas.microsoft.com/office/powerpoint/2010/main" val="226423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50448-05AC-C6DF-40DB-5FB5D3EAF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C3C73-568E-4D94-812A-F6DDDF595385}"/>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A084B22A-4B80-FFB6-4143-7FB1A85E279D}"/>
              </a:ext>
            </a:extLst>
          </p:cNvPr>
          <p:cNvSpPr>
            <a:spLocks noGrp="1"/>
          </p:cNvSpPr>
          <p:nvPr>
            <p:ph type="sldNum" sz="quarter" idx="4"/>
          </p:nvPr>
        </p:nvSpPr>
        <p:spPr/>
        <p:txBody>
          <a:bodyPr/>
          <a:lstStyle/>
          <a:p>
            <a:fld id="{08AB70BE-1769-45B8-85A6-0C837432C7E6}" type="slidenum">
              <a:rPr lang="en-US" smtClean="0"/>
              <a:pPr/>
              <a:t>13</a:t>
            </a:fld>
            <a:endParaRPr lang="en-US" dirty="0"/>
          </a:p>
        </p:txBody>
      </p:sp>
    </p:spTree>
    <p:extLst>
      <p:ext uri="{BB962C8B-B14F-4D97-AF65-F5344CB8AC3E}">
        <p14:creationId xmlns:p14="http://schemas.microsoft.com/office/powerpoint/2010/main" val="187189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25F4-F9CE-B8E5-C044-5A531E794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DA582-4622-1CFD-CF23-D5378D09D170}"/>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D4685EB8-EA8F-B047-9D6D-3A828A289DD3}"/>
              </a:ext>
            </a:extLst>
          </p:cNvPr>
          <p:cNvSpPr>
            <a:spLocks noGrp="1"/>
          </p:cNvSpPr>
          <p:nvPr>
            <p:ph type="sldNum" sz="quarter" idx="4"/>
          </p:nvPr>
        </p:nvSpPr>
        <p:spPr/>
        <p:txBody>
          <a:bodyPr/>
          <a:lstStyle/>
          <a:p>
            <a:fld id="{08AB70BE-1769-45B8-85A6-0C837432C7E6}" type="slidenum">
              <a:rPr lang="en-US" smtClean="0"/>
              <a:pPr/>
              <a:t>14</a:t>
            </a:fld>
            <a:endParaRPr lang="en-US" dirty="0"/>
          </a:p>
        </p:txBody>
      </p:sp>
    </p:spTree>
    <p:extLst>
      <p:ext uri="{BB962C8B-B14F-4D97-AF65-F5344CB8AC3E}">
        <p14:creationId xmlns:p14="http://schemas.microsoft.com/office/powerpoint/2010/main" val="224868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1A2A7-59FC-0040-1CE4-040E41ACE1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0AE702-4AED-B1B3-D44A-F42B3946AF78}"/>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73ECB6CA-F8D9-F187-4AAE-CA42DF480987}"/>
              </a:ext>
            </a:extLst>
          </p:cNvPr>
          <p:cNvSpPr>
            <a:spLocks noGrp="1"/>
          </p:cNvSpPr>
          <p:nvPr>
            <p:ph type="sldNum" sz="quarter" idx="4"/>
          </p:nvPr>
        </p:nvSpPr>
        <p:spPr/>
        <p:txBody>
          <a:bodyPr/>
          <a:lstStyle/>
          <a:p>
            <a:fld id="{08AB70BE-1769-45B8-85A6-0C837432C7E6}" type="slidenum">
              <a:rPr lang="en-US" smtClean="0"/>
              <a:pPr/>
              <a:t>15</a:t>
            </a:fld>
            <a:endParaRPr lang="en-US" dirty="0"/>
          </a:p>
        </p:txBody>
      </p:sp>
    </p:spTree>
    <p:extLst>
      <p:ext uri="{BB962C8B-B14F-4D97-AF65-F5344CB8AC3E}">
        <p14:creationId xmlns:p14="http://schemas.microsoft.com/office/powerpoint/2010/main" val="2368923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93DFE-CCC9-C7F4-C3E4-8656B5ABF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4E73DE-B0F0-1A9C-F2FB-68695ACEC06C}"/>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62E6BA47-1F78-14E9-035A-FCE29A734AE5}"/>
              </a:ext>
            </a:extLst>
          </p:cNvPr>
          <p:cNvSpPr>
            <a:spLocks noGrp="1"/>
          </p:cNvSpPr>
          <p:nvPr>
            <p:ph type="sldNum" sz="quarter" idx="4"/>
          </p:nvPr>
        </p:nvSpPr>
        <p:spPr/>
        <p:txBody>
          <a:bodyPr/>
          <a:lstStyle/>
          <a:p>
            <a:fld id="{08AB70BE-1769-45B8-85A6-0C837432C7E6}" type="slidenum">
              <a:rPr lang="en-US" smtClean="0"/>
              <a:pPr/>
              <a:t>16</a:t>
            </a:fld>
            <a:endParaRPr lang="en-US" dirty="0"/>
          </a:p>
        </p:txBody>
      </p:sp>
    </p:spTree>
    <p:extLst>
      <p:ext uri="{BB962C8B-B14F-4D97-AF65-F5344CB8AC3E}">
        <p14:creationId xmlns:p14="http://schemas.microsoft.com/office/powerpoint/2010/main" val="157176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8CB8E-0883-287D-37BD-6346D4092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E3613-A056-C8A1-73D0-AB96D6AE9A58}"/>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4A074FE4-C9FE-0721-448D-7F29490383E6}"/>
              </a:ext>
            </a:extLst>
          </p:cNvPr>
          <p:cNvSpPr>
            <a:spLocks noGrp="1"/>
          </p:cNvSpPr>
          <p:nvPr>
            <p:ph type="sldNum" sz="quarter" idx="4"/>
          </p:nvPr>
        </p:nvSpPr>
        <p:spPr/>
        <p:txBody>
          <a:bodyPr/>
          <a:lstStyle/>
          <a:p>
            <a:fld id="{08AB70BE-1769-45B8-85A6-0C837432C7E6}" type="slidenum">
              <a:rPr lang="en-US" smtClean="0"/>
              <a:pPr/>
              <a:t>17</a:t>
            </a:fld>
            <a:endParaRPr lang="en-US" dirty="0"/>
          </a:p>
        </p:txBody>
      </p:sp>
    </p:spTree>
    <p:extLst>
      <p:ext uri="{BB962C8B-B14F-4D97-AF65-F5344CB8AC3E}">
        <p14:creationId xmlns:p14="http://schemas.microsoft.com/office/powerpoint/2010/main" val="294837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C316A-C429-AC0B-20F0-891BE1F0C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87049-7702-8722-AF45-AD8367A87E6D}"/>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0A5CFAB6-DC2B-5EDF-D4E2-449E2CEC3994}"/>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Tree>
    <p:extLst>
      <p:ext uri="{BB962C8B-B14F-4D97-AF65-F5344CB8AC3E}">
        <p14:creationId xmlns:p14="http://schemas.microsoft.com/office/powerpoint/2010/main" val="309558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BC256-F9D5-CDE2-16ED-8103836DC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3EE5A-63D1-4724-8369-A3E33D6AF296}"/>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EF576C1C-ED81-0CEC-2173-BA8D7BD89FA6}"/>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Tree>
    <p:extLst>
      <p:ext uri="{BB962C8B-B14F-4D97-AF65-F5344CB8AC3E}">
        <p14:creationId xmlns:p14="http://schemas.microsoft.com/office/powerpoint/2010/main" val="155057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lstStyle/>
          <a:p>
            <a:r>
              <a:rPr lang="en-US" dirty="0"/>
              <a:t>About us</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360465" y="1477963"/>
            <a:ext cx="5536135" cy="1334811"/>
          </a:xfrm>
        </p:spPr>
        <p:txBody>
          <a:bodyPr>
            <a:normAutofit/>
          </a:bodyPr>
          <a:lstStyle/>
          <a:p>
            <a:r>
              <a:rPr lang="en-US" dirty="0"/>
              <a:t>This program is designed to generate enrollment and FTE reports for courses given at Fayetteville Technical Community College based on current enrollment. </a:t>
            </a:r>
          </a:p>
          <a:p>
            <a:endParaRPr lang="en-US"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pic>
        <p:nvPicPr>
          <p:cNvPr id="6" name="Picture 5">
            <a:extLst>
              <a:ext uri="{FF2B5EF4-FFF2-40B4-BE49-F238E27FC236}">
                <a16:creationId xmlns:a16="http://schemas.microsoft.com/office/drawing/2014/main" id="{BE3C00A1-B9AA-A4EC-FD95-A5AE9531BA2C}"/>
              </a:ext>
            </a:extLst>
          </p:cNvPr>
          <p:cNvPicPr>
            <a:picLocks noChangeAspect="1"/>
          </p:cNvPicPr>
          <p:nvPr/>
        </p:nvPicPr>
        <p:blipFill>
          <a:blip r:embed="rId3"/>
          <a:stretch>
            <a:fillRect/>
          </a:stretch>
        </p:blipFill>
        <p:spPr>
          <a:xfrm>
            <a:off x="0" y="5263116"/>
            <a:ext cx="1828800" cy="1594883"/>
          </a:xfrm>
          <a:prstGeom prst="rect">
            <a:avLst/>
          </a:prstGeom>
        </p:spPr>
      </p:pic>
      <p:sp>
        <p:nvSpPr>
          <p:cNvPr id="7" name="TextBox 6">
            <a:extLst>
              <a:ext uri="{FF2B5EF4-FFF2-40B4-BE49-F238E27FC236}">
                <a16:creationId xmlns:a16="http://schemas.microsoft.com/office/drawing/2014/main" id="{74E91A64-53E3-00D5-9AC3-136E65DC73AC}"/>
              </a:ext>
            </a:extLst>
          </p:cNvPr>
          <p:cNvSpPr txBox="1"/>
          <p:nvPr/>
        </p:nvSpPr>
        <p:spPr>
          <a:xfrm>
            <a:off x="5416826" y="2961861"/>
            <a:ext cx="5479774" cy="1292662"/>
          </a:xfrm>
          <a:prstGeom prst="rect">
            <a:avLst/>
          </a:prstGeom>
          <a:noFill/>
        </p:spPr>
        <p:txBody>
          <a:bodyPr wrap="square" rtlCol="0">
            <a:spAutoFit/>
          </a:bodyPr>
          <a:lstStyle/>
          <a:p>
            <a:r>
              <a:rPr lang="en-US" dirty="0"/>
              <a:t>Designed by:   </a:t>
            </a:r>
            <a:r>
              <a:rPr lang="en-US" sz="1200" dirty="0"/>
              <a:t>Karen Brown</a:t>
            </a:r>
          </a:p>
          <a:p>
            <a:pPr lvl="3"/>
            <a:r>
              <a:rPr lang="en-US" sz="1200" dirty="0"/>
              <a:t>Thuan Chau</a:t>
            </a:r>
          </a:p>
          <a:p>
            <a:pPr lvl="3"/>
            <a:r>
              <a:rPr lang="en-US" sz="1200" dirty="0"/>
              <a:t>Harley Coughlin</a:t>
            </a:r>
          </a:p>
          <a:p>
            <a:pPr lvl="3"/>
            <a:r>
              <a:rPr lang="en-US" sz="1200" dirty="0"/>
              <a:t>Teresa Hearn</a:t>
            </a:r>
          </a:p>
          <a:p>
            <a:pPr lvl="3"/>
            <a:r>
              <a:rPr lang="en-US" sz="1200" dirty="0"/>
              <a:t>Shaine Ransford</a:t>
            </a:r>
          </a:p>
          <a:p>
            <a:pPr lvl="3"/>
            <a:r>
              <a:rPr lang="en-US" sz="1200" dirty="0"/>
              <a:t>Latoya Winston</a:t>
            </a:r>
          </a:p>
        </p:txBody>
      </p:sp>
    </p:spTree>
    <p:extLst>
      <p:ext uri="{BB962C8B-B14F-4D97-AF65-F5344CB8AC3E}">
        <p14:creationId xmlns:p14="http://schemas.microsoft.com/office/powerpoint/2010/main" val="256701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7" grpId="0" build="p" bldLvl="5"/>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F200-A251-1E82-E4E5-2F60E367FD9C}"/>
              </a:ext>
            </a:extLst>
          </p:cNvPr>
          <p:cNvSpPr>
            <a:spLocks noGrp="1"/>
          </p:cNvSpPr>
          <p:nvPr>
            <p:ph type="title"/>
          </p:nvPr>
        </p:nvSpPr>
        <p:spPr>
          <a:xfrm>
            <a:off x="1600200" y="246185"/>
            <a:ext cx="8991600" cy="1828800"/>
          </a:xfrm>
          <a:noFill/>
          <a:ln>
            <a:solidFill>
              <a:schemeClr val="tx1"/>
            </a:solidFill>
          </a:ln>
        </p:spPr>
        <p:txBody>
          <a:bodyPr vert="horz" lIns="274320" tIns="182880" rIns="274320" bIns="182880" rtlCol="0" anchor="ctr" anchorCtr="1">
            <a:normAutofit/>
          </a:bodyPr>
          <a:lstStyle/>
          <a:p>
            <a:r>
              <a:rPr lang="en-US" sz="3200" kern="1200" cap="all" spc="200" baseline="0" dirty="0">
                <a:solidFill>
                  <a:schemeClr val="tx1"/>
                </a:solidFill>
                <a:latin typeface="+mj-lt"/>
                <a:ea typeface="+mj-ea"/>
                <a:cs typeface="+mj-cs"/>
              </a:rPr>
              <a:t>Group Member Involvement</a:t>
            </a:r>
            <a:br>
              <a:rPr lang="en-US" sz="3200" kern="1200" cap="all" spc="200" baseline="0" dirty="0">
                <a:solidFill>
                  <a:schemeClr val="tx1"/>
                </a:solidFill>
                <a:latin typeface="+mj-lt"/>
                <a:ea typeface="+mj-ea"/>
                <a:cs typeface="+mj-cs"/>
              </a:rPr>
            </a:br>
            <a:endParaRPr lang="en-US" sz="3200" kern="1200" cap="all" spc="200" baseline="0" dirty="0">
              <a:solidFill>
                <a:schemeClr val="tx1"/>
              </a:solidFill>
              <a:latin typeface="+mj-lt"/>
              <a:ea typeface="+mj-ea"/>
              <a:cs typeface="+mj-cs"/>
            </a:endParaRPr>
          </a:p>
        </p:txBody>
      </p:sp>
      <p:sp>
        <p:nvSpPr>
          <p:cNvPr id="3" name="Slide Number Placeholder 2">
            <a:extLst>
              <a:ext uri="{FF2B5EF4-FFF2-40B4-BE49-F238E27FC236}">
                <a16:creationId xmlns:a16="http://schemas.microsoft.com/office/drawing/2014/main" id="{7357C2BC-ADBD-C1A6-7E25-DC6DCC5CE9B7}"/>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20</a:t>
            </a:fld>
            <a:endParaRPr lang="en-US" sz="1100" kern="1200" spc="0" baseline="0" dirty="0">
              <a:solidFill>
                <a:srgbClr val="FFFFFF"/>
              </a:solidFill>
              <a:latin typeface="+mn-lt"/>
              <a:ea typeface="+mn-ea"/>
              <a:cs typeface="+mn-cs"/>
            </a:endParaRPr>
          </a:p>
        </p:txBody>
      </p:sp>
      <p:sp>
        <p:nvSpPr>
          <p:cNvPr id="4" name="TextBox 3">
            <a:extLst>
              <a:ext uri="{FF2B5EF4-FFF2-40B4-BE49-F238E27FC236}">
                <a16:creationId xmlns:a16="http://schemas.microsoft.com/office/drawing/2014/main" id="{6B4F10A7-6A3F-7ACD-188C-593A46A161B2}"/>
              </a:ext>
            </a:extLst>
          </p:cNvPr>
          <p:cNvSpPr txBox="1"/>
          <p:nvPr/>
        </p:nvSpPr>
        <p:spPr>
          <a:xfrm>
            <a:off x="1600201" y="2150347"/>
            <a:ext cx="8991600" cy="3139321"/>
          </a:xfrm>
          <a:prstGeom prst="rect">
            <a:avLst/>
          </a:prstGeom>
          <a:noFill/>
        </p:spPr>
        <p:txBody>
          <a:bodyPr wrap="square" rtlCol="0">
            <a:spAutoFit/>
          </a:bodyPr>
          <a:lstStyle/>
          <a:p>
            <a:r>
              <a:rPr lang="en-US" dirty="0"/>
              <a:t>We worked collectively on all aspects of the program, however we each had a task we were lead for</a:t>
            </a:r>
          </a:p>
          <a:p>
            <a:endParaRPr lang="en-US" dirty="0"/>
          </a:p>
          <a:p>
            <a:r>
              <a:rPr lang="en-US" dirty="0"/>
              <a:t>	Karen – recalculating FTE function </a:t>
            </a:r>
          </a:p>
          <a:p>
            <a:r>
              <a:rPr lang="en-US" dirty="0"/>
              <a:t>	Thuan/Shaine – creating the GUI</a:t>
            </a:r>
          </a:p>
          <a:p>
            <a:r>
              <a:rPr lang="en-US" dirty="0"/>
              <a:t>	Harley – </a:t>
            </a:r>
            <a:r>
              <a:rPr lang="en-US" dirty="0" err="1"/>
              <a:t>Unittesting</a:t>
            </a:r>
            <a:endParaRPr lang="en-US" dirty="0"/>
          </a:p>
          <a:p>
            <a:r>
              <a:rPr lang="en-US" dirty="0"/>
              <a:t>	Teresa/Shaine – merging the files</a:t>
            </a:r>
          </a:p>
          <a:p>
            <a:r>
              <a:rPr lang="en-US" dirty="0"/>
              <a:t>	Latoya – flowchart</a:t>
            </a:r>
          </a:p>
          <a:p>
            <a:r>
              <a:rPr lang="en-US" dirty="0"/>
              <a:t>	Karen/Teresa – </a:t>
            </a:r>
            <a:r>
              <a:rPr lang="en-US" dirty="0" err="1"/>
              <a:t>Powerpoint</a:t>
            </a:r>
            <a:endParaRPr lang="en-US" dirty="0"/>
          </a:p>
          <a:p>
            <a:r>
              <a:rPr lang="en-US" dirty="0"/>
              <a:t>	 </a:t>
            </a:r>
          </a:p>
          <a:p>
            <a:r>
              <a:rPr lang="en-US" dirty="0"/>
              <a:t>	</a:t>
            </a:r>
          </a:p>
        </p:txBody>
      </p:sp>
    </p:spTree>
    <p:extLst>
      <p:ext uri="{BB962C8B-B14F-4D97-AF65-F5344CB8AC3E}">
        <p14:creationId xmlns:p14="http://schemas.microsoft.com/office/powerpoint/2010/main" val="37209495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2465D-FF66-EE98-3362-08BE60101B7A}"/>
              </a:ext>
            </a:extLst>
          </p:cNvPr>
          <p:cNvSpPr>
            <a:spLocks noGrp="1"/>
          </p:cNvSpPr>
          <p:nvPr>
            <p:ph type="title"/>
          </p:nvPr>
        </p:nvSpPr>
        <p:spPr>
          <a:xfrm>
            <a:off x="1600200" y="471461"/>
            <a:ext cx="8991600" cy="1692771"/>
          </a:xfrm>
        </p:spPr>
        <p:txBody>
          <a:bodyPr vert="horz" lIns="274320" tIns="182880" rIns="274320" bIns="182880" rtlCol="0" anchor="ctr" anchorCtr="1">
            <a:normAutofit/>
          </a:bodyPr>
          <a:lstStyle/>
          <a:p>
            <a:r>
              <a:rPr lang="en-US" sz="3800" kern="1200" cap="all" spc="200" baseline="0" dirty="0">
                <a:solidFill>
                  <a:srgbClr val="262626"/>
                </a:solidFill>
                <a:latin typeface="+mj-lt"/>
                <a:ea typeface="+mj-ea"/>
                <a:cs typeface="+mj-cs"/>
              </a:rPr>
              <a:t>What is Generated </a:t>
            </a:r>
            <a:r>
              <a:rPr lang="en-US" sz="3800" kern="1200" cap="all" spc="200" baseline="0" dirty="0" err="1">
                <a:solidFill>
                  <a:srgbClr val="262626"/>
                </a:solidFill>
                <a:latin typeface="+mj-lt"/>
                <a:ea typeface="+mj-ea"/>
                <a:cs typeface="+mj-cs"/>
              </a:rPr>
              <a:t>fte</a:t>
            </a:r>
            <a:r>
              <a:rPr lang="en-US" sz="3800" kern="1200" cap="all" spc="200" baseline="0" dirty="0">
                <a:solidFill>
                  <a:srgbClr val="262626"/>
                </a:solidFill>
                <a:latin typeface="+mj-lt"/>
                <a:ea typeface="+mj-ea"/>
                <a:cs typeface="+mj-cs"/>
              </a:rPr>
              <a:t>?</a:t>
            </a:r>
          </a:p>
        </p:txBody>
      </p:sp>
      <p:sp>
        <p:nvSpPr>
          <p:cNvPr id="4" name="Slide Number Placeholder 3">
            <a:extLst>
              <a:ext uri="{FF2B5EF4-FFF2-40B4-BE49-F238E27FC236}">
                <a16:creationId xmlns:a16="http://schemas.microsoft.com/office/drawing/2014/main" id="{F5EEEBBA-561A-EB5D-CC08-17E20EECADB0}"/>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3</a:t>
            </a:fld>
            <a:endParaRPr lang="en-US" sz="1100" kern="1200" spc="0" baseline="0" dirty="0">
              <a:solidFill>
                <a:srgbClr val="FFFFFF"/>
              </a:solidFill>
              <a:latin typeface="+mn-lt"/>
              <a:ea typeface="+mn-ea"/>
              <a:cs typeface="+mn-cs"/>
            </a:endParaRPr>
          </a:p>
        </p:txBody>
      </p:sp>
      <p:sp>
        <p:nvSpPr>
          <p:cNvPr id="5" name="TextBox 4">
            <a:extLst>
              <a:ext uri="{FF2B5EF4-FFF2-40B4-BE49-F238E27FC236}">
                <a16:creationId xmlns:a16="http://schemas.microsoft.com/office/drawing/2014/main" id="{CDB11F00-14F1-2A51-91F9-EDFE07242C65}"/>
              </a:ext>
            </a:extLst>
          </p:cNvPr>
          <p:cNvSpPr txBox="1"/>
          <p:nvPr/>
        </p:nvSpPr>
        <p:spPr>
          <a:xfrm>
            <a:off x="1553211" y="2635693"/>
            <a:ext cx="3587830" cy="1446550"/>
          </a:xfrm>
          <a:prstGeom prst="rect">
            <a:avLst/>
          </a:prstGeom>
          <a:noFill/>
        </p:spPr>
        <p:txBody>
          <a:bodyPr wrap="square" rtlCol="0">
            <a:spAutoFit/>
          </a:bodyPr>
          <a:lstStyle/>
          <a:p>
            <a:r>
              <a:rPr lang="en-US" sz="2200" dirty="0"/>
              <a:t>Total Full-Time Equivalent (FTE) credits produced by student enrollment in specific courses or programs</a:t>
            </a:r>
          </a:p>
        </p:txBody>
      </p:sp>
      <p:sp>
        <p:nvSpPr>
          <p:cNvPr id="6" name="TextBox 5">
            <a:extLst>
              <a:ext uri="{FF2B5EF4-FFF2-40B4-BE49-F238E27FC236}">
                <a16:creationId xmlns:a16="http://schemas.microsoft.com/office/drawing/2014/main" id="{9562253D-4C01-98C0-7BA5-349A21BCE872}"/>
              </a:ext>
            </a:extLst>
          </p:cNvPr>
          <p:cNvSpPr txBox="1"/>
          <p:nvPr/>
        </p:nvSpPr>
        <p:spPr>
          <a:xfrm>
            <a:off x="6994188" y="2635693"/>
            <a:ext cx="3774462" cy="2462213"/>
          </a:xfrm>
          <a:prstGeom prst="rect">
            <a:avLst/>
          </a:prstGeom>
          <a:noFill/>
        </p:spPr>
        <p:txBody>
          <a:bodyPr wrap="square" rtlCol="0">
            <a:spAutoFit/>
          </a:bodyPr>
          <a:lstStyle/>
          <a:p>
            <a:r>
              <a:rPr lang="en-US" sz="2200" dirty="0">
                <a:solidFill>
                  <a:schemeClr val="bg1"/>
                </a:solidFill>
              </a:rPr>
              <a:t>Basically, because not all students are fulltime, this allows the school to add up all the time all the students spend in class to figure out how many full-time students that would equal</a:t>
            </a:r>
          </a:p>
        </p:txBody>
      </p:sp>
    </p:spTree>
    <p:extLst>
      <p:ext uri="{BB962C8B-B14F-4D97-AF65-F5344CB8AC3E}">
        <p14:creationId xmlns:p14="http://schemas.microsoft.com/office/powerpoint/2010/main" val="33532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BA7BF-4165-7E19-C2F0-2FD45E5D6FF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dirty="0">
                <a:solidFill>
                  <a:srgbClr val="FFFFFF"/>
                </a:solidFill>
                <a:latin typeface="+mj-lt"/>
                <a:ea typeface="+mj-ea"/>
                <a:cs typeface="+mj-cs"/>
              </a:rPr>
              <a:t>WHY DOES </a:t>
            </a:r>
            <a:r>
              <a:rPr lang="en-US" sz="3000" kern="1200" cap="all" spc="200" baseline="0" dirty="0" err="1">
                <a:solidFill>
                  <a:srgbClr val="FFFFFF"/>
                </a:solidFill>
                <a:latin typeface="+mj-lt"/>
                <a:ea typeface="+mj-ea"/>
                <a:cs typeface="+mj-cs"/>
              </a:rPr>
              <a:t>ftcc</a:t>
            </a:r>
            <a:r>
              <a:rPr lang="en-US" sz="3000" kern="1200" cap="all" spc="200" baseline="0" dirty="0">
                <a:solidFill>
                  <a:srgbClr val="FFFFFF"/>
                </a:solidFill>
                <a:latin typeface="+mj-lt"/>
                <a:ea typeface="+mj-ea"/>
                <a:cs typeface="+mj-cs"/>
              </a:rPr>
              <a:t> NEED THIS?</a:t>
            </a:r>
          </a:p>
        </p:txBody>
      </p:sp>
      <p:sp>
        <p:nvSpPr>
          <p:cNvPr id="4" name="Slide Number Placeholder 3">
            <a:extLst>
              <a:ext uri="{FF2B5EF4-FFF2-40B4-BE49-F238E27FC236}">
                <a16:creationId xmlns:a16="http://schemas.microsoft.com/office/drawing/2014/main" id="{816057B5-B316-1FD4-D25C-AEA42D225C36}"/>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4</a:t>
            </a:fld>
            <a:endParaRPr lang="en-US" sz="1100" kern="1200" spc="0" baseline="0" dirty="0">
              <a:solidFill>
                <a:srgbClr val="FFFFFF"/>
              </a:solidFill>
              <a:latin typeface="+mn-lt"/>
              <a:ea typeface="+mn-ea"/>
              <a:cs typeface="+mn-cs"/>
            </a:endParaRPr>
          </a:p>
        </p:txBody>
      </p:sp>
      <p:sp>
        <p:nvSpPr>
          <p:cNvPr id="5" name="TextBox 4">
            <a:extLst>
              <a:ext uri="{FF2B5EF4-FFF2-40B4-BE49-F238E27FC236}">
                <a16:creationId xmlns:a16="http://schemas.microsoft.com/office/drawing/2014/main" id="{DB4AA64C-D47F-57AA-9C24-047A95239466}"/>
              </a:ext>
            </a:extLst>
          </p:cNvPr>
          <p:cNvSpPr txBox="1"/>
          <p:nvPr/>
        </p:nvSpPr>
        <p:spPr>
          <a:xfrm>
            <a:off x="5275384" y="219445"/>
            <a:ext cx="6089301" cy="646331"/>
          </a:xfrm>
          <a:prstGeom prst="rect">
            <a:avLst/>
          </a:prstGeom>
          <a:noFill/>
        </p:spPr>
        <p:txBody>
          <a:bodyPr wrap="square" rtlCol="0">
            <a:spAutoFit/>
          </a:bodyPr>
          <a:lstStyle/>
          <a:p>
            <a:r>
              <a:rPr lang="en-US" dirty="0"/>
              <a:t>In a nutshell, schools need to know their generated full time equivalent for financial decisions and program decisions. </a:t>
            </a:r>
          </a:p>
        </p:txBody>
      </p:sp>
      <p:sp>
        <p:nvSpPr>
          <p:cNvPr id="6" name="TextBox 5">
            <a:extLst>
              <a:ext uri="{FF2B5EF4-FFF2-40B4-BE49-F238E27FC236}">
                <a16:creationId xmlns:a16="http://schemas.microsoft.com/office/drawing/2014/main" id="{F3E5C651-0192-1320-B7E4-72203F2E6D8E}"/>
              </a:ext>
            </a:extLst>
          </p:cNvPr>
          <p:cNvSpPr txBox="1"/>
          <p:nvPr/>
        </p:nvSpPr>
        <p:spPr>
          <a:xfrm>
            <a:off x="5275384" y="1294096"/>
            <a:ext cx="5667270" cy="584775"/>
          </a:xfrm>
          <a:prstGeom prst="rect">
            <a:avLst/>
          </a:prstGeom>
          <a:noFill/>
        </p:spPr>
        <p:txBody>
          <a:bodyPr wrap="square" rtlCol="0">
            <a:spAutoFit/>
          </a:bodyPr>
          <a:lstStyle/>
          <a:p>
            <a:r>
              <a:rPr lang="en-US" sz="3200" dirty="0"/>
              <a:t>Its all about a dollar!</a:t>
            </a:r>
          </a:p>
        </p:txBody>
      </p:sp>
      <p:sp>
        <p:nvSpPr>
          <p:cNvPr id="7" name="TextBox 6">
            <a:extLst>
              <a:ext uri="{FF2B5EF4-FFF2-40B4-BE49-F238E27FC236}">
                <a16:creationId xmlns:a16="http://schemas.microsoft.com/office/drawing/2014/main" id="{00B9F3CE-C0C6-0736-0742-A8F29E6574DB}"/>
              </a:ext>
            </a:extLst>
          </p:cNvPr>
          <p:cNvSpPr txBox="1"/>
          <p:nvPr/>
        </p:nvSpPr>
        <p:spPr>
          <a:xfrm>
            <a:off x="5636478" y="1874029"/>
            <a:ext cx="4844599" cy="2031325"/>
          </a:xfrm>
          <a:prstGeom prst="rect">
            <a:avLst/>
          </a:prstGeom>
          <a:noFill/>
        </p:spPr>
        <p:txBody>
          <a:bodyPr wrap="square" rtlCol="0">
            <a:spAutoFit/>
          </a:bodyPr>
          <a:lstStyle/>
          <a:p>
            <a:r>
              <a:rPr lang="en-US" dirty="0"/>
              <a:t>Colleges can receive funding based on their total FTE. By creating a program that accurately and quickly calculated generated FTE, the school can ensure that they are receiving fair funding based on how many students they are serving.</a:t>
            </a:r>
          </a:p>
          <a:p>
            <a:r>
              <a:rPr lang="en-US" dirty="0"/>
              <a:t>Generated FTE data also ensures resources are being allocated appropriately during budgeting.  </a:t>
            </a:r>
          </a:p>
        </p:txBody>
      </p:sp>
      <p:sp>
        <p:nvSpPr>
          <p:cNvPr id="8" name="TextBox 7">
            <a:extLst>
              <a:ext uri="{FF2B5EF4-FFF2-40B4-BE49-F238E27FC236}">
                <a16:creationId xmlns:a16="http://schemas.microsoft.com/office/drawing/2014/main" id="{081D0141-CE97-6D15-7EEE-184E5C70895D}"/>
              </a:ext>
            </a:extLst>
          </p:cNvPr>
          <p:cNvSpPr txBox="1"/>
          <p:nvPr/>
        </p:nvSpPr>
        <p:spPr>
          <a:xfrm>
            <a:off x="5232805" y="3964901"/>
            <a:ext cx="5144756" cy="584775"/>
          </a:xfrm>
          <a:prstGeom prst="rect">
            <a:avLst/>
          </a:prstGeom>
          <a:noFill/>
        </p:spPr>
        <p:txBody>
          <a:bodyPr wrap="square" rtlCol="0">
            <a:spAutoFit/>
          </a:bodyPr>
          <a:lstStyle/>
          <a:p>
            <a:r>
              <a:rPr lang="en-US" sz="3200" dirty="0"/>
              <a:t>Okay, maybe it’s not all $$</a:t>
            </a:r>
          </a:p>
        </p:txBody>
      </p:sp>
      <p:sp>
        <p:nvSpPr>
          <p:cNvPr id="10" name="TextBox 9">
            <a:extLst>
              <a:ext uri="{FF2B5EF4-FFF2-40B4-BE49-F238E27FC236}">
                <a16:creationId xmlns:a16="http://schemas.microsoft.com/office/drawing/2014/main" id="{FB354151-7BC3-5DB7-F64E-D05F39628B3E}"/>
              </a:ext>
            </a:extLst>
          </p:cNvPr>
          <p:cNvSpPr txBox="1"/>
          <p:nvPr/>
        </p:nvSpPr>
        <p:spPr>
          <a:xfrm>
            <a:off x="5653391" y="4549676"/>
            <a:ext cx="4963886" cy="2308324"/>
          </a:xfrm>
          <a:prstGeom prst="rect">
            <a:avLst/>
          </a:prstGeom>
          <a:noFill/>
        </p:spPr>
        <p:txBody>
          <a:bodyPr wrap="square" rtlCol="0">
            <a:spAutoFit/>
          </a:bodyPr>
          <a:lstStyle/>
          <a:p>
            <a:r>
              <a:rPr lang="en-US" dirty="0"/>
              <a:t>FTE data is used to determine staffing (high FTEs means the need for more instructors and vise versa). The data can also be used to see which programs are currently gaining the most interest and therefor influence expansions or reductions.</a:t>
            </a:r>
          </a:p>
          <a:p>
            <a:r>
              <a:rPr lang="en-US" dirty="0"/>
              <a:t>Lastly, FTCC needs to report these numbers to the Department of Education to ensure federal compliance. </a:t>
            </a:r>
          </a:p>
        </p:txBody>
      </p:sp>
      <p:pic>
        <p:nvPicPr>
          <p:cNvPr id="12" name="Picture 11">
            <a:extLst>
              <a:ext uri="{FF2B5EF4-FFF2-40B4-BE49-F238E27FC236}">
                <a16:creationId xmlns:a16="http://schemas.microsoft.com/office/drawing/2014/main" id="{6A919595-5CB6-4B0C-E8CC-E7AB6B7FB2F5}"/>
              </a:ext>
            </a:extLst>
          </p:cNvPr>
          <p:cNvPicPr>
            <a:picLocks noChangeAspect="1"/>
          </p:cNvPicPr>
          <p:nvPr/>
        </p:nvPicPr>
        <p:blipFill>
          <a:blip r:embed="rId2"/>
          <a:stretch>
            <a:fillRect/>
          </a:stretch>
        </p:blipFill>
        <p:spPr>
          <a:xfrm>
            <a:off x="0" y="5263116"/>
            <a:ext cx="1828800" cy="1594883"/>
          </a:xfrm>
          <a:prstGeom prst="rect">
            <a:avLst/>
          </a:prstGeom>
        </p:spPr>
      </p:pic>
    </p:spTree>
    <p:extLst>
      <p:ext uri="{BB962C8B-B14F-4D97-AF65-F5344CB8AC3E}">
        <p14:creationId xmlns:p14="http://schemas.microsoft.com/office/powerpoint/2010/main" val="222521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gtEl>
                                      </p:cBhvr>
                                    </p:animEffect>
                                    <p:animScale>
                                      <p:cBhvr>
                                        <p:cTn id="24" dur="250" autoRev="1" fill="hold"/>
                                        <p:tgtEl>
                                          <p:spTgt spid="6"/>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P spid="7"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60C344-B70C-4892-A50B-18A14E39E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53CA6F-E2A3-48F3-AD20-D80C44380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7" y="0"/>
            <a:ext cx="6676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4D3B3-6BFE-B9CD-2981-6BCBFBBB56FF}"/>
              </a:ext>
            </a:extLst>
          </p:cNvPr>
          <p:cNvSpPr>
            <a:spLocks noGrp="1"/>
          </p:cNvSpPr>
          <p:nvPr>
            <p:ph type="title"/>
          </p:nvPr>
        </p:nvSpPr>
        <p:spPr>
          <a:xfrm>
            <a:off x="2072820" y="643466"/>
            <a:ext cx="5437703" cy="1152127"/>
          </a:xfrm>
          <a:noFill/>
          <a:ln>
            <a:solidFill>
              <a:srgbClr val="FFFFFF"/>
            </a:solidFill>
          </a:ln>
        </p:spPr>
        <p:txBody>
          <a:bodyPr vert="horz" lIns="182880" tIns="182880" rIns="182880" bIns="182880" rtlCol="0" anchor="ctr">
            <a:normAutofit/>
          </a:bodyPr>
          <a:lstStyle/>
          <a:p>
            <a:r>
              <a:rPr lang="en-US" sz="2800" kern="1200" cap="all" spc="200" baseline="0" dirty="0">
                <a:solidFill>
                  <a:srgbClr val="FFFFFF"/>
                </a:solidFill>
                <a:latin typeface="+mj-lt"/>
                <a:ea typeface="+mj-ea"/>
                <a:cs typeface="+mj-cs"/>
              </a:rPr>
              <a:t>HOW is </a:t>
            </a:r>
            <a:r>
              <a:rPr lang="en-US" sz="2800" kern="1200" cap="all" spc="200" baseline="0" dirty="0" err="1">
                <a:solidFill>
                  <a:srgbClr val="FFFFFF"/>
                </a:solidFill>
                <a:latin typeface="+mj-lt"/>
                <a:ea typeface="+mj-ea"/>
                <a:cs typeface="+mj-cs"/>
              </a:rPr>
              <a:t>fte</a:t>
            </a:r>
            <a:r>
              <a:rPr lang="en-US" sz="2800" kern="1200" cap="all" spc="200" baseline="0" dirty="0">
                <a:solidFill>
                  <a:srgbClr val="FFFFFF"/>
                </a:solidFill>
                <a:latin typeface="+mj-lt"/>
                <a:ea typeface="+mj-ea"/>
                <a:cs typeface="+mj-cs"/>
              </a:rPr>
              <a:t> calculated?</a:t>
            </a:r>
          </a:p>
        </p:txBody>
      </p:sp>
      <p:sp>
        <p:nvSpPr>
          <p:cNvPr id="4" name="Slide Number Placeholder 3">
            <a:extLst>
              <a:ext uri="{FF2B5EF4-FFF2-40B4-BE49-F238E27FC236}">
                <a16:creationId xmlns:a16="http://schemas.microsoft.com/office/drawing/2014/main" id="{67DE2911-F488-7DB2-73ED-E8C76AD2AF82}"/>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5</a:t>
            </a:fld>
            <a:endParaRPr lang="en-US" sz="1100" kern="1200" spc="0" baseline="0" dirty="0">
              <a:solidFill>
                <a:srgbClr val="FFFFFF"/>
              </a:solidFill>
              <a:latin typeface="+mn-lt"/>
              <a:ea typeface="+mn-ea"/>
              <a:cs typeface="+mn-cs"/>
            </a:endParaRPr>
          </a:p>
        </p:txBody>
      </p:sp>
      <p:sp>
        <p:nvSpPr>
          <p:cNvPr id="5" name="TextBox 4">
            <a:extLst>
              <a:ext uri="{FF2B5EF4-FFF2-40B4-BE49-F238E27FC236}">
                <a16:creationId xmlns:a16="http://schemas.microsoft.com/office/drawing/2014/main" id="{89895D31-BEEA-F6CA-D7E3-F3F4B68DBD51}"/>
              </a:ext>
            </a:extLst>
          </p:cNvPr>
          <p:cNvSpPr txBox="1"/>
          <p:nvPr/>
        </p:nvSpPr>
        <p:spPr>
          <a:xfrm>
            <a:off x="2072819" y="1996966"/>
            <a:ext cx="5437703" cy="4524315"/>
          </a:xfrm>
          <a:prstGeom prst="rect">
            <a:avLst/>
          </a:prstGeom>
          <a:noFill/>
        </p:spPr>
        <p:txBody>
          <a:bodyPr wrap="square" rtlCol="0">
            <a:spAutoFit/>
          </a:bodyPr>
          <a:lstStyle/>
          <a:p>
            <a:r>
              <a:rPr lang="en-US" dirty="0">
                <a:solidFill>
                  <a:schemeClr val="bg1"/>
                </a:solidFill>
              </a:rPr>
              <a:t>This class section has 18 out of the total 24 seats filled</a:t>
            </a:r>
          </a:p>
          <a:p>
            <a:endParaRPr lang="en-US" dirty="0">
              <a:solidFill>
                <a:schemeClr val="bg1"/>
              </a:solidFill>
            </a:endParaRPr>
          </a:p>
          <a:p>
            <a:r>
              <a:rPr lang="en-US" dirty="0">
                <a:solidFill>
                  <a:schemeClr val="bg1"/>
                </a:solidFill>
              </a:rPr>
              <a:t>This class is 5 contact hours.</a:t>
            </a:r>
          </a:p>
          <a:p>
            <a:endParaRPr lang="en-US" dirty="0">
              <a:solidFill>
                <a:schemeClr val="bg1"/>
              </a:solidFill>
            </a:endParaRPr>
          </a:p>
          <a:p>
            <a:r>
              <a:rPr lang="en-US" dirty="0">
                <a:solidFill>
                  <a:schemeClr val="bg1"/>
                </a:solidFill>
              </a:rPr>
              <a:t>Multiply contact hours by 16 (the number of weeks in the semester) to get total contact hours for semester</a:t>
            </a:r>
          </a:p>
          <a:p>
            <a:endParaRPr lang="en-US" dirty="0">
              <a:solidFill>
                <a:schemeClr val="bg1"/>
              </a:solidFill>
            </a:endParaRPr>
          </a:p>
          <a:p>
            <a:r>
              <a:rPr lang="en-US" dirty="0">
                <a:solidFill>
                  <a:schemeClr val="bg1"/>
                </a:solidFill>
              </a:rPr>
              <a:t>Multiple by the number of students enrolled in this section</a:t>
            </a:r>
          </a:p>
          <a:p>
            <a:endParaRPr lang="en-US" dirty="0">
              <a:solidFill>
                <a:schemeClr val="bg1"/>
              </a:solidFill>
            </a:endParaRPr>
          </a:p>
          <a:p>
            <a:r>
              <a:rPr lang="en-US" dirty="0">
                <a:solidFill>
                  <a:schemeClr val="bg1"/>
                </a:solidFill>
              </a:rPr>
              <a:t>Divide by 512(1 FTE = 512 contact hours) to get total FTE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7" name="TextBox 6">
            <a:extLst>
              <a:ext uri="{FF2B5EF4-FFF2-40B4-BE49-F238E27FC236}">
                <a16:creationId xmlns:a16="http://schemas.microsoft.com/office/drawing/2014/main" id="{E13905E0-00B0-DB73-970F-A12A317A1AFF}"/>
              </a:ext>
            </a:extLst>
          </p:cNvPr>
          <p:cNvSpPr txBox="1"/>
          <p:nvPr/>
        </p:nvSpPr>
        <p:spPr>
          <a:xfrm>
            <a:off x="8475204" y="1795593"/>
            <a:ext cx="3443591" cy="523220"/>
          </a:xfrm>
          <a:prstGeom prst="rect">
            <a:avLst/>
          </a:prstGeom>
          <a:noFill/>
        </p:spPr>
        <p:txBody>
          <a:bodyPr wrap="square" rtlCol="0">
            <a:spAutoFit/>
          </a:bodyPr>
          <a:lstStyle/>
          <a:p>
            <a:r>
              <a:rPr lang="en-US" sz="2800" dirty="0"/>
              <a:t>5 x18 = 90 </a:t>
            </a:r>
          </a:p>
        </p:txBody>
      </p:sp>
      <p:sp>
        <p:nvSpPr>
          <p:cNvPr id="8" name="TextBox 7">
            <a:extLst>
              <a:ext uri="{FF2B5EF4-FFF2-40B4-BE49-F238E27FC236}">
                <a16:creationId xmlns:a16="http://schemas.microsoft.com/office/drawing/2014/main" id="{74891BB4-197D-1256-415E-576DC8A1E29B}"/>
              </a:ext>
            </a:extLst>
          </p:cNvPr>
          <p:cNvSpPr txBox="1"/>
          <p:nvPr/>
        </p:nvSpPr>
        <p:spPr>
          <a:xfrm>
            <a:off x="8475204" y="2552535"/>
            <a:ext cx="3626003" cy="523220"/>
          </a:xfrm>
          <a:prstGeom prst="rect">
            <a:avLst/>
          </a:prstGeom>
          <a:noFill/>
        </p:spPr>
        <p:txBody>
          <a:bodyPr wrap="square" rtlCol="0">
            <a:spAutoFit/>
          </a:bodyPr>
          <a:lstStyle/>
          <a:p>
            <a:r>
              <a:rPr lang="en-US" sz="2800" dirty="0"/>
              <a:t>90 x 16 = 1440</a:t>
            </a:r>
          </a:p>
        </p:txBody>
      </p:sp>
      <p:sp>
        <p:nvSpPr>
          <p:cNvPr id="10" name="TextBox 9">
            <a:extLst>
              <a:ext uri="{FF2B5EF4-FFF2-40B4-BE49-F238E27FC236}">
                <a16:creationId xmlns:a16="http://schemas.microsoft.com/office/drawing/2014/main" id="{DF58F44B-C264-7F3D-8DD7-50036A2A88B7}"/>
              </a:ext>
            </a:extLst>
          </p:cNvPr>
          <p:cNvSpPr txBox="1"/>
          <p:nvPr/>
        </p:nvSpPr>
        <p:spPr>
          <a:xfrm>
            <a:off x="8475204" y="3309477"/>
            <a:ext cx="3190673" cy="523220"/>
          </a:xfrm>
          <a:prstGeom prst="rect">
            <a:avLst/>
          </a:prstGeom>
          <a:noFill/>
        </p:spPr>
        <p:txBody>
          <a:bodyPr wrap="square" rtlCol="0">
            <a:spAutoFit/>
          </a:bodyPr>
          <a:lstStyle/>
          <a:p>
            <a:r>
              <a:rPr lang="en-US" sz="2800" dirty="0"/>
              <a:t>1440/512 = 2.8125</a:t>
            </a:r>
          </a:p>
        </p:txBody>
      </p:sp>
      <p:sp>
        <p:nvSpPr>
          <p:cNvPr id="14" name="TextBox 13">
            <a:extLst>
              <a:ext uri="{FF2B5EF4-FFF2-40B4-BE49-F238E27FC236}">
                <a16:creationId xmlns:a16="http://schemas.microsoft.com/office/drawing/2014/main" id="{7835007A-E39E-AA5D-5133-0D8C185C9EF2}"/>
              </a:ext>
            </a:extLst>
          </p:cNvPr>
          <p:cNvSpPr txBox="1"/>
          <p:nvPr/>
        </p:nvSpPr>
        <p:spPr>
          <a:xfrm>
            <a:off x="8475203" y="4180816"/>
            <a:ext cx="3190673" cy="954107"/>
          </a:xfrm>
          <a:prstGeom prst="rect">
            <a:avLst/>
          </a:prstGeom>
          <a:noFill/>
        </p:spPr>
        <p:txBody>
          <a:bodyPr wrap="square" rtlCol="0">
            <a:spAutoFit/>
          </a:bodyPr>
          <a:lstStyle/>
          <a:p>
            <a:r>
              <a:rPr lang="en-US" sz="2800" dirty="0"/>
              <a:t>CSC-221-0001 has 2.8125 total FTEs</a:t>
            </a:r>
          </a:p>
        </p:txBody>
      </p:sp>
      <p:pic>
        <p:nvPicPr>
          <p:cNvPr id="15" name="Picture 14">
            <a:extLst>
              <a:ext uri="{FF2B5EF4-FFF2-40B4-BE49-F238E27FC236}">
                <a16:creationId xmlns:a16="http://schemas.microsoft.com/office/drawing/2014/main" id="{0F94CC76-466E-ECED-F5A6-0A6F9E91E81B}"/>
              </a:ext>
            </a:extLst>
          </p:cNvPr>
          <p:cNvPicPr>
            <a:picLocks noChangeAspect="1"/>
          </p:cNvPicPr>
          <p:nvPr/>
        </p:nvPicPr>
        <p:blipFill>
          <a:blip r:embed="rId2"/>
          <a:stretch>
            <a:fillRect/>
          </a:stretch>
        </p:blipFill>
        <p:spPr>
          <a:xfrm>
            <a:off x="0" y="5263116"/>
            <a:ext cx="1828800" cy="1594883"/>
          </a:xfrm>
          <a:prstGeom prst="rect">
            <a:avLst/>
          </a:prstGeom>
        </p:spPr>
      </p:pic>
    </p:spTree>
    <p:extLst>
      <p:ext uri="{BB962C8B-B14F-4D97-AF65-F5344CB8AC3E}">
        <p14:creationId xmlns:p14="http://schemas.microsoft.com/office/powerpoint/2010/main" val="34090803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3" dur="500"/>
                                        <p:tgtEl>
                                          <p:spTgt spid="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5" dur="500"/>
                                        <p:tgtEl>
                                          <p:spTgt spid="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uiExpand="1" build="p"/>
      <p:bldP spid="7" grpId="0"/>
      <p:bldP spid="8" grpId="0"/>
      <p:bldP spid="10"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D2FC2DED-808B-01E7-E7B7-D5A6493EC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E71D6-0B98-E4C5-8CBB-24711B684081}"/>
              </a:ext>
            </a:extLst>
          </p:cNvPr>
          <p:cNvSpPr>
            <a:spLocks noGrp="1"/>
          </p:cNvSpPr>
          <p:nvPr>
            <p:ph type="title"/>
          </p:nvPr>
        </p:nvSpPr>
        <p:spPr>
          <a:xfrm>
            <a:off x="4672103" y="755336"/>
            <a:ext cx="6883071" cy="1624958"/>
          </a:xfrm>
        </p:spPr>
        <p:txBody>
          <a:bodyPr vert="horz" lIns="182880" tIns="182880" rIns="182880" bIns="182880" rtlCol="0" anchor="ctr">
            <a:normAutofit/>
          </a:bodyPr>
          <a:lstStyle/>
          <a:p>
            <a:r>
              <a:rPr lang="en-US" sz="2800" dirty="0">
                <a:solidFill>
                  <a:srgbClr val="262626"/>
                </a:solidFill>
              </a:rPr>
              <a:t>How does that translate to $$$</a:t>
            </a:r>
          </a:p>
        </p:txBody>
      </p:sp>
      <p:sp>
        <p:nvSpPr>
          <p:cNvPr id="5" name="TextBox 4">
            <a:extLst>
              <a:ext uri="{FF2B5EF4-FFF2-40B4-BE49-F238E27FC236}">
                <a16:creationId xmlns:a16="http://schemas.microsoft.com/office/drawing/2014/main" id="{B63993A6-A6F0-9D3C-31C6-ED9D13F7A61C}"/>
              </a:ext>
            </a:extLst>
          </p:cNvPr>
          <p:cNvSpPr txBox="1"/>
          <p:nvPr/>
        </p:nvSpPr>
        <p:spPr>
          <a:xfrm>
            <a:off x="636826" y="316161"/>
            <a:ext cx="3820144" cy="4946955"/>
          </a:xfrm>
          <a:prstGeom prst="rect">
            <a:avLst/>
          </a:prstGeom>
        </p:spPr>
        <p:txBody>
          <a:bodyPr vert="horz" lIns="91440" tIns="45720" rIns="91440" bIns="45720" rtlCol="0">
            <a:normAutofit fontScale="55000" lnSpcReduction="20000"/>
          </a:bodyPr>
          <a:lstStyle/>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Sectors are categorized into tiers that determine funding levels: 1A, 1B, 2, and 3</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CSC-221 belongs to tier 1B</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Instruction pay for tier1B is $4,800</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All courses receive $1,926 for institutional and academic support </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Add the instruction pay to the support value to get total funds</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To determine how much a course would generate take the total FTE and multiply by total funds </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This course generates $18,916.88</a:t>
            </a:r>
          </a:p>
          <a:p>
            <a:pPr defTabSz="914400">
              <a:spcBef>
                <a:spcPts val="1000"/>
              </a:spcBef>
              <a:buClr>
                <a:schemeClr val="accent2"/>
              </a:buClr>
            </a:pPr>
            <a:endParaRPr lang="en-US" dirty="0">
              <a:solidFill>
                <a:schemeClr val="tx1">
                  <a:lumMod val="85000"/>
                  <a:lumOff val="15000"/>
                </a:schemeClr>
              </a:solidFill>
            </a:endParaRPr>
          </a:p>
          <a:p>
            <a:pPr defTabSz="914400">
              <a:spcBef>
                <a:spcPts val="1000"/>
              </a:spcBef>
              <a:buClr>
                <a:schemeClr val="accent2"/>
              </a:buClr>
            </a:pPr>
            <a:r>
              <a:rPr lang="en-US" sz="2900" dirty="0">
                <a:solidFill>
                  <a:schemeClr val="tx1">
                    <a:lumMod val="85000"/>
                    <a:lumOff val="15000"/>
                  </a:schemeClr>
                </a:solidFill>
              </a:rPr>
              <a:t>$4800 + $1926 = $6726</a:t>
            </a:r>
          </a:p>
          <a:p>
            <a:pPr defTabSz="914400">
              <a:spcBef>
                <a:spcPts val="1000"/>
              </a:spcBef>
              <a:buClr>
                <a:schemeClr val="accent2"/>
              </a:buClr>
            </a:pPr>
            <a:endParaRPr lang="en-US" sz="2900" dirty="0">
              <a:solidFill>
                <a:schemeClr val="tx1">
                  <a:lumMod val="85000"/>
                  <a:lumOff val="15000"/>
                </a:schemeClr>
              </a:solidFill>
            </a:endParaRPr>
          </a:p>
          <a:p>
            <a:pPr defTabSz="914400">
              <a:spcBef>
                <a:spcPts val="1000"/>
              </a:spcBef>
              <a:buClr>
                <a:schemeClr val="accent2"/>
              </a:buClr>
            </a:pPr>
            <a:r>
              <a:rPr lang="en-US" sz="2900" dirty="0">
                <a:solidFill>
                  <a:schemeClr val="tx1">
                    <a:lumMod val="85000"/>
                    <a:lumOff val="15000"/>
                  </a:schemeClr>
                </a:solidFill>
              </a:rPr>
              <a:t>$6726 x  2.8125 = $18916.88</a:t>
            </a:r>
          </a:p>
        </p:txBody>
      </p:sp>
      <p:pic>
        <p:nvPicPr>
          <p:cNvPr id="6" name="Picture 5">
            <a:extLst>
              <a:ext uri="{FF2B5EF4-FFF2-40B4-BE49-F238E27FC236}">
                <a16:creationId xmlns:a16="http://schemas.microsoft.com/office/drawing/2014/main" id="{F0C7D0D5-19D0-6208-B9D3-C824D4634000}"/>
              </a:ext>
            </a:extLst>
          </p:cNvPr>
          <p:cNvPicPr>
            <a:picLocks noChangeAspect="1"/>
          </p:cNvPicPr>
          <p:nvPr/>
        </p:nvPicPr>
        <p:blipFill>
          <a:blip r:embed="rId2"/>
          <a:stretch>
            <a:fillRect/>
          </a:stretch>
        </p:blipFill>
        <p:spPr>
          <a:xfrm>
            <a:off x="4672103" y="2734122"/>
            <a:ext cx="6883071" cy="3011344"/>
          </a:xfrm>
          <a:prstGeom prst="rect">
            <a:avLst/>
          </a:prstGeom>
          <a:ln w="31750" cap="sq">
            <a:solidFill>
              <a:srgbClr val="FFFFFF"/>
            </a:solidFill>
            <a:miter lim="800000"/>
          </a:ln>
        </p:spPr>
      </p:pic>
      <p:sp>
        <p:nvSpPr>
          <p:cNvPr id="4" name="Slide Number Placeholder 3">
            <a:extLst>
              <a:ext uri="{FF2B5EF4-FFF2-40B4-BE49-F238E27FC236}">
                <a16:creationId xmlns:a16="http://schemas.microsoft.com/office/drawing/2014/main" id="{45859DC4-F650-F7BD-AE32-AC875D521C02}"/>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dirty="0">
                <a:solidFill>
                  <a:srgbClr val="FFFFFF"/>
                </a:solidFill>
                <a:latin typeface="+mn-lt"/>
              </a:rPr>
              <a:pPr>
                <a:spcAft>
                  <a:spcPts val="600"/>
                </a:spcAft>
              </a:pPr>
              <a:t>6</a:t>
            </a:fld>
            <a:endParaRPr lang="en-US" sz="1100">
              <a:solidFill>
                <a:srgbClr val="FFFFFF"/>
              </a:solidFill>
              <a:latin typeface="+mn-lt"/>
            </a:endParaRPr>
          </a:p>
        </p:txBody>
      </p:sp>
      <p:pic>
        <p:nvPicPr>
          <p:cNvPr id="12" name="Picture 11">
            <a:extLst>
              <a:ext uri="{FF2B5EF4-FFF2-40B4-BE49-F238E27FC236}">
                <a16:creationId xmlns:a16="http://schemas.microsoft.com/office/drawing/2014/main" id="{AB021FB0-5E45-55FE-CAF1-374BEE38CEBA}"/>
              </a:ext>
            </a:extLst>
          </p:cNvPr>
          <p:cNvPicPr>
            <a:picLocks noChangeAspect="1"/>
          </p:cNvPicPr>
          <p:nvPr/>
        </p:nvPicPr>
        <p:blipFill>
          <a:blip r:embed="rId3"/>
          <a:stretch>
            <a:fillRect/>
          </a:stretch>
        </p:blipFill>
        <p:spPr>
          <a:xfrm>
            <a:off x="0" y="5263116"/>
            <a:ext cx="1828800" cy="1594883"/>
          </a:xfrm>
          <a:prstGeom prst="rect">
            <a:avLst/>
          </a:prstGeom>
        </p:spPr>
      </p:pic>
    </p:spTree>
    <p:extLst>
      <p:ext uri="{BB962C8B-B14F-4D97-AF65-F5344CB8AC3E}">
        <p14:creationId xmlns:p14="http://schemas.microsoft.com/office/powerpoint/2010/main" val="24881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p:cTn id="2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p:cTn id="3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 calcmode="lin" valueType="num">
                                      <p:cBhvr>
                                        <p:cTn id="3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 calcmode="lin" valueType="num">
                                      <p:cBhvr>
                                        <p:cTn id="4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 calcmode="lin" valueType="num">
                                      <p:cBhvr>
                                        <p:cTn id="52"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3"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54" dur="500"/>
                                        <p:tgtEl>
                                          <p:spTgt spid="5">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anim calcmode="lin" valueType="num">
                                      <p:cBhvr>
                                        <p:cTn id="59"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60"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61" dur="500"/>
                                        <p:tgtEl>
                                          <p:spTgt spid="5">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5">
                                            <p:txEl>
                                              <p:pRg st="10" end="10"/>
                                            </p:txEl>
                                          </p:spTgt>
                                        </p:tgtEl>
                                        <p:attrNameLst>
                                          <p:attrName>style.visibility</p:attrName>
                                        </p:attrNameLst>
                                      </p:cBhvr>
                                      <p:to>
                                        <p:strVal val="visible"/>
                                      </p:to>
                                    </p:set>
                                    <p:anim calcmode="lin" valueType="num">
                                      <p:cBhvr>
                                        <p:cTn id="66" dur="500" fill="hold"/>
                                        <p:tgtEl>
                                          <p:spTgt spid="5">
                                            <p:txEl>
                                              <p:pRg st="10" end="10"/>
                                            </p:txEl>
                                          </p:spTgt>
                                        </p:tgtEl>
                                        <p:attrNameLst>
                                          <p:attrName>ppt_w</p:attrName>
                                        </p:attrNameLst>
                                      </p:cBhvr>
                                      <p:tavLst>
                                        <p:tav tm="0">
                                          <p:val>
                                            <p:fltVal val="0"/>
                                          </p:val>
                                        </p:tav>
                                        <p:tav tm="100000">
                                          <p:val>
                                            <p:strVal val="#ppt_w"/>
                                          </p:val>
                                        </p:tav>
                                      </p:tavLst>
                                    </p:anim>
                                    <p:anim calcmode="lin" valueType="num">
                                      <p:cBhvr>
                                        <p:cTn id="67" dur="500" fill="hold"/>
                                        <p:tgtEl>
                                          <p:spTgt spid="5">
                                            <p:txEl>
                                              <p:pRg st="10" end="10"/>
                                            </p:txEl>
                                          </p:spTgt>
                                        </p:tgtEl>
                                        <p:attrNameLst>
                                          <p:attrName>ppt_h</p:attrName>
                                        </p:attrNameLst>
                                      </p:cBhvr>
                                      <p:tavLst>
                                        <p:tav tm="0">
                                          <p:val>
                                            <p:fltVal val="0"/>
                                          </p:val>
                                        </p:tav>
                                        <p:tav tm="100000">
                                          <p:val>
                                            <p:strVal val="#ppt_h"/>
                                          </p:val>
                                        </p:tav>
                                      </p:tavLst>
                                    </p:anim>
                                    <p:animEffect transition="in" filter="fade">
                                      <p:cBhvr>
                                        <p:cTn id="68" dur="500"/>
                                        <p:tgtEl>
                                          <p:spTgt spid="5">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5">
                                            <p:txEl>
                                              <p:pRg st="6" end="6"/>
                                            </p:txEl>
                                          </p:spTgt>
                                        </p:tgtEl>
                                        <p:attrNameLst>
                                          <p:attrName>style.visibility</p:attrName>
                                        </p:attrNameLst>
                                      </p:cBhvr>
                                      <p:to>
                                        <p:strVal val="visible"/>
                                      </p:to>
                                    </p:set>
                                    <p:anim calcmode="lin" valueType="num">
                                      <p:cBhvr>
                                        <p:cTn id="7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74"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7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pperoni pizza on a wooden surface&#10;&#10;AI-generated content may be incorrect.">
            <a:extLst>
              <a:ext uri="{FF2B5EF4-FFF2-40B4-BE49-F238E27FC236}">
                <a16:creationId xmlns:a16="http://schemas.microsoft.com/office/drawing/2014/main" id="{8050B03C-68EA-9AB3-DF65-CB608517334D}"/>
              </a:ext>
            </a:extLst>
          </p:cNvPr>
          <p:cNvPicPr>
            <a:picLocks noChangeAspect="1"/>
          </p:cNvPicPr>
          <p:nvPr/>
        </p:nvPicPr>
        <p:blipFill>
          <a:blip r:embed="rId2"/>
          <a:srcRect l="13807" r="11970"/>
          <a:stretch/>
        </p:blipFill>
        <p:spPr>
          <a:xfrm>
            <a:off x="4650909" y="10"/>
            <a:ext cx="7541090" cy="6857989"/>
          </a:xfrm>
          <a:prstGeom prst="rect">
            <a:avLst/>
          </a:prstGeom>
        </p:spPr>
      </p:pic>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0981E-4829-6F83-190D-E30BAE58AED0}"/>
              </a:ext>
            </a:extLst>
          </p:cNvPr>
          <p:cNvSpPr>
            <a:spLocks noGrp="1"/>
          </p:cNvSpPr>
          <p:nvPr>
            <p:ph type="title"/>
          </p:nvPr>
        </p:nvSpPr>
        <p:spPr>
          <a:xfrm>
            <a:off x="643468" y="322454"/>
            <a:ext cx="3363974" cy="1728044"/>
          </a:xfrm>
          <a:noFill/>
          <a:ln>
            <a:solidFill>
              <a:schemeClr val="bg1"/>
            </a:solidFill>
          </a:ln>
        </p:spPr>
        <p:txBody>
          <a:bodyPr vert="horz" wrap="square" lIns="182880" tIns="182880" rIns="182880" bIns="182880" rtlCol="0" anchor="ctr">
            <a:normAutofit/>
          </a:bodyPr>
          <a:lstStyle/>
          <a:p>
            <a:r>
              <a:rPr lang="en-US" sz="2400" dirty="0">
                <a:solidFill>
                  <a:schemeClr val="accent2"/>
                </a:solidFill>
              </a:rPr>
              <a:t>Let’s simplify that for those of us not in finance</a:t>
            </a:r>
          </a:p>
        </p:txBody>
      </p:sp>
      <p:sp>
        <p:nvSpPr>
          <p:cNvPr id="5" name="TextBox 4">
            <a:extLst>
              <a:ext uri="{FF2B5EF4-FFF2-40B4-BE49-F238E27FC236}">
                <a16:creationId xmlns:a16="http://schemas.microsoft.com/office/drawing/2014/main" id="{8B87E571-08C2-0DDF-DB02-ED7B22AA57A2}"/>
              </a:ext>
            </a:extLst>
          </p:cNvPr>
          <p:cNvSpPr txBox="1"/>
          <p:nvPr/>
        </p:nvSpPr>
        <p:spPr>
          <a:xfrm>
            <a:off x="643468" y="2139488"/>
            <a:ext cx="3363974" cy="3415622"/>
          </a:xfrm>
          <a:prstGeom prst="rect">
            <a:avLst/>
          </a:prstGeom>
        </p:spPr>
        <p:txBody>
          <a:bodyPr vert="horz" lIns="91440" tIns="45720" rIns="91440" bIns="45720" rtlCol="0">
            <a:noAutofit/>
          </a:bodyPr>
          <a:lstStyle/>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1 full time student = 1 whole pizza</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Each slice is a part of the student’s time in class(like a few contact hours)</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Each student in a class contributes their one slice of pizza</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How many whole pizzas can this class make? (Total FTEs)</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Each class gets the same starting amount and then an additional amount based on the type of pizza they create.</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The amount of money a class generates is based on the total number of pieces it creates.</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The more pizzas a class can make, the more they get paid! If a class is making a lot of pizzas, maybe we should expand our pizzeria and hire more head pizza chefs.</a:t>
            </a:r>
          </a:p>
        </p:txBody>
      </p:sp>
      <p:sp>
        <p:nvSpPr>
          <p:cNvPr id="4" name="Slide Number Placeholder 3">
            <a:extLst>
              <a:ext uri="{FF2B5EF4-FFF2-40B4-BE49-F238E27FC236}">
                <a16:creationId xmlns:a16="http://schemas.microsoft.com/office/drawing/2014/main" id="{5B4BA0EC-52A3-4A9C-61BA-32854227F84E}"/>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dirty="0">
                <a:solidFill>
                  <a:srgbClr val="FFFFFF"/>
                </a:solidFill>
                <a:latin typeface="+mn-lt"/>
              </a:rPr>
              <a:pPr>
                <a:spcAft>
                  <a:spcPts val="600"/>
                </a:spcAft>
              </a:pPr>
              <a:t>7</a:t>
            </a:fld>
            <a:endParaRPr lang="en-US" sz="1100">
              <a:solidFill>
                <a:srgbClr val="FFFFFF"/>
              </a:solidFill>
              <a:latin typeface="+mn-lt"/>
            </a:endParaRPr>
          </a:p>
        </p:txBody>
      </p:sp>
    </p:spTree>
    <p:extLst>
      <p:ext uri="{BB962C8B-B14F-4D97-AF65-F5344CB8AC3E}">
        <p14:creationId xmlns:p14="http://schemas.microsoft.com/office/powerpoint/2010/main" val="13640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arn(inVertical)">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barn(inVertical)">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barn(inVertical)">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barn(inVertical)">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barn(inVertical)">
                                      <p:cBhvr>
                                        <p:cTn id="34" dur="500"/>
                                        <p:tgtEl>
                                          <p:spTgt spid="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barn(inVertical)">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barn(inVertical)">
                                      <p:cBhvr>
                                        <p:cTn id="4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chorCtr="1">
            <a:normAutofit/>
          </a:bodyPr>
          <a:lstStyle/>
          <a:p>
            <a:r>
              <a:rPr lang="en-US" sz="2800" kern="1200" cap="all" spc="200" baseline="0" dirty="0">
                <a:solidFill>
                  <a:srgbClr val="262626"/>
                </a:solidFill>
                <a:latin typeface="+mj-lt"/>
                <a:ea typeface="+mj-ea"/>
                <a:cs typeface="+mj-cs"/>
              </a:rPr>
              <a:t>Requirements</a:t>
            </a:r>
          </a:p>
        </p:txBody>
      </p:sp>
      <p:sp>
        <p:nvSpPr>
          <p:cNvPr id="5" name="TextBox 4">
            <a:extLst>
              <a:ext uri="{FF2B5EF4-FFF2-40B4-BE49-F238E27FC236}">
                <a16:creationId xmlns:a16="http://schemas.microsoft.com/office/drawing/2014/main" id="{E2F15F9E-434E-DED4-2841-1E6C6FB31A36}"/>
              </a:ext>
            </a:extLst>
          </p:cNvPr>
          <p:cNvSpPr txBox="1"/>
          <p:nvPr/>
        </p:nvSpPr>
        <p:spPr>
          <a:xfrm>
            <a:off x="1706062" y="2291262"/>
            <a:ext cx="8779512" cy="2879256"/>
          </a:xfrm>
          <a:prstGeom prst="rect">
            <a:avLst/>
          </a:prstGeom>
        </p:spPr>
        <p:txBody>
          <a:bodyPr vert="horz" lIns="91440" tIns="45720" rIns="91440" bIns="45720" rtlCol="0">
            <a:normAutofit fontScale="92500" lnSpcReduction="10000"/>
          </a:bodyPr>
          <a:lstStyle/>
          <a:p>
            <a:pPr marL="285750"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Menu driven web-based python program and an executable file (this program utilized </a:t>
            </a:r>
            <a:r>
              <a:rPr lang="en-US" sz="1300" dirty="0" err="1">
                <a:solidFill>
                  <a:srgbClr val="404040"/>
                </a:solidFill>
              </a:rPr>
              <a:t>steamlit</a:t>
            </a:r>
            <a:r>
              <a:rPr lang="en-US" sz="1300" dirty="0">
                <a:solidFill>
                  <a:srgbClr val="404040"/>
                </a:solidFill>
              </a:rPr>
              <a:t>)</a:t>
            </a:r>
          </a:p>
          <a:p>
            <a:pPr marL="285750"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The following options are provided</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for section division (can be one, multiple, or all) that includes section information</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of the course enrollment percentage and total FTE(a sharp number) for a specific course section</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of the generated FTE for all courses under a single division (including totals for each course)</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of the generated FTE for  all course sections for a Faculty member (including totals per division)</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of the generated FTE for all sections under a single course</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All reports will be sorted by section division, then section name, then faculty (duplicate course sections will be discarded) and saved as an Excel file</a:t>
            </a:r>
          </a:p>
          <a:p>
            <a:pPr marL="285750" indent="-228600" defTabSz="914400">
              <a:lnSpc>
                <a:spcPct val="90000"/>
              </a:lnSpc>
              <a:spcBef>
                <a:spcPts val="1000"/>
              </a:spcBef>
              <a:buClr>
                <a:schemeClr val="accent2"/>
              </a:buClr>
              <a:buFont typeface="Arial" panose="020B0604020202020204" pitchFamily="34" charset="0"/>
              <a:buChar char="•"/>
            </a:pPr>
            <a:r>
              <a:rPr lang="en-US" sz="1300" dirty="0" err="1">
                <a:solidFill>
                  <a:srgbClr val="404040"/>
                </a:solidFill>
              </a:rPr>
              <a:t>Unittesting</a:t>
            </a:r>
            <a:r>
              <a:rPr lang="en-US" sz="1300" dirty="0">
                <a:solidFill>
                  <a:srgbClr val="404040"/>
                </a:solidFill>
              </a:rPr>
              <a:t> will be included to prevent any unexpected crashes</a:t>
            </a:r>
          </a:p>
          <a:p>
            <a:pPr marL="285750"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A flowchart to map out flow of program for client</a:t>
            </a:r>
          </a:p>
          <a:p>
            <a:pPr marL="285750" indent="-228600" defTabSz="914400">
              <a:lnSpc>
                <a:spcPct val="90000"/>
              </a:lnSpc>
              <a:spcBef>
                <a:spcPts val="1000"/>
              </a:spcBef>
              <a:buClr>
                <a:schemeClr val="accent2"/>
              </a:buClr>
              <a:buFont typeface="Arial" panose="020B0604020202020204" pitchFamily="34" charset="0"/>
              <a:buChar char="•"/>
            </a:pPr>
            <a:endParaRPr lang="en-US" sz="1300" dirty="0">
              <a:solidFill>
                <a:srgbClr val="404040"/>
              </a:solidFill>
            </a:endParaRPr>
          </a:p>
          <a:p>
            <a:pPr marL="742950" lvl="1" indent="-228600" defTabSz="914400">
              <a:lnSpc>
                <a:spcPct val="90000"/>
              </a:lnSpc>
              <a:spcBef>
                <a:spcPts val="1000"/>
              </a:spcBef>
              <a:buClr>
                <a:schemeClr val="accent2"/>
              </a:buClr>
              <a:buFont typeface="Arial" panose="020B0604020202020204" pitchFamily="34" charset="0"/>
              <a:buChar char="•"/>
            </a:pPr>
            <a:endParaRPr lang="en-US" sz="1300" dirty="0">
              <a:solidFill>
                <a:srgbClr val="404040"/>
              </a:solidFill>
            </a:endParaRPr>
          </a:p>
          <a:p>
            <a:pPr marL="742950" lvl="1" indent="-228600" defTabSz="914400">
              <a:lnSpc>
                <a:spcPct val="90000"/>
              </a:lnSpc>
              <a:spcBef>
                <a:spcPts val="1000"/>
              </a:spcBef>
              <a:buClr>
                <a:schemeClr val="accent2"/>
              </a:buClr>
              <a:buFont typeface="Arial" panose="020B0604020202020204" pitchFamily="34" charset="0"/>
              <a:buChar char="•"/>
            </a:pPr>
            <a:endParaRPr lang="en-US" sz="1300" dirty="0">
              <a:solidFill>
                <a:srgbClr val="404040"/>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300" dirty="0">
              <a:solidFill>
                <a:srgbClr val="404040"/>
              </a:solidFill>
            </a:endParaRPr>
          </a:p>
        </p:txBody>
      </p:sp>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8</a:t>
            </a:fld>
            <a:endParaRPr lang="en-US" sz="1100" kern="1200" spc="0" baseline="0" dirty="0">
              <a:solidFill>
                <a:srgbClr val="FFFFFF"/>
              </a:solidFill>
              <a:latin typeface="+mn-lt"/>
              <a:ea typeface="+mn-ea"/>
              <a:cs typeface="+mn-cs"/>
            </a:endParaRPr>
          </a:p>
        </p:txBody>
      </p:sp>
      <p:pic>
        <p:nvPicPr>
          <p:cNvPr id="10" name="Picture 9">
            <a:extLst>
              <a:ext uri="{FF2B5EF4-FFF2-40B4-BE49-F238E27FC236}">
                <a16:creationId xmlns:a16="http://schemas.microsoft.com/office/drawing/2014/main" id="{2DCBA95E-AA1D-35D1-79A8-40B9214976DD}"/>
              </a:ext>
            </a:extLst>
          </p:cNvPr>
          <p:cNvPicPr>
            <a:picLocks noChangeAspect="1"/>
          </p:cNvPicPr>
          <p:nvPr/>
        </p:nvPicPr>
        <p:blipFill>
          <a:blip r:embed="rId3"/>
          <a:stretch>
            <a:fillRect/>
          </a:stretch>
        </p:blipFill>
        <p:spPr>
          <a:xfrm>
            <a:off x="0" y="5263116"/>
            <a:ext cx="1828800" cy="1594883"/>
          </a:xfrm>
          <a:prstGeom prst="rect">
            <a:avLst/>
          </a:prstGeom>
        </p:spPr>
      </p:pic>
    </p:spTree>
    <p:extLst>
      <p:ext uri="{BB962C8B-B14F-4D97-AF65-F5344CB8AC3E}">
        <p14:creationId xmlns:p14="http://schemas.microsoft.com/office/powerpoint/2010/main" val="31241753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additive="base">
                                        <p:cTn id="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 calcmode="lin" valueType="num">
                                      <p:cBhvr additive="base">
                                        <p:cTn id="3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 calcmode="lin" valueType="num">
                                      <p:cBhvr additive="base">
                                        <p:cTn id="4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 calcmode="lin" valueType="num">
                                      <p:cBhvr additive="base">
                                        <p:cTn id="5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 calcmode="lin" valueType="num">
                                      <p:cBhvr additive="base">
                                        <p:cTn id="5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 calcmode="lin" valueType="num">
                                      <p:cBhvr additive="base">
                                        <p:cTn id="6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anim calcmode="lin" valueType="num">
                                      <p:cBhvr additive="base">
                                        <p:cTn id="6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3" name="Rectangle 22">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1353490" y="-230850"/>
            <a:ext cx="3300806" cy="2843560"/>
          </a:xfrm>
        </p:spPr>
        <p:txBody>
          <a:bodyPr vert="horz" lIns="91440" tIns="45720" rIns="91440" bIns="45720" rtlCol="0" anchor="ctr">
            <a:normAutofit/>
          </a:bodyPr>
          <a:lstStyle/>
          <a:p>
            <a:pPr algn="r"/>
            <a:r>
              <a:rPr lang="en-US" sz="4000" dirty="0">
                <a:solidFill>
                  <a:srgbClr val="FFFFFF"/>
                </a:solidFill>
              </a:rPr>
              <a:t>FLOWCHART</a:t>
            </a:r>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9</a:t>
            </a:fld>
            <a:endParaRPr lang="en-US" sz="1100" kern="1200" spc="0" baseline="0" dirty="0">
              <a:solidFill>
                <a:srgbClr val="FFFFFF"/>
              </a:solidFill>
              <a:latin typeface="+mn-lt"/>
              <a:ea typeface="+mn-ea"/>
              <a:cs typeface="+mn-cs"/>
            </a:endParaRPr>
          </a:p>
        </p:txBody>
      </p:sp>
      <p:graphicFrame>
        <p:nvGraphicFramePr>
          <p:cNvPr id="19" name="Object 18">
            <a:extLst>
              <a:ext uri="{FF2B5EF4-FFF2-40B4-BE49-F238E27FC236}">
                <a16:creationId xmlns:a16="http://schemas.microsoft.com/office/drawing/2014/main" id="{7DD15C02-7353-379A-EDD2-A7140B418A54}"/>
              </a:ext>
            </a:extLst>
          </p:cNvPr>
          <p:cNvGraphicFramePr>
            <a:graphicFrameLocks noChangeAspect="1"/>
          </p:cNvGraphicFramePr>
          <p:nvPr>
            <p:extLst>
              <p:ext uri="{D42A27DB-BD31-4B8C-83A1-F6EECF244321}">
                <p14:modId xmlns:p14="http://schemas.microsoft.com/office/powerpoint/2010/main" val="1723272906"/>
              </p:ext>
            </p:extLst>
          </p:nvPr>
        </p:nvGraphicFramePr>
        <p:xfrm>
          <a:off x="43373" y="1442278"/>
          <a:ext cx="3505206" cy="2340864"/>
        </p:xfrm>
        <a:graphic>
          <a:graphicData uri="http://schemas.openxmlformats.org/presentationml/2006/ole">
            <mc:AlternateContent xmlns:mc="http://schemas.openxmlformats.org/markup-compatibility/2006">
              <mc:Choice xmlns:v="urn:schemas-microsoft-com:vml" Requires="v">
                <p:oleObj name="Document" r:id="rId3" imgW="5940848" imgH="3967841" progId="Word.Document.12">
                  <p:embed/>
                </p:oleObj>
              </mc:Choice>
              <mc:Fallback>
                <p:oleObj name="Document" r:id="rId3" imgW="5940848" imgH="3967841" progId="Word.Document.12">
                  <p:embed/>
                  <p:pic>
                    <p:nvPicPr>
                      <p:cNvPr id="0" name=""/>
                      <p:cNvPicPr/>
                      <p:nvPr/>
                    </p:nvPicPr>
                    <p:blipFill>
                      <a:blip r:embed="rId4"/>
                      <a:stretch>
                        <a:fillRect/>
                      </a:stretch>
                    </p:blipFill>
                    <p:spPr>
                      <a:xfrm>
                        <a:off x="43373" y="1442278"/>
                        <a:ext cx="3505206" cy="2340864"/>
                      </a:xfrm>
                      <a:prstGeom prst="rect">
                        <a:avLst/>
                      </a:prstGeom>
                    </p:spPr>
                  </p:pic>
                </p:oleObj>
              </mc:Fallback>
            </mc:AlternateContent>
          </a:graphicData>
        </a:graphic>
      </p:graphicFrame>
      <p:pic>
        <p:nvPicPr>
          <p:cNvPr id="22" name="Picture 21">
            <a:extLst>
              <a:ext uri="{FF2B5EF4-FFF2-40B4-BE49-F238E27FC236}">
                <a16:creationId xmlns:a16="http://schemas.microsoft.com/office/drawing/2014/main" id="{494835F5-0A35-C8A2-0FB9-BF3F44CF6817}"/>
              </a:ext>
            </a:extLst>
          </p:cNvPr>
          <p:cNvPicPr>
            <a:picLocks noChangeAspect="1"/>
          </p:cNvPicPr>
          <p:nvPr/>
        </p:nvPicPr>
        <p:blipFill>
          <a:blip r:embed="rId5"/>
          <a:stretch>
            <a:fillRect/>
          </a:stretch>
        </p:blipFill>
        <p:spPr>
          <a:xfrm>
            <a:off x="3509695" y="1441672"/>
            <a:ext cx="2755765" cy="2634136"/>
          </a:xfrm>
          <a:prstGeom prst="rect">
            <a:avLst/>
          </a:prstGeom>
        </p:spPr>
      </p:pic>
      <p:pic>
        <p:nvPicPr>
          <p:cNvPr id="24" name="Picture 23">
            <a:extLst>
              <a:ext uri="{FF2B5EF4-FFF2-40B4-BE49-F238E27FC236}">
                <a16:creationId xmlns:a16="http://schemas.microsoft.com/office/drawing/2014/main" id="{AA48B39A-CB20-B030-2316-C9B3EA097F39}"/>
              </a:ext>
            </a:extLst>
          </p:cNvPr>
          <p:cNvPicPr>
            <a:picLocks noChangeAspect="1"/>
          </p:cNvPicPr>
          <p:nvPr/>
        </p:nvPicPr>
        <p:blipFill>
          <a:blip r:embed="rId6"/>
          <a:stretch>
            <a:fillRect/>
          </a:stretch>
        </p:blipFill>
        <p:spPr>
          <a:xfrm>
            <a:off x="5368099" y="1327566"/>
            <a:ext cx="2544491" cy="2746408"/>
          </a:xfrm>
          <a:prstGeom prst="rect">
            <a:avLst/>
          </a:prstGeom>
        </p:spPr>
      </p:pic>
      <p:pic>
        <p:nvPicPr>
          <p:cNvPr id="25" name="Picture 24">
            <a:extLst>
              <a:ext uri="{FF2B5EF4-FFF2-40B4-BE49-F238E27FC236}">
                <a16:creationId xmlns:a16="http://schemas.microsoft.com/office/drawing/2014/main" id="{83A48DFF-48EF-3701-05F9-1689E27099CB}"/>
              </a:ext>
            </a:extLst>
          </p:cNvPr>
          <p:cNvPicPr>
            <a:picLocks noChangeAspect="1"/>
          </p:cNvPicPr>
          <p:nvPr/>
        </p:nvPicPr>
        <p:blipFill>
          <a:blip r:embed="rId7"/>
          <a:stretch>
            <a:fillRect/>
          </a:stretch>
        </p:blipFill>
        <p:spPr>
          <a:xfrm>
            <a:off x="7576104" y="1327876"/>
            <a:ext cx="3548578" cy="2758741"/>
          </a:xfrm>
          <a:prstGeom prst="rect">
            <a:avLst/>
          </a:prstGeom>
        </p:spPr>
      </p:pic>
      <p:pic>
        <p:nvPicPr>
          <p:cNvPr id="26" name="Picture 25">
            <a:extLst>
              <a:ext uri="{FF2B5EF4-FFF2-40B4-BE49-F238E27FC236}">
                <a16:creationId xmlns:a16="http://schemas.microsoft.com/office/drawing/2014/main" id="{58C286D1-B10A-B0C6-7001-F865ED369C6E}"/>
              </a:ext>
            </a:extLst>
          </p:cNvPr>
          <p:cNvPicPr>
            <a:picLocks noChangeAspect="1"/>
          </p:cNvPicPr>
          <p:nvPr/>
        </p:nvPicPr>
        <p:blipFill>
          <a:blip r:embed="rId8"/>
          <a:stretch>
            <a:fillRect/>
          </a:stretch>
        </p:blipFill>
        <p:spPr>
          <a:xfrm>
            <a:off x="26885" y="3642060"/>
            <a:ext cx="3482810" cy="2758740"/>
          </a:xfrm>
          <a:prstGeom prst="rect">
            <a:avLst/>
          </a:prstGeom>
        </p:spPr>
      </p:pic>
      <p:pic>
        <p:nvPicPr>
          <p:cNvPr id="27" name="Picture 26">
            <a:extLst>
              <a:ext uri="{FF2B5EF4-FFF2-40B4-BE49-F238E27FC236}">
                <a16:creationId xmlns:a16="http://schemas.microsoft.com/office/drawing/2014/main" id="{77354AD8-E4A3-3DE4-BC9C-5957A249852B}"/>
              </a:ext>
            </a:extLst>
          </p:cNvPr>
          <p:cNvPicPr>
            <a:picLocks noChangeAspect="1"/>
          </p:cNvPicPr>
          <p:nvPr/>
        </p:nvPicPr>
        <p:blipFill>
          <a:blip r:embed="rId9"/>
          <a:stretch>
            <a:fillRect/>
          </a:stretch>
        </p:blipFill>
        <p:spPr>
          <a:xfrm>
            <a:off x="3293379" y="3642060"/>
            <a:ext cx="2617216" cy="2758740"/>
          </a:xfrm>
          <a:prstGeom prst="rect">
            <a:avLst/>
          </a:prstGeom>
        </p:spPr>
      </p:pic>
      <p:pic>
        <p:nvPicPr>
          <p:cNvPr id="28" name="Picture 27">
            <a:extLst>
              <a:ext uri="{FF2B5EF4-FFF2-40B4-BE49-F238E27FC236}">
                <a16:creationId xmlns:a16="http://schemas.microsoft.com/office/drawing/2014/main" id="{14D7E231-A18F-19CC-50AB-09F524FBF9EC}"/>
              </a:ext>
            </a:extLst>
          </p:cNvPr>
          <p:cNvPicPr>
            <a:picLocks noChangeAspect="1"/>
          </p:cNvPicPr>
          <p:nvPr/>
        </p:nvPicPr>
        <p:blipFill>
          <a:blip r:embed="rId10"/>
          <a:stretch>
            <a:fillRect/>
          </a:stretch>
        </p:blipFill>
        <p:spPr>
          <a:xfrm>
            <a:off x="5524481" y="4037964"/>
            <a:ext cx="2401707" cy="2203323"/>
          </a:xfrm>
          <a:prstGeom prst="rect">
            <a:avLst/>
          </a:prstGeom>
        </p:spPr>
      </p:pic>
    </p:spTree>
    <p:extLst>
      <p:ext uri="{BB962C8B-B14F-4D97-AF65-F5344CB8AC3E}">
        <p14:creationId xmlns:p14="http://schemas.microsoft.com/office/powerpoint/2010/main" val="27017100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xEl>
                                              <p:pRg st="0" end="0"/>
                                            </p:txEl>
                                          </p:spTgt>
                                        </p:tgtEl>
                                      </p:cBhvr>
                                    </p:animEffect>
                                    <p:animScale>
                                      <p:cBhvr>
                                        <p:cTn id="7" dur="250" autoRev="1" fill="hold"/>
                                        <p:tgtEl>
                                          <p:spTgt spid="16">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theme/theme1.xml><?xml version="1.0" encoding="utf-8"?>
<a:theme xmlns:a="http://schemas.openxmlformats.org/drawingml/2006/main" name="Parcel">
  <a:themeElements>
    <a:clrScheme name="Custom 2">
      <a:dk1>
        <a:srgbClr val="000000"/>
      </a:dk1>
      <a:lt1>
        <a:srgbClr val="FFFFFF"/>
      </a:lt1>
      <a:dk2>
        <a:srgbClr val="4A5356"/>
      </a:dk2>
      <a:lt2>
        <a:srgbClr val="E8E3CE"/>
      </a:lt2>
      <a:accent1>
        <a:srgbClr val="F6A21D"/>
      </a:accent1>
      <a:accent2>
        <a:srgbClr val="F5D85B"/>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B88D62-6CFF-4B3A-80AD-B9E3E0A9230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TM10001115[[fn=Parcel]]</Template>
  <TotalTime>371</TotalTime>
  <Words>862</Words>
  <Application>Microsoft Office PowerPoint</Application>
  <PresentationFormat>Widescreen</PresentationFormat>
  <Paragraphs>115</Paragraphs>
  <Slides>20</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Gill Sans MT</vt:lpstr>
      <vt:lpstr>Parcel</vt:lpstr>
      <vt:lpstr>Microsoft Word Document</vt:lpstr>
      <vt:lpstr>Calculating FTE</vt:lpstr>
      <vt:lpstr>About us</vt:lpstr>
      <vt:lpstr>What is Generated fte?</vt:lpstr>
      <vt:lpstr>WHY DOES ftcc NEED THIS?</vt:lpstr>
      <vt:lpstr>HOW is fte calculated?</vt:lpstr>
      <vt:lpstr>How does that translate to $$$</vt:lpstr>
      <vt:lpstr>Let’s simplify that for those of us not in finance</vt:lpstr>
      <vt:lpstr>Requirements</vt:lpstr>
      <vt:lpstr>PowerPoint Presentation</vt:lpstr>
      <vt:lpstr>Add screen shot here</vt:lpstr>
      <vt:lpstr>Add screen shot here</vt:lpstr>
      <vt:lpstr>Add screen shot here</vt:lpstr>
      <vt:lpstr>Add screen shot here</vt:lpstr>
      <vt:lpstr>Add screen shot here</vt:lpstr>
      <vt:lpstr>Add screen shot here</vt:lpstr>
      <vt:lpstr>Add screen shot here</vt:lpstr>
      <vt:lpstr>Add screen shot here</vt:lpstr>
      <vt:lpstr>Add screen shot here</vt:lpstr>
      <vt:lpstr>Add screen shot here</vt:lpstr>
      <vt:lpstr>Group Member Involvement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Karen Brown</dc:creator>
  <cp:lastModifiedBy>latoya winston</cp:lastModifiedBy>
  <cp:revision>6</cp:revision>
  <dcterms:created xsi:type="dcterms:W3CDTF">2025-04-29T15:07:42Z</dcterms:created>
  <dcterms:modified xsi:type="dcterms:W3CDTF">2025-05-01T20:49:56Z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