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7" Type="http://schemas.microsoft.com/office/2020/02/relationships/classificationlabels" Target="docMetadata/LabelInfo.xml"/><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2" r:id="rId4"/>
  </p:sldMasterIdLst>
  <p:notesMasterIdLst>
    <p:notesMasterId r:id="rId25"/>
  </p:notesMasterIdLst>
  <p:handoutMasterIdLst>
    <p:handoutMasterId r:id="rId26"/>
  </p:handoutMasterIdLst>
  <p:sldIdLst>
    <p:sldId id="436" r:id="rId5"/>
    <p:sldId id="437" r:id="rId6"/>
    <p:sldId id="452" r:id="rId7"/>
    <p:sldId id="451" r:id="rId8"/>
    <p:sldId id="453" r:id="rId9"/>
    <p:sldId id="454" r:id="rId10"/>
    <p:sldId id="455" r:id="rId11"/>
    <p:sldId id="438" r:id="rId12"/>
    <p:sldId id="439" r:id="rId13"/>
    <p:sldId id="440" r:id="rId14"/>
    <p:sldId id="442" r:id="rId15"/>
    <p:sldId id="448" r:id="rId16"/>
    <p:sldId id="449" r:id="rId17"/>
    <p:sldId id="446" r:id="rId18"/>
    <p:sldId id="447" r:id="rId19"/>
    <p:sldId id="445" r:id="rId20"/>
    <p:sldId id="444" r:id="rId21"/>
    <p:sldId id="443" r:id="rId22"/>
    <p:sldId id="441" r:id="rId23"/>
    <p:sldId id="450"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18187"/>
    <a:srgbClr val="0C4046"/>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394" autoAdjust="0"/>
  </p:normalViewPr>
  <p:slideViewPr>
    <p:cSldViewPr snapToGrid="0">
      <p:cViewPr varScale="1">
        <p:scale>
          <a:sx n="105" d="100"/>
          <a:sy n="105" d="100"/>
        </p:scale>
        <p:origin x="2466" y="150"/>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5/1/2025</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5/1/2025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23690477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16019570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620983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28491924"/>
      </p:ext>
    </p:extLst>
  </p:cSld>
  <p:clrMapOvr>
    <a:overrideClrMapping bg1="dk1" tx1="lt1" bg2="dk2" tx2="lt2" accent1="accent1" accent2="accent2" accent3="accent3" accent4="accent4" accent5="accent5" accent6="accent6" hlink="hlink" folHlink="folHlink"/>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45366514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sz="1000" dirty="0"/>
          </a:p>
        </p:txBody>
      </p:sp>
      <p:sp>
        <p:nvSpPr>
          <p:cNvPr id="6" name="Slide Number Placeholder 5"/>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75669924"/>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Title 1">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45040DA2-B75D-1B49-51F9-967501F7F67B}"/>
              </a:ext>
            </a:extLst>
          </p:cNvPr>
          <p:cNvSpPr>
            <a:spLocks noGrp="1"/>
          </p:cNvSpPr>
          <p:nvPr>
            <p:ph type="title" hasCustomPrompt="1"/>
          </p:nvPr>
        </p:nvSpPr>
        <p:spPr>
          <a:xfrm>
            <a:off x="994876" y="887638"/>
            <a:ext cx="10202248" cy="5094496"/>
          </a:xfrm>
        </p:spPr>
        <p:txBody>
          <a:bodyPr/>
          <a:lstStyle>
            <a:lvl1pPr algn="ctr">
              <a:defRPr sz="4800">
                <a:solidFill>
                  <a:schemeClr val="bg1"/>
                </a:solidFill>
              </a:defRPr>
            </a:lvl1pPr>
          </a:lstStyle>
          <a:p>
            <a:r>
              <a:rPr lang="en-US" dirty="0"/>
              <a:t>Click to add title</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2" name="Rectangle 1">
            <a:extLst>
              <a:ext uri="{FF2B5EF4-FFF2-40B4-BE49-F238E27FC236}">
                <a16:creationId xmlns:a16="http://schemas.microsoft.com/office/drawing/2014/main" id="{8E93BDAB-CB06-403B-00FD-9D1C2812A298}"/>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A6FB1FDB-9C8A-890A-5051-8D49E105FD49}"/>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Freeform 21">
            <a:extLst>
              <a:ext uri="{FF2B5EF4-FFF2-40B4-BE49-F238E27FC236}">
                <a16:creationId xmlns:a16="http://schemas.microsoft.com/office/drawing/2014/main" id="{46056E81-9CB5-42E9-6689-B711F575C8F2}"/>
              </a:ext>
              <a:ext uri="{C183D7F6-B498-43B3-948B-1728B52AA6E4}">
                <adec:decorative xmlns:adec="http://schemas.microsoft.com/office/drawing/2017/decorative" val="1"/>
              </a:ext>
            </a:extLst>
          </p:cNvPr>
          <p:cNvSpPr/>
          <p:nvPr userDrawn="1"/>
        </p:nvSpPr>
        <p:spPr>
          <a:xfrm flipV="1">
            <a:off x="8981493" y="0"/>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22">
            <a:extLst>
              <a:ext uri="{FF2B5EF4-FFF2-40B4-BE49-F238E27FC236}">
                <a16:creationId xmlns:a16="http://schemas.microsoft.com/office/drawing/2014/main" id="{3D075254-6FC4-6738-BBBE-1BACB99E424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5013595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02096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Section Title">
    <p:bg>
      <p:bgPr>
        <a:solidFill>
          <a:schemeClr val="accent2"/>
        </a:solidFill>
        <a:effectLst/>
      </p:bgPr>
    </p:bg>
    <p:spTree>
      <p:nvGrpSpPr>
        <p:cNvPr id="1" name=""/>
        <p:cNvGrpSpPr/>
        <p:nvPr/>
      </p:nvGrpSpPr>
      <p:grpSpPr>
        <a:xfrm>
          <a:off x="0" y="0"/>
          <a:ext cx="0" cy="0"/>
          <a:chOff x="0" y="0"/>
          <a:chExt cx="0" cy="0"/>
        </a:xfrm>
      </p:grpSpPr>
      <p:sp>
        <p:nvSpPr>
          <p:cNvPr id="2" name="Freeform: Shape 9">
            <a:extLst>
              <a:ext uri="{FF2B5EF4-FFF2-40B4-BE49-F238E27FC236}">
                <a16:creationId xmlns:a16="http://schemas.microsoft.com/office/drawing/2014/main" id="{A18D9F31-445F-F144-A393-66C1BDE8083D}"/>
              </a:ext>
              <a:ext uri="{C183D7F6-B498-43B3-948B-1728B52AA6E4}">
                <adec:decorative xmlns:adec="http://schemas.microsoft.com/office/drawing/2017/decorative" val="1"/>
              </a:ext>
            </a:extLst>
          </p:cNvPr>
          <p:cNvSpPr/>
          <p:nvPr userDrawn="1"/>
        </p:nvSpPr>
        <p:spPr>
          <a:xfrm flipV="1">
            <a:off x="457002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14">
            <a:extLst>
              <a:ext uri="{FF2B5EF4-FFF2-40B4-BE49-F238E27FC236}">
                <a16:creationId xmlns:a16="http://schemas.microsoft.com/office/drawing/2014/main" id="{24F2F994-08EA-D901-82B7-02E175B2FF92}"/>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Title 7">
            <a:extLst>
              <a:ext uri="{FF2B5EF4-FFF2-40B4-BE49-F238E27FC236}">
                <a16:creationId xmlns:a16="http://schemas.microsoft.com/office/drawing/2014/main" id="{863EE949-1BE5-CFA7-69CC-5235FFE07F0F}"/>
              </a:ext>
            </a:extLst>
          </p:cNvPr>
          <p:cNvSpPr>
            <a:spLocks noGrp="1"/>
          </p:cNvSpPr>
          <p:nvPr>
            <p:ph type="title" hasCustomPrompt="1"/>
          </p:nvPr>
        </p:nvSpPr>
        <p:spPr>
          <a:xfrm>
            <a:off x="1371598" y="1415562"/>
            <a:ext cx="5750171" cy="4009292"/>
          </a:xfrm>
        </p:spPr>
        <p:txBody>
          <a:bodyPr>
            <a:normAutofit/>
          </a:bodyPr>
          <a:lstStyle>
            <a:lvl1pPr>
              <a:defRPr sz="3600">
                <a:solidFill>
                  <a:schemeClr val="bg2"/>
                </a:solidFill>
              </a:defRPr>
            </a:lvl1pPr>
          </a:lstStyle>
          <a:p>
            <a:r>
              <a:rPr lang="en-US" dirty="0"/>
              <a:t>Click to add title</a:t>
            </a:r>
          </a:p>
        </p:txBody>
      </p:sp>
      <p:sp>
        <p:nvSpPr>
          <p:cNvPr id="4" name="Picture Placeholder 18">
            <a:extLst>
              <a:ext uri="{FF2B5EF4-FFF2-40B4-BE49-F238E27FC236}">
                <a16:creationId xmlns:a16="http://schemas.microsoft.com/office/drawing/2014/main" id="{A2B2C17F-12DD-A683-5602-F16A1C9647FB}"/>
              </a:ext>
            </a:extLst>
          </p:cNvPr>
          <p:cNvSpPr>
            <a:spLocks noGrp="1"/>
          </p:cNvSpPr>
          <p:nvPr>
            <p:ph type="pic" sz="quarter" idx="13"/>
          </p:nvPr>
        </p:nvSpPr>
        <p:spPr>
          <a:xfrm>
            <a:off x="7877908" y="1"/>
            <a:ext cx="4314092" cy="6858000"/>
          </a:xfrm>
          <a:custGeom>
            <a:avLst/>
            <a:gdLst>
              <a:gd name="connsiteX0" fmla="*/ 3466352 w 4267200"/>
              <a:gd name="connsiteY0" fmla="*/ 0 h 6858000"/>
              <a:gd name="connsiteX1" fmla="*/ 4267200 w 4267200"/>
              <a:gd name="connsiteY1" fmla="*/ 0 h 6858000"/>
              <a:gd name="connsiteX2" fmla="*/ 4267200 w 4267200"/>
              <a:gd name="connsiteY2" fmla="*/ 6858000 h 6858000"/>
              <a:gd name="connsiteX3" fmla="*/ 0 w 4267200"/>
              <a:gd name="connsiteY3" fmla="*/ 6858000 h 6858000"/>
              <a:gd name="connsiteX4" fmla="*/ 0 w 4267200"/>
              <a:gd name="connsiteY4" fmla="*/ 3338980 h 6858000"/>
              <a:gd name="connsiteX5" fmla="*/ 8352 w 4267200"/>
              <a:gd name="connsiteY5" fmla="*/ 3162578 h 6858000"/>
              <a:gd name="connsiteX6" fmla="*/ 3132972 w 4267200"/>
              <a:gd name="connsiteY6" fmla="*/ 18059 h 6858000"/>
              <a:gd name="connsiteX7" fmla="*/ 3466352 w 4267200"/>
              <a:gd name="connsiteY7" fmla="*/ 1225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67200" h="6858000">
                <a:moveTo>
                  <a:pt x="3466352" y="0"/>
                </a:moveTo>
                <a:lnTo>
                  <a:pt x="4267200" y="0"/>
                </a:lnTo>
                <a:lnTo>
                  <a:pt x="4267200" y="6858000"/>
                </a:lnTo>
                <a:lnTo>
                  <a:pt x="0" y="6858000"/>
                </a:lnTo>
                <a:lnTo>
                  <a:pt x="0" y="3338980"/>
                </a:lnTo>
                <a:lnTo>
                  <a:pt x="8352" y="3162578"/>
                </a:lnTo>
                <a:cubicBezTo>
                  <a:pt x="166042" y="1505839"/>
                  <a:pt x="1479242" y="186005"/>
                  <a:pt x="3132972" y="18059"/>
                </a:cubicBezTo>
                <a:lnTo>
                  <a:pt x="3466352" y="1225"/>
                </a:lnTo>
                <a:close/>
              </a:path>
            </a:pathLst>
          </a:custGeom>
          <a:solidFill>
            <a:schemeClr val="accent2">
              <a:lumMod val="75000"/>
            </a:schemeClr>
          </a:solidFill>
        </p:spPr>
        <p:txBody>
          <a:bodyPr wrap="square" lIns="1463040" tIns="822960" rIns="1463040" anchor="t" anchorCtr="0">
            <a:noAutofit/>
          </a:bodyPr>
          <a:lstStyle>
            <a:lvl1pPr marL="0" indent="0" algn="ctr">
              <a:buNone/>
              <a:defRPr sz="1600">
                <a:solidFill>
                  <a:schemeClr val="bg2"/>
                </a:solidFill>
              </a:defRPr>
            </a:lvl1pPr>
          </a:lstStyle>
          <a:p>
            <a:r>
              <a:rPr lang="en-US"/>
              <a:t>Click icon to add picture</a:t>
            </a:r>
            <a:endParaRPr lang="en-US" dirty="0"/>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5195994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Image">
    <p:bg>
      <p:bgPr>
        <a:solidFill>
          <a:schemeClr val="accent2"/>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C179D789-F69C-8306-0C19-DF73E69167C4}"/>
              </a:ext>
            </a:extLst>
          </p:cNvPr>
          <p:cNvSpPr>
            <a:spLocks noGrp="1"/>
          </p:cNvSpPr>
          <p:nvPr>
            <p:ph type="title" hasCustomPrompt="1"/>
          </p:nvPr>
        </p:nvSpPr>
        <p:spPr>
          <a:xfrm>
            <a:off x="5676415" y="360485"/>
            <a:ext cx="5032725" cy="3284203"/>
          </a:xfrm>
        </p:spPr>
        <p:txBody>
          <a:bodyPr anchor="b">
            <a:normAutofit/>
          </a:bodyPr>
          <a:lstStyle>
            <a:lvl1pPr>
              <a:defRPr sz="3600">
                <a:solidFill>
                  <a:schemeClr val="bg2"/>
                </a:solidFill>
              </a:defRPr>
            </a:lvl1pPr>
          </a:lstStyle>
          <a:p>
            <a:r>
              <a:rPr lang="en-US" dirty="0"/>
              <a:t>Click to add title</a:t>
            </a:r>
          </a:p>
        </p:txBody>
      </p:sp>
      <p:sp>
        <p:nvSpPr>
          <p:cNvPr id="2" name="Picture Placeholder 1">
            <a:extLst>
              <a:ext uri="{FF2B5EF4-FFF2-40B4-BE49-F238E27FC236}">
                <a16:creationId xmlns:a16="http://schemas.microsoft.com/office/drawing/2014/main" id="{A2003524-9DE3-1117-2E91-80A1CB96DE3E}"/>
              </a:ext>
            </a:extLst>
          </p:cNvPr>
          <p:cNvSpPr>
            <a:spLocks noGrp="1"/>
          </p:cNvSpPr>
          <p:nvPr>
            <p:ph type="pic" sz="quarter" idx="11"/>
          </p:nvPr>
        </p:nvSpPr>
        <p:spPr>
          <a:xfrm>
            <a:off x="0" y="0"/>
            <a:ext cx="4308475" cy="6858000"/>
          </a:xfrm>
          <a:custGeom>
            <a:avLst/>
            <a:gdLst>
              <a:gd name="connsiteX0" fmla="*/ 0 w 4308475"/>
              <a:gd name="connsiteY0" fmla="*/ 0 h 6858000"/>
              <a:gd name="connsiteX1" fmla="*/ 4308475 w 4308475"/>
              <a:gd name="connsiteY1" fmla="*/ 0 h 6858000"/>
              <a:gd name="connsiteX2" fmla="*/ 4308475 w 4308475"/>
              <a:gd name="connsiteY2" fmla="*/ 3390898 h 6858000"/>
              <a:gd name="connsiteX3" fmla="*/ 4307536 w 4308475"/>
              <a:gd name="connsiteY3" fmla="*/ 3390898 h 6858000"/>
              <a:gd name="connsiteX4" fmla="*/ 4290702 w 4308475"/>
              <a:gd name="connsiteY4" fmla="*/ 3724279 h 6858000"/>
              <a:gd name="connsiteX5" fmla="*/ 1146183 w 4308475"/>
              <a:gd name="connsiteY5" fmla="*/ 6848898 h 6858000"/>
              <a:gd name="connsiteX6" fmla="*/ 953984 w 4308475"/>
              <a:gd name="connsiteY6" fmla="*/ 6857998 h 6858000"/>
              <a:gd name="connsiteX7" fmla="*/ 4308475 w 4308475"/>
              <a:gd name="connsiteY7" fmla="*/ 6857998 h 6858000"/>
              <a:gd name="connsiteX8" fmla="*/ 4308475 w 4308475"/>
              <a:gd name="connsiteY8" fmla="*/ 6858000 h 6858000"/>
              <a:gd name="connsiteX9" fmla="*/ 0 w 4308475"/>
              <a:gd name="connsiteY9"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308475" h="6858000">
                <a:moveTo>
                  <a:pt x="0" y="0"/>
                </a:moveTo>
                <a:lnTo>
                  <a:pt x="4308475" y="0"/>
                </a:lnTo>
                <a:lnTo>
                  <a:pt x="4308475" y="3390898"/>
                </a:lnTo>
                <a:lnTo>
                  <a:pt x="4307536" y="3390898"/>
                </a:lnTo>
                <a:lnTo>
                  <a:pt x="4290702" y="3724279"/>
                </a:lnTo>
                <a:cubicBezTo>
                  <a:pt x="4122756" y="5378008"/>
                  <a:pt x="2802922" y="6691208"/>
                  <a:pt x="1146183" y="6848898"/>
                </a:cubicBezTo>
                <a:lnTo>
                  <a:pt x="953984" y="6857998"/>
                </a:lnTo>
                <a:lnTo>
                  <a:pt x="4308475" y="6857998"/>
                </a:lnTo>
                <a:lnTo>
                  <a:pt x="4308475" y="6858000"/>
                </a:lnTo>
                <a:lnTo>
                  <a:pt x="0" y="6858000"/>
                </a:lnTo>
                <a:close/>
              </a:path>
            </a:pathLst>
          </a:custGeom>
        </p:spPr>
        <p:txBody>
          <a:bodyPr wrap="square">
            <a:noAutofit/>
          </a:bodyPr>
          <a:lstStyle>
            <a:lvl1pPr marL="0" indent="0" algn="ctr">
              <a:buNone/>
              <a:defRPr>
                <a:solidFill>
                  <a:schemeClr val="bg2"/>
                </a:solidFill>
              </a:defRPr>
            </a:lvl1pPr>
          </a:lstStyle>
          <a:p>
            <a:r>
              <a:rPr lang="en-US"/>
              <a:t>Click icon to add picture</a:t>
            </a:r>
            <a:endParaRPr lang="en-US" dirty="0"/>
          </a:p>
        </p:txBody>
      </p:sp>
      <p:sp>
        <p:nvSpPr>
          <p:cNvPr id="10" name="Content Placeholder 9">
            <a:extLst>
              <a:ext uri="{FF2B5EF4-FFF2-40B4-BE49-F238E27FC236}">
                <a16:creationId xmlns:a16="http://schemas.microsoft.com/office/drawing/2014/main" id="{FE5C55B8-DD4C-A859-38F5-CC8FE0920B85}"/>
              </a:ext>
            </a:extLst>
          </p:cNvPr>
          <p:cNvSpPr>
            <a:spLocks noGrp="1"/>
          </p:cNvSpPr>
          <p:nvPr>
            <p:ph sz="quarter" idx="10" hasCustomPrompt="1"/>
          </p:nvPr>
        </p:nvSpPr>
        <p:spPr>
          <a:xfrm>
            <a:off x="5676306" y="3846391"/>
            <a:ext cx="5032725" cy="2136710"/>
          </a:xfrm>
        </p:spPr>
        <p:txBody>
          <a:bodyPr>
            <a:normAutofit/>
          </a:bodyPr>
          <a:lstStyle>
            <a:lvl1pPr marL="0" indent="0">
              <a:buNone/>
              <a:defRPr sz="1800">
                <a:solidFill>
                  <a:schemeClr val="bg2"/>
                </a:solidFill>
              </a:defRPr>
            </a:lvl1pPr>
            <a:lvl2pPr marL="457200" indent="0">
              <a:buNone/>
              <a:defRPr sz="1600">
                <a:solidFill>
                  <a:schemeClr val="bg2"/>
                </a:solidFill>
              </a:defRPr>
            </a:lvl2pPr>
            <a:lvl3pPr marL="914400" indent="0">
              <a:buNone/>
              <a:defRPr sz="1400">
                <a:solidFill>
                  <a:schemeClr val="bg2"/>
                </a:solidFill>
              </a:defRPr>
            </a:lvl3pPr>
            <a:lvl4pPr marL="1371600" indent="0">
              <a:buNone/>
              <a:defRPr sz="1200">
                <a:solidFill>
                  <a:schemeClr val="bg2"/>
                </a:solidFill>
              </a:defRPr>
            </a:lvl4pPr>
            <a:lvl5pPr marL="1828800" indent="0">
              <a:buNone/>
              <a:defRPr sz="1200">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
        <p:nvSpPr>
          <p:cNvPr id="7" name="Freeform: Shape 9">
            <a:extLst>
              <a:ext uri="{FF2B5EF4-FFF2-40B4-BE49-F238E27FC236}">
                <a16:creationId xmlns:a16="http://schemas.microsoft.com/office/drawing/2014/main" id="{6DC123BA-30A1-50DE-FC24-33C67A8FA78E}"/>
              </a:ext>
              <a:ext uri="{C183D7F6-B498-43B3-948B-1728B52AA6E4}">
                <adec:decorative xmlns:adec="http://schemas.microsoft.com/office/drawing/2017/decorative" val="1"/>
              </a:ext>
            </a:extLst>
          </p:cNvPr>
          <p:cNvSpPr/>
          <p:nvPr userDrawn="1"/>
        </p:nvSpPr>
        <p:spPr>
          <a:xfrm flipH="1" flipV="1">
            <a:off x="4308762" y="3390898"/>
            <a:ext cx="3354778" cy="3467100"/>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Tree>
    <p:extLst>
      <p:ext uri="{BB962C8B-B14F-4D97-AF65-F5344CB8AC3E}">
        <p14:creationId xmlns:p14="http://schemas.microsoft.com/office/powerpoint/2010/main" val="3830384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847479189"/>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8584279"/>
      </p:ext>
    </p:extLst>
  </p:cSld>
  <p:clrMapOvr>
    <a:overrideClrMapping bg1="dk1" tx1="lt1" bg2="dk2" tx2="lt2" accent1="accent1" accent2="accent2" accent3="accent3" accent4="accent4" accent5="accent5" accent6="accent6" hlink="hlink" folHlink="folHlink"/>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endParaRPr lang="en-US" dirty="0"/>
          </a:p>
        </p:txBody>
      </p:sp>
      <p:sp>
        <p:nvSpPr>
          <p:cNvPr id="9" name="Footer Placeholder 8"/>
          <p:cNvSpPr>
            <a:spLocks noGrp="1"/>
          </p:cNvSpPr>
          <p:nvPr>
            <p:ph type="ftr" sz="quarter" idx="11"/>
          </p:nvPr>
        </p:nvSpPr>
        <p:spPr/>
        <p:txBody>
          <a:bodyPr/>
          <a:lstStyle/>
          <a:p>
            <a:endParaRPr lang="en-US" sz="1000" dirty="0"/>
          </a:p>
        </p:txBody>
      </p:sp>
      <p:sp>
        <p:nvSpPr>
          <p:cNvPr id="10" name="Slide Number Placeholder 9"/>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334814846"/>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sz="1000" dirty="0"/>
          </a:p>
        </p:txBody>
      </p:sp>
      <p:sp>
        <p:nvSpPr>
          <p:cNvPr id="9" name="Slide Number Placeholder 8"/>
          <p:cNvSpPr>
            <a:spLocks noGrp="1"/>
          </p:cNvSpPr>
          <p:nvPr>
            <p:ph type="sldNum" sz="quarter" idx="12"/>
          </p:nvPr>
        </p:nvSpPr>
        <p:spPr/>
        <p:txBody>
          <a:bodyPr/>
          <a:lstStyle/>
          <a:p>
            <a:fld id="{08AB70BE-1769-45B8-85A6-0C837432C7E6}" type="slidenum">
              <a:rPr lang="en-US" smtClean="0"/>
              <a:pPr/>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92631175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dirty="0"/>
          </a:p>
        </p:txBody>
      </p:sp>
      <p:sp>
        <p:nvSpPr>
          <p:cNvPr id="4" name="Footer Placeholder 3"/>
          <p:cNvSpPr>
            <a:spLocks noGrp="1"/>
          </p:cNvSpPr>
          <p:nvPr>
            <p:ph type="ftr" sz="quarter" idx="11"/>
          </p:nvPr>
        </p:nvSpPr>
        <p:spPr/>
        <p:txBody>
          <a:bodyPr/>
          <a:lstStyle/>
          <a:p>
            <a:endParaRPr lang="en-US" sz="1000" dirty="0"/>
          </a:p>
        </p:txBody>
      </p:sp>
      <p:sp>
        <p:nvSpPr>
          <p:cNvPr id="5" name="Slide Number Placeholder 4"/>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868213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p>
        </p:txBody>
      </p:sp>
      <p:sp>
        <p:nvSpPr>
          <p:cNvPr id="3" name="Footer Placeholder 2"/>
          <p:cNvSpPr>
            <a:spLocks noGrp="1"/>
          </p:cNvSpPr>
          <p:nvPr>
            <p:ph type="ftr" sz="quarter" idx="11"/>
          </p:nvPr>
        </p:nvSpPr>
        <p:spPr/>
        <p:txBody>
          <a:bodyPr/>
          <a:lstStyle/>
          <a:p>
            <a:endParaRPr lang="en-US" sz="1000" dirty="0"/>
          </a:p>
        </p:txBody>
      </p:sp>
      <p:sp>
        <p:nvSpPr>
          <p:cNvPr id="4" name="Slide Number Placeholder 3"/>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41151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sz="1000" dirty="0"/>
          </a:p>
        </p:txBody>
      </p:sp>
      <p:sp>
        <p:nvSpPr>
          <p:cNvPr id="11" name="Slide Number Placeholder 10"/>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766527847"/>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sz="1000" dirty="0"/>
          </a:p>
        </p:txBody>
      </p:sp>
      <p:sp>
        <p:nvSpPr>
          <p:cNvPr id="10" name="Slide Number Placeholder 9"/>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591352856"/>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sz="1000"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020751289"/>
      </p:ext>
    </p:extLst>
  </p:cSld>
  <p:clrMap bg1="lt1" tx1="dk1" bg2="lt2" tx2="dk2" accent1="accent1" accent2="accent2" accent3="accent3" accent4="accent4" accent5="accent5" accent6="accent6" hlink="hlink" folHlink="folHlink"/>
  <p:sldLayoutIdLst>
    <p:sldLayoutId id="2147483843" r:id="rId1"/>
    <p:sldLayoutId id="2147483844" r:id="rId2"/>
    <p:sldLayoutId id="2147483845" r:id="rId3"/>
    <p:sldLayoutId id="2147483846" r:id="rId4"/>
    <p:sldLayoutId id="2147483847" r:id="rId5"/>
    <p:sldLayoutId id="2147483848" r:id="rId6"/>
    <p:sldLayoutId id="2147483849" r:id="rId7"/>
    <p:sldLayoutId id="2147483850" r:id="rId8"/>
    <p:sldLayoutId id="2147483851" r:id="rId9"/>
    <p:sldLayoutId id="2147483852" r:id="rId10"/>
    <p:sldLayoutId id="2147483853" r:id="rId11"/>
    <p:sldLayoutId id="2147483854" r:id="rId12"/>
    <p:sldLayoutId id="2147483855" r:id="rId13"/>
    <p:sldLayoutId id="2147483856" r:id="rId14"/>
    <p:sldLayoutId id="2147483857" r:id="rId15"/>
  </p:sldLayoutIdLst>
  <p:hf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package" Target="../embeddings/Microsoft_Word_Document.docx"/><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5.xml"/><Relationship Id="rId6" Type="http://schemas.openxmlformats.org/officeDocument/2006/relationships/image" Target="../media/image7.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emf"/><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B815FDFB-CF06-4999-B753-400F6DDB608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40D9AD-F97D-8DCF-97C2-FEE69475C0BC}"/>
              </a:ext>
            </a:extLst>
          </p:cNvPr>
          <p:cNvSpPr>
            <a:spLocks noGrp="1"/>
          </p:cNvSpPr>
          <p:nvPr>
            <p:ph type="title"/>
          </p:nvPr>
        </p:nvSpPr>
        <p:spPr>
          <a:xfrm>
            <a:off x="1600200" y="4269282"/>
            <a:ext cx="8991600" cy="1264762"/>
          </a:xfrm>
        </p:spPr>
        <p:txBody>
          <a:bodyPr vert="horz" lIns="274320" tIns="182880" rIns="274320" bIns="182880" rtlCol="0" anchor="ctr" anchorCtr="1">
            <a:normAutofit/>
          </a:bodyPr>
          <a:lstStyle/>
          <a:p>
            <a:r>
              <a:rPr lang="en-US" sz="3200">
                <a:solidFill>
                  <a:srgbClr val="262626"/>
                </a:solidFill>
              </a:rPr>
              <a:t>Calculating FTE</a:t>
            </a:r>
          </a:p>
        </p:txBody>
      </p:sp>
      <p:sp>
        <p:nvSpPr>
          <p:cNvPr id="12" name="Rectangle 11">
            <a:extLst>
              <a:ext uri="{FF2B5EF4-FFF2-40B4-BE49-F238E27FC236}">
                <a16:creationId xmlns:a16="http://schemas.microsoft.com/office/drawing/2014/main" id="{CBE847E4-8AD4-4367-8E66-57B801851F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20440" y="640555"/>
            <a:ext cx="5151120" cy="3312058"/>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F59EF903-D3B6-439B-9E47-5D7F6F1D4B3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86556" y="795952"/>
            <a:ext cx="4818888" cy="298094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590E367-90DB-C7EE-F269-92B88CF0B490}"/>
              </a:ext>
            </a:extLst>
          </p:cNvPr>
          <p:cNvPicPr>
            <a:picLocks noChangeAspect="1"/>
          </p:cNvPicPr>
          <p:nvPr/>
        </p:nvPicPr>
        <p:blipFill>
          <a:blip r:embed="rId3"/>
          <a:stretch>
            <a:fillRect/>
          </a:stretch>
        </p:blipFill>
        <p:spPr>
          <a:xfrm>
            <a:off x="4026004" y="970704"/>
            <a:ext cx="4139992" cy="2651760"/>
          </a:xfrm>
          <a:prstGeom prst="rect">
            <a:avLst/>
          </a:prstGeom>
        </p:spPr>
      </p:pic>
      <p:sp>
        <p:nvSpPr>
          <p:cNvPr id="3" name="Slide Number Placeholder 2">
            <a:extLst>
              <a:ext uri="{FF2B5EF4-FFF2-40B4-BE49-F238E27FC236}">
                <a16:creationId xmlns:a16="http://schemas.microsoft.com/office/drawing/2014/main" id="{5D9882FA-049D-25F3-3F24-590E9D0F184A}"/>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smtClean="0">
                <a:latin typeface="+mn-lt"/>
              </a:rPr>
              <a:pPr>
                <a:spcAft>
                  <a:spcPts val="600"/>
                </a:spcAft>
              </a:pPr>
              <a:t>1</a:t>
            </a:fld>
            <a:endParaRPr lang="en-US" sz="1100">
              <a:latin typeface="+mn-lt"/>
            </a:endParaRPr>
          </a:p>
        </p:txBody>
      </p:sp>
    </p:spTree>
    <p:extLst>
      <p:ext uri="{BB962C8B-B14F-4D97-AF65-F5344CB8AC3E}">
        <p14:creationId xmlns:p14="http://schemas.microsoft.com/office/powerpoint/2010/main" val="3441048361"/>
      </p:ext>
    </p:extLst>
  </p:cSld>
  <p:clrMapOvr>
    <a:masterClrMapping/>
  </p:clrMapOvr>
  <p:transition spd="slow">
    <p:comb/>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DF78-1317-F00A-8BD8-4625E85081EA}"/>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103E9FF3-54EC-70CA-52EB-F8426A7CC6D4}"/>
              </a:ext>
            </a:extLst>
          </p:cNvPr>
          <p:cNvSpPr>
            <a:spLocks noGrp="1"/>
          </p:cNvSpPr>
          <p:nvPr>
            <p:ph type="sldNum" sz="quarter" idx="4"/>
          </p:nvPr>
        </p:nvSpPr>
        <p:spPr/>
        <p:txBody>
          <a:bodyPr/>
          <a:lstStyle/>
          <a:p>
            <a:fld id="{08AB70BE-1769-45B8-85A6-0C837432C7E6}" type="slidenum">
              <a:rPr lang="en-US" smtClean="0"/>
              <a:pPr/>
              <a:t>10</a:t>
            </a:fld>
            <a:endParaRPr lang="en-US" dirty="0"/>
          </a:p>
        </p:txBody>
      </p:sp>
    </p:spTree>
    <p:extLst>
      <p:ext uri="{BB962C8B-B14F-4D97-AF65-F5344CB8AC3E}">
        <p14:creationId xmlns:p14="http://schemas.microsoft.com/office/powerpoint/2010/main" val="23369172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4C3842-D800-E196-2C03-14077CFA1A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AC6A09-3027-1353-0E04-8E7ADD0FFA5D}"/>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C17722E8-35E2-22EC-BBDB-3B6AE07DF7E0}"/>
              </a:ext>
            </a:extLst>
          </p:cNvPr>
          <p:cNvSpPr>
            <a:spLocks noGrp="1"/>
          </p:cNvSpPr>
          <p:nvPr>
            <p:ph type="sldNum" sz="quarter" idx="4"/>
          </p:nvPr>
        </p:nvSpPr>
        <p:spPr/>
        <p:txBody>
          <a:bodyPr/>
          <a:lstStyle/>
          <a:p>
            <a:fld id="{08AB70BE-1769-45B8-85A6-0C837432C7E6}" type="slidenum">
              <a:rPr lang="en-US" smtClean="0"/>
              <a:pPr/>
              <a:t>11</a:t>
            </a:fld>
            <a:endParaRPr lang="en-US" dirty="0"/>
          </a:p>
        </p:txBody>
      </p:sp>
    </p:spTree>
    <p:extLst>
      <p:ext uri="{BB962C8B-B14F-4D97-AF65-F5344CB8AC3E}">
        <p14:creationId xmlns:p14="http://schemas.microsoft.com/office/powerpoint/2010/main" val="9135266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25375-34A4-4A52-AC4B-55CF2935FF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2A5516-172C-BCCB-819C-C6BE3477CED1}"/>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AD9368AA-04EC-D12A-4EE0-6AF889F6B4BB}"/>
              </a:ext>
            </a:extLst>
          </p:cNvPr>
          <p:cNvSpPr>
            <a:spLocks noGrp="1"/>
          </p:cNvSpPr>
          <p:nvPr>
            <p:ph type="sldNum" sz="quarter" idx="4"/>
          </p:nvPr>
        </p:nvSpPr>
        <p:spPr/>
        <p:txBody>
          <a:bodyPr/>
          <a:lstStyle/>
          <a:p>
            <a:fld id="{08AB70BE-1769-45B8-85A6-0C837432C7E6}" type="slidenum">
              <a:rPr lang="en-US" smtClean="0"/>
              <a:pPr/>
              <a:t>12</a:t>
            </a:fld>
            <a:endParaRPr lang="en-US" dirty="0"/>
          </a:p>
        </p:txBody>
      </p:sp>
    </p:spTree>
    <p:extLst>
      <p:ext uri="{BB962C8B-B14F-4D97-AF65-F5344CB8AC3E}">
        <p14:creationId xmlns:p14="http://schemas.microsoft.com/office/powerpoint/2010/main" val="22642343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50448-05AC-C6DF-40DB-5FB5D3EAFF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CC3C73-568E-4D94-812A-F6DDDF595385}"/>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A084B22A-4B80-FFB6-4143-7FB1A85E279D}"/>
              </a:ext>
            </a:extLst>
          </p:cNvPr>
          <p:cNvSpPr>
            <a:spLocks noGrp="1"/>
          </p:cNvSpPr>
          <p:nvPr>
            <p:ph type="sldNum" sz="quarter" idx="4"/>
          </p:nvPr>
        </p:nvSpPr>
        <p:spPr/>
        <p:txBody>
          <a:bodyPr/>
          <a:lstStyle/>
          <a:p>
            <a:fld id="{08AB70BE-1769-45B8-85A6-0C837432C7E6}" type="slidenum">
              <a:rPr lang="en-US" smtClean="0"/>
              <a:pPr/>
              <a:t>13</a:t>
            </a:fld>
            <a:endParaRPr lang="en-US" dirty="0"/>
          </a:p>
        </p:txBody>
      </p:sp>
    </p:spTree>
    <p:extLst>
      <p:ext uri="{BB962C8B-B14F-4D97-AF65-F5344CB8AC3E}">
        <p14:creationId xmlns:p14="http://schemas.microsoft.com/office/powerpoint/2010/main" val="18718984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BE25F4-F9CE-B8E5-C044-5A531E794D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EDA582-4622-1CFD-CF23-D5378D09D170}"/>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D4685EB8-EA8F-B047-9D6D-3A828A289DD3}"/>
              </a:ext>
            </a:extLst>
          </p:cNvPr>
          <p:cNvSpPr>
            <a:spLocks noGrp="1"/>
          </p:cNvSpPr>
          <p:nvPr>
            <p:ph type="sldNum" sz="quarter" idx="4"/>
          </p:nvPr>
        </p:nvSpPr>
        <p:spPr/>
        <p:txBody>
          <a:bodyPr/>
          <a:lstStyle/>
          <a:p>
            <a:fld id="{08AB70BE-1769-45B8-85A6-0C837432C7E6}" type="slidenum">
              <a:rPr lang="en-US" smtClean="0"/>
              <a:pPr/>
              <a:t>14</a:t>
            </a:fld>
            <a:endParaRPr lang="en-US" dirty="0"/>
          </a:p>
        </p:txBody>
      </p:sp>
    </p:spTree>
    <p:extLst>
      <p:ext uri="{BB962C8B-B14F-4D97-AF65-F5344CB8AC3E}">
        <p14:creationId xmlns:p14="http://schemas.microsoft.com/office/powerpoint/2010/main" val="22486809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1A2A7-59FC-0040-1CE4-040E41ACE16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0AE702-4AED-B1B3-D44A-F42B3946AF78}"/>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73ECB6CA-F8D9-F187-4AAE-CA42DF480987}"/>
              </a:ext>
            </a:extLst>
          </p:cNvPr>
          <p:cNvSpPr>
            <a:spLocks noGrp="1"/>
          </p:cNvSpPr>
          <p:nvPr>
            <p:ph type="sldNum" sz="quarter" idx="4"/>
          </p:nvPr>
        </p:nvSpPr>
        <p:spPr/>
        <p:txBody>
          <a:bodyPr/>
          <a:lstStyle/>
          <a:p>
            <a:fld id="{08AB70BE-1769-45B8-85A6-0C837432C7E6}" type="slidenum">
              <a:rPr lang="en-US" smtClean="0"/>
              <a:pPr/>
              <a:t>15</a:t>
            </a:fld>
            <a:endParaRPr lang="en-US" dirty="0"/>
          </a:p>
        </p:txBody>
      </p:sp>
    </p:spTree>
    <p:extLst>
      <p:ext uri="{BB962C8B-B14F-4D97-AF65-F5344CB8AC3E}">
        <p14:creationId xmlns:p14="http://schemas.microsoft.com/office/powerpoint/2010/main" val="23689234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C93DFE-CCC9-C7F4-C3E4-8656B5ABFB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4E73DE-B0F0-1A9C-F2FB-68695ACEC06C}"/>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62E6BA47-1F78-14E9-035A-FCE29A734AE5}"/>
              </a:ext>
            </a:extLst>
          </p:cNvPr>
          <p:cNvSpPr>
            <a:spLocks noGrp="1"/>
          </p:cNvSpPr>
          <p:nvPr>
            <p:ph type="sldNum" sz="quarter" idx="4"/>
          </p:nvPr>
        </p:nvSpPr>
        <p:spPr/>
        <p:txBody>
          <a:bodyPr/>
          <a:lstStyle/>
          <a:p>
            <a:fld id="{08AB70BE-1769-45B8-85A6-0C837432C7E6}" type="slidenum">
              <a:rPr lang="en-US" smtClean="0"/>
              <a:pPr/>
              <a:t>16</a:t>
            </a:fld>
            <a:endParaRPr lang="en-US" dirty="0"/>
          </a:p>
        </p:txBody>
      </p:sp>
    </p:spTree>
    <p:extLst>
      <p:ext uri="{BB962C8B-B14F-4D97-AF65-F5344CB8AC3E}">
        <p14:creationId xmlns:p14="http://schemas.microsoft.com/office/powerpoint/2010/main" val="15717625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B8CB8E-0883-287D-37BD-6346D40929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2E3613-A056-C8A1-73D0-AB96D6AE9A58}"/>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4A074FE4-C9FE-0721-448D-7F29490383E6}"/>
              </a:ext>
            </a:extLst>
          </p:cNvPr>
          <p:cNvSpPr>
            <a:spLocks noGrp="1"/>
          </p:cNvSpPr>
          <p:nvPr>
            <p:ph type="sldNum" sz="quarter" idx="4"/>
          </p:nvPr>
        </p:nvSpPr>
        <p:spPr/>
        <p:txBody>
          <a:bodyPr/>
          <a:lstStyle/>
          <a:p>
            <a:fld id="{08AB70BE-1769-45B8-85A6-0C837432C7E6}" type="slidenum">
              <a:rPr lang="en-US" smtClean="0"/>
              <a:pPr/>
              <a:t>17</a:t>
            </a:fld>
            <a:endParaRPr lang="en-US" dirty="0"/>
          </a:p>
        </p:txBody>
      </p:sp>
    </p:spTree>
    <p:extLst>
      <p:ext uri="{BB962C8B-B14F-4D97-AF65-F5344CB8AC3E}">
        <p14:creationId xmlns:p14="http://schemas.microsoft.com/office/powerpoint/2010/main" val="29483751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C316A-C429-AC0B-20F0-891BE1F0C9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A87049-7702-8722-AF45-AD8367A87E6D}"/>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0A5CFAB6-DC2B-5EDF-D4E2-449E2CEC3994}"/>
              </a:ext>
            </a:extLst>
          </p:cNvPr>
          <p:cNvSpPr>
            <a:spLocks noGrp="1"/>
          </p:cNvSpPr>
          <p:nvPr>
            <p:ph type="sldNum" sz="quarter" idx="4"/>
          </p:nvPr>
        </p:nvSpPr>
        <p:spPr/>
        <p:txBody>
          <a:bodyPr/>
          <a:lstStyle/>
          <a:p>
            <a:fld id="{08AB70BE-1769-45B8-85A6-0C837432C7E6}" type="slidenum">
              <a:rPr lang="en-US" smtClean="0"/>
              <a:pPr/>
              <a:t>18</a:t>
            </a:fld>
            <a:endParaRPr lang="en-US" dirty="0"/>
          </a:p>
        </p:txBody>
      </p:sp>
    </p:spTree>
    <p:extLst>
      <p:ext uri="{BB962C8B-B14F-4D97-AF65-F5344CB8AC3E}">
        <p14:creationId xmlns:p14="http://schemas.microsoft.com/office/powerpoint/2010/main" val="30955834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3BC256-F9D5-CDE2-16ED-8103836DC0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D3EE5A-63D1-4724-8369-A3E33D6AF296}"/>
              </a:ext>
            </a:extLst>
          </p:cNvPr>
          <p:cNvSpPr>
            <a:spLocks noGrp="1"/>
          </p:cNvSpPr>
          <p:nvPr>
            <p:ph type="title"/>
          </p:nvPr>
        </p:nvSpPr>
        <p:spPr/>
        <p:txBody>
          <a:bodyPr/>
          <a:lstStyle/>
          <a:p>
            <a:r>
              <a:rPr lang="en-US" dirty="0">
                <a:solidFill>
                  <a:schemeClr val="tx1"/>
                </a:solidFill>
              </a:rPr>
              <a:t>Add screen shot here</a:t>
            </a:r>
          </a:p>
        </p:txBody>
      </p:sp>
      <p:sp>
        <p:nvSpPr>
          <p:cNvPr id="3" name="Slide Number Placeholder 2">
            <a:extLst>
              <a:ext uri="{FF2B5EF4-FFF2-40B4-BE49-F238E27FC236}">
                <a16:creationId xmlns:a16="http://schemas.microsoft.com/office/drawing/2014/main" id="{EF576C1C-ED81-0CEC-2173-BA8D7BD89FA6}"/>
              </a:ext>
            </a:extLst>
          </p:cNvPr>
          <p:cNvSpPr>
            <a:spLocks noGrp="1"/>
          </p:cNvSpPr>
          <p:nvPr>
            <p:ph type="sldNum" sz="quarter" idx="4"/>
          </p:nvPr>
        </p:nvSpPr>
        <p:spPr/>
        <p:txBody>
          <a:bodyPr/>
          <a:lstStyle/>
          <a:p>
            <a:fld id="{08AB70BE-1769-45B8-85A6-0C837432C7E6}" type="slidenum">
              <a:rPr lang="en-US" smtClean="0"/>
              <a:pPr/>
              <a:t>19</a:t>
            </a:fld>
            <a:endParaRPr lang="en-US" dirty="0"/>
          </a:p>
        </p:txBody>
      </p:sp>
    </p:spTree>
    <p:extLst>
      <p:ext uri="{BB962C8B-B14F-4D97-AF65-F5344CB8AC3E}">
        <p14:creationId xmlns:p14="http://schemas.microsoft.com/office/powerpoint/2010/main" val="15505730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9504103-6319-C1BA-994F-97D3A9F1AA56}"/>
              </a:ext>
            </a:extLst>
          </p:cNvPr>
          <p:cNvSpPr>
            <a:spLocks noGrp="1"/>
          </p:cNvSpPr>
          <p:nvPr>
            <p:ph type="title"/>
          </p:nvPr>
        </p:nvSpPr>
        <p:spPr/>
        <p:txBody>
          <a:bodyPr/>
          <a:lstStyle/>
          <a:p>
            <a:r>
              <a:rPr lang="en-US" dirty="0"/>
              <a:t>About us</a:t>
            </a:r>
          </a:p>
        </p:txBody>
      </p:sp>
      <p:sp>
        <p:nvSpPr>
          <p:cNvPr id="4" name="Content Placeholder 3">
            <a:extLst>
              <a:ext uri="{FF2B5EF4-FFF2-40B4-BE49-F238E27FC236}">
                <a16:creationId xmlns:a16="http://schemas.microsoft.com/office/drawing/2014/main" id="{3D7927D6-AFA7-348E-8C32-400C1E6F321D}"/>
              </a:ext>
            </a:extLst>
          </p:cNvPr>
          <p:cNvSpPr>
            <a:spLocks noGrp="1"/>
          </p:cNvSpPr>
          <p:nvPr>
            <p:ph sz="quarter" idx="10"/>
          </p:nvPr>
        </p:nvSpPr>
        <p:spPr>
          <a:xfrm>
            <a:off x="5360465" y="1477963"/>
            <a:ext cx="5536135" cy="1334811"/>
          </a:xfrm>
        </p:spPr>
        <p:txBody>
          <a:bodyPr>
            <a:normAutofit/>
          </a:bodyPr>
          <a:lstStyle/>
          <a:p>
            <a:r>
              <a:rPr lang="en-US" dirty="0"/>
              <a:t>This program is designed to generate enrollment and FTE reports for courses given at Fayetteville Technical Community College based on current enrollment. </a:t>
            </a:r>
          </a:p>
          <a:p>
            <a:endParaRPr lang="en-US" dirty="0"/>
          </a:p>
        </p:txBody>
      </p:sp>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2</a:t>
            </a:fld>
            <a:endParaRPr lang="en-US" dirty="0"/>
          </a:p>
        </p:txBody>
      </p:sp>
      <p:pic>
        <p:nvPicPr>
          <p:cNvPr id="6" name="Picture 5">
            <a:extLst>
              <a:ext uri="{FF2B5EF4-FFF2-40B4-BE49-F238E27FC236}">
                <a16:creationId xmlns:a16="http://schemas.microsoft.com/office/drawing/2014/main" id="{BE3C00A1-B9AA-A4EC-FD95-A5AE9531BA2C}"/>
              </a:ext>
            </a:extLst>
          </p:cNvPr>
          <p:cNvPicPr>
            <a:picLocks noChangeAspect="1"/>
          </p:cNvPicPr>
          <p:nvPr/>
        </p:nvPicPr>
        <p:blipFill>
          <a:blip r:embed="rId3"/>
          <a:stretch>
            <a:fillRect/>
          </a:stretch>
        </p:blipFill>
        <p:spPr>
          <a:xfrm>
            <a:off x="0" y="5263116"/>
            <a:ext cx="1828800" cy="1594883"/>
          </a:xfrm>
          <a:prstGeom prst="rect">
            <a:avLst/>
          </a:prstGeom>
        </p:spPr>
      </p:pic>
      <p:sp>
        <p:nvSpPr>
          <p:cNvPr id="7" name="TextBox 6">
            <a:extLst>
              <a:ext uri="{FF2B5EF4-FFF2-40B4-BE49-F238E27FC236}">
                <a16:creationId xmlns:a16="http://schemas.microsoft.com/office/drawing/2014/main" id="{74E91A64-53E3-00D5-9AC3-136E65DC73AC}"/>
              </a:ext>
            </a:extLst>
          </p:cNvPr>
          <p:cNvSpPr txBox="1"/>
          <p:nvPr/>
        </p:nvSpPr>
        <p:spPr>
          <a:xfrm>
            <a:off x="5416826" y="2961861"/>
            <a:ext cx="5479774" cy="1292662"/>
          </a:xfrm>
          <a:prstGeom prst="rect">
            <a:avLst/>
          </a:prstGeom>
          <a:noFill/>
        </p:spPr>
        <p:txBody>
          <a:bodyPr wrap="square" rtlCol="0">
            <a:spAutoFit/>
          </a:bodyPr>
          <a:lstStyle/>
          <a:p>
            <a:r>
              <a:rPr lang="en-US" dirty="0"/>
              <a:t>Designed by:   </a:t>
            </a:r>
            <a:r>
              <a:rPr lang="en-US" sz="1200" dirty="0"/>
              <a:t>Karen Brown</a:t>
            </a:r>
          </a:p>
          <a:p>
            <a:pPr lvl="3"/>
            <a:r>
              <a:rPr lang="en-US" sz="1200" dirty="0"/>
              <a:t>Thuan Chau</a:t>
            </a:r>
          </a:p>
          <a:p>
            <a:pPr lvl="3"/>
            <a:r>
              <a:rPr lang="en-US" sz="1200" dirty="0"/>
              <a:t>Harley Coughlin</a:t>
            </a:r>
          </a:p>
          <a:p>
            <a:pPr lvl="3"/>
            <a:r>
              <a:rPr lang="en-US" sz="1200" dirty="0"/>
              <a:t>Teresa Hearn</a:t>
            </a:r>
          </a:p>
          <a:p>
            <a:pPr lvl="3"/>
            <a:r>
              <a:rPr lang="en-US" sz="1200" dirty="0"/>
              <a:t>Shaine Ransford</a:t>
            </a:r>
          </a:p>
          <a:p>
            <a:pPr lvl="3"/>
            <a:r>
              <a:rPr lang="en-US" sz="1200" dirty="0"/>
              <a:t>Latoya Winston</a:t>
            </a:r>
          </a:p>
        </p:txBody>
      </p:sp>
    </p:spTree>
    <p:extLst>
      <p:ext uri="{BB962C8B-B14F-4D97-AF65-F5344CB8AC3E}">
        <p14:creationId xmlns:p14="http://schemas.microsoft.com/office/powerpoint/2010/main" val="25670174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4">
                                            <p:txEl>
                                              <p:pRg st="0" end="0"/>
                                            </p:txEl>
                                          </p:spTgt>
                                        </p:tgtEl>
                                        <p:attrNameLst>
                                          <p:attrName>style.visibility</p:attrName>
                                        </p:attrNameLst>
                                      </p:cBhvr>
                                      <p:to>
                                        <p:strVal val="visible"/>
                                      </p:to>
                                    </p:set>
                                    <p:anim calcmode="lin" valueType="num">
                                      <p:cBhvr>
                                        <p:cTn id="12" dur="500" fill="hold"/>
                                        <p:tgtEl>
                                          <p:spTgt spid="4">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4">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uiExpand="1" build="p"/>
      <p:bldP spid="7" grpId="0" build="p" bldLvl="5"/>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1CF200-A251-1E82-E4E5-2F60E367FD9C}"/>
              </a:ext>
            </a:extLst>
          </p:cNvPr>
          <p:cNvSpPr>
            <a:spLocks noGrp="1"/>
          </p:cNvSpPr>
          <p:nvPr>
            <p:ph type="title"/>
          </p:nvPr>
        </p:nvSpPr>
        <p:spPr>
          <a:xfrm>
            <a:off x="1600200" y="246185"/>
            <a:ext cx="8991600" cy="1828800"/>
          </a:xfrm>
          <a:noFill/>
          <a:ln>
            <a:solidFill>
              <a:schemeClr val="tx1"/>
            </a:solidFill>
          </a:ln>
        </p:spPr>
        <p:txBody>
          <a:bodyPr vert="horz" lIns="274320" tIns="182880" rIns="274320" bIns="182880" rtlCol="0" anchor="ctr" anchorCtr="1">
            <a:normAutofit/>
          </a:bodyPr>
          <a:lstStyle/>
          <a:p>
            <a:r>
              <a:rPr lang="en-US" sz="3200" kern="1200" cap="all" spc="200" baseline="0" dirty="0">
                <a:solidFill>
                  <a:schemeClr val="tx1"/>
                </a:solidFill>
                <a:latin typeface="+mj-lt"/>
                <a:ea typeface="+mj-ea"/>
                <a:cs typeface="+mj-cs"/>
              </a:rPr>
              <a:t>Group Member Involvement</a:t>
            </a:r>
            <a:br>
              <a:rPr lang="en-US" sz="3200" kern="1200" cap="all" spc="200" baseline="0" dirty="0">
                <a:solidFill>
                  <a:schemeClr val="tx1"/>
                </a:solidFill>
                <a:latin typeface="+mj-lt"/>
                <a:ea typeface="+mj-ea"/>
                <a:cs typeface="+mj-cs"/>
              </a:rPr>
            </a:br>
            <a:endParaRPr lang="en-US" sz="3200" kern="1200" cap="all" spc="200" baseline="0" dirty="0">
              <a:solidFill>
                <a:schemeClr val="tx1"/>
              </a:solidFill>
              <a:latin typeface="+mj-lt"/>
              <a:ea typeface="+mj-ea"/>
              <a:cs typeface="+mj-cs"/>
            </a:endParaRPr>
          </a:p>
        </p:txBody>
      </p:sp>
      <p:sp>
        <p:nvSpPr>
          <p:cNvPr id="3" name="Slide Number Placeholder 2">
            <a:extLst>
              <a:ext uri="{FF2B5EF4-FFF2-40B4-BE49-F238E27FC236}">
                <a16:creationId xmlns:a16="http://schemas.microsoft.com/office/drawing/2014/main" id="{7357C2BC-ADBD-C1A6-7E25-DC6DCC5CE9B7}"/>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kern="1200" spc="0" baseline="0" dirty="0">
                <a:solidFill>
                  <a:srgbClr val="FFFFFF"/>
                </a:solidFill>
                <a:latin typeface="+mn-lt"/>
                <a:ea typeface="+mn-ea"/>
                <a:cs typeface="+mn-cs"/>
              </a:rPr>
              <a:pPr>
                <a:spcAft>
                  <a:spcPts val="600"/>
                </a:spcAft>
              </a:pPr>
              <a:t>20</a:t>
            </a:fld>
            <a:endParaRPr lang="en-US" sz="1100" kern="1200" spc="0" baseline="0" dirty="0">
              <a:solidFill>
                <a:srgbClr val="FFFFFF"/>
              </a:solidFill>
              <a:latin typeface="+mn-lt"/>
              <a:ea typeface="+mn-ea"/>
              <a:cs typeface="+mn-cs"/>
            </a:endParaRPr>
          </a:p>
        </p:txBody>
      </p:sp>
      <p:sp>
        <p:nvSpPr>
          <p:cNvPr id="4" name="TextBox 3">
            <a:extLst>
              <a:ext uri="{FF2B5EF4-FFF2-40B4-BE49-F238E27FC236}">
                <a16:creationId xmlns:a16="http://schemas.microsoft.com/office/drawing/2014/main" id="{6B4F10A7-6A3F-7ACD-188C-593A46A161B2}"/>
              </a:ext>
            </a:extLst>
          </p:cNvPr>
          <p:cNvSpPr txBox="1"/>
          <p:nvPr/>
        </p:nvSpPr>
        <p:spPr>
          <a:xfrm>
            <a:off x="1600201" y="2150347"/>
            <a:ext cx="8991600" cy="3139321"/>
          </a:xfrm>
          <a:prstGeom prst="rect">
            <a:avLst/>
          </a:prstGeom>
          <a:noFill/>
        </p:spPr>
        <p:txBody>
          <a:bodyPr wrap="square" rtlCol="0">
            <a:spAutoFit/>
          </a:bodyPr>
          <a:lstStyle/>
          <a:p>
            <a:r>
              <a:rPr lang="en-US" dirty="0"/>
              <a:t>We worked collectively on all aspects of the program, however we each had a task we were lead for</a:t>
            </a:r>
          </a:p>
          <a:p>
            <a:endParaRPr lang="en-US" dirty="0"/>
          </a:p>
          <a:p>
            <a:r>
              <a:rPr lang="en-US" dirty="0"/>
              <a:t>	Karen – recalculating FTE function </a:t>
            </a:r>
          </a:p>
          <a:p>
            <a:r>
              <a:rPr lang="en-US" dirty="0"/>
              <a:t>	Thuan/Shaine – creating the GUI</a:t>
            </a:r>
          </a:p>
          <a:p>
            <a:r>
              <a:rPr lang="en-US" dirty="0"/>
              <a:t>	Harley – </a:t>
            </a:r>
            <a:r>
              <a:rPr lang="en-US" dirty="0" err="1"/>
              <a:t>Unittesting</a:t>
            </a:r>
            <a:endParaRPr lang="en-US" dirty="0"/>
          </a:p>
          <a:p>
            <a:r>
              <a:rPr lang="en-US" dirty="0"/>
              <a:t>	Teresa/Shaine – merging the files</a:t>
            </a:r>
          </a:p>
          <a:p>
            <a:r>
              <a:rPr lang="en-US" dirty="0"/>
              <a:t>	Latoya – flowchart</a:t>
            </a:r>
          </a:p>
          <a:p>
            <a:r>
              <a:rPr lang="en-US" dirty="0"/>
              <a:t>	Karen/Teresa – </a:t>
            </a:r>
            <a:r>
              <a:rPr lang="en-US" dirty="0" err="1"/>
              <a:t>Powerpoint</a:t>
            </a:r>
            <a:endParaRPr lang="en-US" dirty="0"/>
          </a:p>
          <a:p>
            <a:r>
              <a:rPr lang="en-US" dirty="0"/>
              <a:t>	 </a:t>
            </a:r>
          </a:p>
          <a:p>
            <a:r>
              <a:rPr lang="en-US" dirty="0"/>
              <a:t>	</a:t>
            </a:r>
          </a:p>
        </p:txBody>
      </p:sp>
    </p:spTree>
    <p:extLst>
      <p:ext uri="{BB962C8B-B14F-4D97-AF65-F5344CB8AC3E}">
        <p14:creationId xmlns:p14="http://schemas.microsoft.com/office/powerpoint/2010/main" val="372094955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7D3A4E0-C908-4EA9-ABDF-E82AD6BDEF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096000" y="0"/>
            <a:ext cx="6096000" cy="6858000"/>
          </a:xfrm>
          <a:prstGeom prst="rect">
            <a:avLst/>
          </a:prstGeom>
          <a:solidFill>
            <a:schemeClr val="tx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8A2465D-FF66-EE98-3362-08BE60101B7A}"/>
              </a:ext>
            </a:extLst>
          </p:cNvPr>
          <p:cNvSpPr>
            <a:spLocks noGrp="1"/>
          </p:cNvSpPr>
          <p:nvPr>
            <p:ph type="title"/>
          </p:nvPr>
        </p:nvSpPr>
        <p:spPr>
          <a:xfrm>
            <a:off x="1600200" y="471461"/>
            <a:ext cx="8991600" cy="1692771"/>
          </a:xfrm>
        </p:spPr>
        <p:txBody>
          <a:bodyPr vert="horz" lIns="274320" tIns="182880" rIns="274320" bIns="182880" rtlCol="0" anchor="ctr" anchorCtr="1">
            <a:normAutofit/>
          </a:bodyPr>
          <a:lstStyle/>
          <a:p>
            <a:r>
              <a:rPr lang="en-US" sz="3800" kern="1200" cap="all" spc="200" baseline="0" dirty="0">
                <a:solidFill>
                  <a:srgbClr val="262626"/>
                </a:solidFill>
                <a:latin typeface="+mj-lt"/>
                <a:ea typeface="+mj-ea"/>
                <a:cs typeface="+mj-cs"/>
              </a:rPr>
              <a:t>What is Generated </a:t>
            </a:r>
            <a:r>
              <a:rPr lang="en-US" sz="3800" kern="1200" cap="all" spc="200" baseline="0" dirty="0" err="1">
                <a:solidFill>
                  <a:srgbClr val="262626"/>
                </a:solidFill>
                <a:latin typeface="+mj-lt"/>
                <a:ea typeface="+mj-ea"/>
                <a:cs typeface="+mj-cs"/>
              </a:rPr>
              <a:t>fte</a:t>
            </a:r>
            <a:r>
              <a:rPr lang="en-US" sz="3800" kern="1200" cap="all" spc="200" baseline="0" dirty="0">
                <a:solidFill>
                  <a:srgbClr val="262626"/>
                </a:solidFill>
                <a:latin typeface="+mj-lt"/>
                <a:ea typeface="+mj-ea"/>
                <a:cs typeface="+mj-cs"/>
              </a:rPr>
              <a:t>?</a:t>
            </a:r>
          </a:p>
        </p:txBody>
      </p:sp>
      <p:sp>
        <p:nvSpPr>
          <p:cNvPr id="4" name="Slide Number Placeholder 3">
            <a:extLst>
              <a:ext uri="{FF2B5EF4-FFF2-40B4-BE49-F238E27FC236}">
                <a16:creationId xmlns:a16="http://schemas.microsoft.com/office/drawing/2014/main" id="{F5EEEBBA-561A-EB5D-CC08-17E20EECADB0}"/>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kern="1200" spc="0" baseline="0" dirty="0">
                <a:solidFill>
                  <a:srgbClr val="FFFFFF"/>
                </a:solidFill>
                <a:latin typeface="+mn-lt"/>
                <a:ea typeface="+mn-ea"/>
                <a:cs typeface="+mn-cs"/>
              </a:rPr>
              <a:pPr>
                <a:spcAft>
                  <a:spcPts val="600"/>
                </a:spcAft>
              </a:pPr>
              <a:t>3</a:t>
            </a:fld>
            <a:endParaRPr lang="en-US" sz="1100" kern="1200" spc="0" baseline="0" dirty="0">
              <a:solidFill>
                <a:srgbClr val="FFFFFF"/>
              </a:solidFill>
              <a:latin typeface="+mn-lt"/>
              <a:ea typeface="+mn-ea"/>
              <a:cs typeface="+mn-cs"/>
            </a:endParaRPr>
          </a:p>
        </p:txBody>
      </p:sp>
      <p:sp>
        <p:nvSpPr>
          <p:cNvPr id="5" name="TextBox 4">
            <a:extLst>
              <a:ext uri="{FF2B5EF4-FFF2-40B4-BE49-F238E27FC236}">
                <a16:creationId xmlns:a16="http://schemas.microsoft.com/office/drawing/2014/main" id="{CDB11F00-14F1-2A51-91F9-EDFE07242C65}"/>
              </a:ext>
            </a:extLst>
          </p:cNvPr>
          <p:cNvSpPr txBox="1"/>
          <p:nvPr/>
        </p:nvSpPr>
        <p:spPr>
          <a:xfrm>
            <a:off x="1553211" y="2635693"/>
            <a:ext cx="3587830" cy="1446550"/>
          </a:xfrm>
          <a:prstGeom prst="rect">
            <a:avLst/>
          </a:prstGeom>
          <a:noFill/>
        </p:spPr>
        <p:txBody>
          <a:bodyPr wrap="square" rtlCol="0">
            <a:spAutoFit/>
          </a:bodyPr>
          <a:lstStyle/>
          <a:p>
            <a:r>
              <a:rPr lang="en-US" sz="2200" dirty="0"/>
              <a:t>Total Full-Time Equivalent (FTE) credits produced by student enrollment in specific courses or programs</a:t>
            </a:r>
          </a:p>
        </p:txBody>
      </p:sp>
      <p:sp>
        <p:nvSpPr>
          <p:cNvPr id="6" name="TextBox 5">
            <a:extLst>
              <a:ext uri="{FF2B5EF4-FFF2-40B4-BE49-F238E27FC236}">
                <a16:creationId xmlns:a16="http://schemas.microsoft.com/office/drawing/2014/main" id="{9562253D-4C01-98C0-7BA5-349A21BCE872}"/>
              </a:ext>
            </a:extLst>
          </p:cNvPr>
          <p:cNvSpPr txBox="1"/>
          <p:nvPr/>
        </p:nvSpPr>
        <p:spPr>
          <a:xfrm>
            <a:off x="6994188" y="2635693"/>
            <a:ext cx="3774462" cy="2462213"/>
          </a:xfrm>
          <a:prstGeom prst="rect">
            <a:avLst/>
          </a:prstGeom>
          <a:noFill/>
        </p:spPr>
        <p:txBody>
          <a:bodyPr wrap="square" rtlCol="0">
            <a:spAutoFit/>
          </a:bodyPr>
          <a:lstStyle/>
          <a:p>
            <a:r>
              <a:rPr lang="en-US" sz="2200" dirty="0">
                <a:solidFill>
                  <a:schemeClr val="bg1"/>
                </a:solidFill>
              </a:rPr>
              <a:t>Basically, because not all students are fulltime, this allows the school to add up all the time all the students spend in class to figure out how many full-time students that would equal</a:t>
            </a:r>
          </a:p>
        </p:txBody>
      </p:sp>
    </p:spTree>
    <p:extLst>
      <p:ext uri="{BB962C8B-B14F-4D97-AF65-F5344CB8AC3E}">
        <p14:creationId xmlns:p14="http://schemas.microsoft.com/office/powerpoint/2010/main" val="335320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randombar(horizontal)">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randombar(horizontal)">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Rectangle 10">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5CBA7BF-4165-7E19-C2F0-2FD45E5D6FF1}"/>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vert="horz" lIns="182880" tIns="182880" rIns="182880" bIns="182880" rtlCol="0" anchor="ctr">
            <a:normAutofit/>
          </a:bodyPr>
          <a:lstStyle/>
          <a:p>
            <a:r>
              <a:rPr lang="en-US" sz="3000" kern="1200" cap="all" spc="200" baseline="0" dirty="0">
                <a:solidFill>
                  <a:srgbClr val="FFFFFF"/>
                </a:solidFill>
                <a:latin typeface="+mj-lt"/>
                <a:ea typeface="+mj-ea"/>
                <a:cs typeface="+mj-cs"/>
              </a:rPr>
              <a:t>WHY DOES </a:t>
            </a:r>
            <a:r>
              <a:rPr lang="en-US" sz="3000" kern="1200" cap="all" spc="200" baseline="0" dirty="0" err="1">
                <a:solidFill>
                  <a:srgbClr val="FFFFFF"/>
                </a:solidFill>
                <a:latin typeface="+mj-lt"/>
                <a:ea typeface="+mj-ea"/>
                <a:cs typeface="+mj-cs"/>
              </a:rPr>
              <a:t>ftcc</a:t>
            </a:r>
            <a:r>
              <a:rPr lang="en-US" sz="3000" kern="1200" cap="all" spc="200" baseline="0" dirty="0">
                <a:solidFill>
                  <a:srgbClr val="FFFFFF"/>
                </a:solidFill>
                <a:latin typeface="+mj-lt"/>
                <a:ea typeface="+mj-ea"/>
                <a:cs typeface="+mj-cs"/>
              </a:rPr>
              <a:t> NEED THIS?</a:t>
            </a:r>
          </a:p>
        </p:txBody>
      </p:sp>
      <p:sp>
        <p:nvSpPr>
          <p:cNvPr id="4" name="Slide Number Placeholder 3">
            <a:extLst>
              <a:ext uri="{FF2B5EF4-FFF2-40B4-BE49-F238E27FC236}">
                <a16:creationId xmlns:a16="http://schemas.microsoft.com/office/drawing/2014/main" id="{816057B5-B316-1FD4-D25C-AEA42D225C36}"/>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kern="1200" spc="0" baseline="0" dirty="0">
                <a:solidFill>
                  <a:srgbClr val="FFFFFF"/>
                </a:solidFill>
                <a:latin typeface="+mn-lt"/>
                <a:ea typeface="+mn-ea"/>
                <a:cs typeface="+mn-cs"/>
              </a:rPr>
              <a:pPr>
                <a:spcAft>
                  <a:spcPts val="600"/>
                </a:spcAft>
              </a:pPr>
              <a:t>4</a:t>
            </a:fld>
            <a:endParaRPr lang="en-US" sz="1100" kern="1200" spc="0" baseline="0" dirty="0">
              <a:solidFill>
                <a:srgbClr val="FFFFFF"/>
              </a:solidFill>
              <a:latin typeface="+mn-lt"/>
              <a:ea typeface="+mn-ea"/>
              <a:cs typeface="+mn-cs"/>
            </a:endParaRPr>
          </a:p>
        </p:txBody>
      </p:sp>
      <p:sp>
        <p:nvSpPr>
          <p:cNvPr id="5" name="TextBox 4">
            <a:extLst>
              <a:ext uri="{FF2B5EF4-FFF2-40B4-BE49-F238E27FC236}">
                <a16:creationId xmlns:a16="http://schemas.microsoft.com/office/drawing/2014/main" id="{DB4AA64C-D47F-57AA-9C24-047A95239466}"/>
              </a:ext>
            </a:extLst>
          </p:cNvPr>
          <p:cNvSpPr txBox="1"/>
          <p:nvPr/>
        </p:nvSpPr>
        <p:spPr>
          <a:xfrm>
            <a:off x="5275384" y="219445"/>
            <a:ext cx="6089301" cy="646331"/>
          </a:xfrm>
          <a:prstGeom prst="rect">
            <a:avLst/>
          </a:prstGeom>
          <a:noFill/>
        </p:spPr>
        <p:txBody>
          <a:bodyPr wrap="square" rtlCol="0">
            <a:spAutoFit/>
          </a:bodyPr>
          <a:lstStyle/>
          <a:p>
            <a:r>
              <a:rPr lang="en-US" dirty="0"/>
              <a:t>In a nutshell, schools need to know their generated full time equivalent for financial decisions and program decisions. </a:t>
            </a:r>
          </a:p>
        </p:txBody>
      </p:sp>
      <p:sp>
        <p:nvSpPr>
          <p:cNvPr id="6" name="TextBox 5">
            <a:extLst>
              <a:ext uri="{FF2B5EF4-FFF2-40B4-BE49-F238E27FC236}">
                <a16:creationId xmlns:a16="http://schemas.microsoft.com/office/drawing/2014/main" id="{F3E5C651-0192-1320-B7E4-72203F2E6D8E}"/>
              </a:ext>
            </a:extLst>
          </p:cNvPr>
          <p:cNvSpPr txBox="1"/>
          <p:nvPr/>
        </p:nvSpPr>
        <p:spPr>
          <a:xfrm>
            <a:off x="5275384" y="1294096"/>
            <a:ext cx="5667270" cy="584775"/>
          </a:xfrm>
          <a:prstGeom prst="rect">
            <a:avLst/>
          </a:prstGeom>
          <a:noFill/>
        </p:spPr>
        <p:txBody>
          <a:bodyPr wrap="square" rtlCol="0">
            <a:spAutoFit/>
          </a:bodyPr>
          <a:lstStyle/>
          <a:p>
            <a:r>
              <a:rPr lang="en-US" sz="3200" dirty="0"/>
              <a:t>Its all about a dollar!</a:t>
            </a:r>
          </a:p>
        </p:txBody>
      </p:sp>
      <p:sp>
        <p:nvSpPr>
          <p:cNvPr id="7" name="TextBox 6">
            <a:extLst>
              <a:ext uri="{FF2B5EF4-FFF2-40B4-BE49-F238E27FC236}">
                <a16:creationId xmlns:a16="http://schemas.microsoft.com/office/drawing/2014/main" id="{00B9F3CE-C0C6-0736-0742-A8F29E6574DB}"/>
              </a:ext>
            </a:extLst>
          </p:cNvPr>
          <p:cNvSpPr txBox="1"/>
          <p:nvPr/>
        </p:nvSpPr>
        <p:spPr>
          <a:xfrm>
            <a:off x="5636478" y="1874029"/>
            <a:ext cx="4844599" cy="2031325"/>
          </a:xfrm>
          <a:prstGeom prst="rect">
            <a:avLst/>
          </a:prstGeom>
          <a:noFill/>
        </p:spPr>
        <p:txBody>
          <a:bodyPr wrap="square" rtlCol="0">
            <a:spAutoFit/>
          </a:bodyPr>
          <a:lstStyle/>
          <a:p>
            <a:r>
              <a:rPr lang="en-US" dirty="0"/>
              <a:t>Colleges can receive funding based on their total FTE. By creating a program that accurately and quickly calculated generated FTE, the school can ensure that they are receiving fair funding based on how many students they are serving.</a:t>
            </a:r>
          </a:p>
          <a:p>
            <a:r>
              <a:rPr lang="en-US" dirty="0"/>
              <a:t>Generated FTE data also ensures resources are being allocated appropriately during budgeting.  </a:t>
            </a:r>
          </a:p>
        </p:txBody>
      </p:sp>
      <p:sp>
        <p:nvSpPr>
          <p:cNvPr id="8" name="TextBox 7">
            <a:extLst>
              <a:ext uri="{FF2B5EF4-FFF2-40B4-BE49-F238E27FC236}">
                <a16:creationId xmlns:a16="http://schemas.microsoft.com/office/drawing/2014/main" id="{081D0141-CE97-6D15-7EEE-184E5C70895D}"/>
              </a:ext>
            </a:extLst>
          </p:cNvPr>
          <p:cNvSpPr txBox="1"/>
          <p:nvPr/>
        </p:nvSpPr>
        <p:spPr>
          <a:xfrm>
            <a:off x="5232805" y="3964901"/>
            <a:ext cx="5144756" cy="584775"/>
          </a:xfrm>
          <a:prstGeom prst="rect">
            <a:avLst/>
          </a:prstGeom>
          <a:noFill/>
        </p:spPr>
        <p:txBody>
          <a:bodyPr wrap="square" rtlCol="0">
            <a:spAutoFit/>
          </a:bodyPr>
          <a:lstStyle/>
          <a:p>
            <a:r>
              <a:rPr lang="en-US" sz="3200" dirty="0"/>
              <a:t>Okay, maybe it’s not all $$</a:t>
            </a:r>
          </a:p>
        </p:txBody>
      </p:sp>
      <p:sp>
        <p:nvSpPr>
          <p:cNvPr id="10" name="TextBox 9">
            <a:extLst>
              <a:ext uri="{FF2B5EF4-FFF2-40B4-BE49-F238E27FC236}">
                <a16:creationId xmlns:a16="http://schemas.microsoft.com/office/drawing/2014/main" id="{FB354151-7BC3-5DB7-F64E-D05F39628B3E}"/>
              </a:ext>
            </a:extLst>
          </p:cNvPr>
          <p:cNvSpPr txBox="1"/>
          <p:nvPr/>
        </p:nvSpPr>
        <p:spPr>
          <a:xfrm>
            <a:off x="5653391" y="4549676"/>
            <a:ext cx="4963886" cy="2308324"/>
          </a:xfrm>
          <a:prstGeom prst="rect">
            <a:avLst/>
          </a:prstGeom>
          <a:noFill/>
        </p:spPr>
        <p:txBody>
          <a:bodyPr wrap="square" rtlCol="0">
            <a:spAutoFit/>
          </a:bodyPr>
          <a:lstStyle/>
          <a:p>
            <a:r>
              <a:rPr lang="en-US" dirty="0"/>
              <a:t>FTE data is used to determine staffing (high FTEs means the need for more instructors and vise versa). The data can also be used to see which programs are currently gaining the most interest and therefor influence expansions or reductions.</a:t>
            </a:r>
          </a:p>
          <a:p>
            <a:r>
              <a:rPr lang="en-US" dirty="0"/>
              <a:t>Lastly, FTCC needs to report these numbers to the Department of Education to ensure federal compliance. </a:t>
            </a:r>
          </a:p>
        </p:txBody>
      </p:sp>
      <p:pic>
        <p:nvPicPr>
          <p:cNvPr id="12" name="Picture 11">
            <a:extLst>
              <a:ext uri="{FF2B5EF4-FFF2-40B4-BE49-F238E27FC236}">
                <a16:creationId xmlns:a16="http://schemas.microsoft.com/office/drawing/2014/main" id="{6A919595-5CB6-4B0C-E8CC-E7AB6B7FB2F5}"/>
              </a:ext>
            </a:extLst>
          </p:cNvPr>
          <p:cNvPicPr>
            <a:picLocks noChangeAspect="1"/>
          </p:cNvPicPr>
          <p:nvPr/>
        </p:nvPicPr>
        <p:blipFill>
          <a:blip r:embed="rId2"/>
          <a:stretch>
            <a:fillRect/>
          </a:stretch>
        </p:blipFill>
        <p:spPr>
          <a:xfrm>
            <a:off x="0" y="5263116"/>
            <a:ext cx="1828800" cy="1594883"/>
          </a:xfrm>
          <a:prstGeom prst="rect">
            <a:avLst/>
          </a:prstGeom>
        </p:spPr>
      </p:pic>
    </p:spTree>
    <p:extLst>
      <p:ext uri="{BB962C8B-B14F-4D97-AF65-F5344CB8AC3E}">
        <p14:creationId xmlns:p14="http://schemas.microsoft.com/office/powerpoint/2010/main" val="22252116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8" presetClass="emph" presetSubtype="0" fill="hold" grpId="0" nodeType="clickEffect">
                                  <p:stCondLst>
                                    <p:cond delay="0"/>
                                  </p:stCondLst>
                                  <p:childTnLst>
                                    <p:animRot by="21600000">
                                      <p:cBhvr>
                                        <p:cTn id="6" dur="2000" fill="hold"/>
                                        <p:tgtEl>
                                          <p:spTgt spid="2"/>
                                        </p:tgtEl>
                                        <p:attrNameLst>
                                          <p:attrName>r</p:attrName>
                                        </p:attrNameLst>
                                      </p:cBhvr>
                                    </p:animRo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500" fill="hold"/>
                                        <p:tgtEl>
                                          <p:spTgt spid="5"/>
                                        </p:tgtEl>
                                        <p:attrNameLst>
                                          <p:attrName>ppt_w</p:attrName>
                                        </p:attrNameLst>
                                      </p:cBhvr>
                                      <p:tavLst>
                                        <p:tav tm="0">
                                          <p:val>
                                            <p:fltVal val="0"/>
                                          </p:val>
                                        </p:tav>
                                        <p:tav tm="100000">
                                          <p:val>
                                            <p:strVal val="#ppt_w"/>
                                          </p:val>
                                        </p:tav>
                                      </p:tavLst>
                                    </p:anim>
                                    <p:anim calcmode="lin" valueType="num">
                                      <p:cBhvr>
                                        <p:cTn id="12" dur="500" fill="hold"/>
                                        <p:tgtEl>
                                          <p:spTgt spid="5"/>
                                        </p:tgtEl>
                                        <p:attrNameLst>
                                          <p:attrName>ppt_h</p:attrName>
                                        </p:attrNameLst>
                                      </p:cBhvr>
                                      <p:tavLst>
                                        <p:tav tm="0">
                                          <p:val>
                                            <p:fltVal val="0"/>
                                          </p:val>
                                        </p:tav>
                                        <p:tav tm="100000">
                                          <p:val>
                                            <p:strVal val="#ppt_h"/>
                                          </p:val>
                                        </p:tav>
                                      </p:tavLst>
                                    </p:anim>
                                    <p:animEffect transition="in" filter="fade">
                                      <p:cBhvr>
                                        <p:cTn id="13" dur="500"/>
                                        <p:tgtEl>
                                          <p:spTgt spid="5"/>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6">
                                            <p:txEl>
                                              <p:pRg st="0" end="0"/>
                                            </p:txEl>
                                          </p:spTgt>
                                        </p:tgtEl>
                                        <p:attrNameLst>
                                          <p:attrName>style.visibility</p:attrName>
                                        </p:attrNameLst>
                                      </p:cBhvr>
                                      <p:to>
                                        <p:strVal val="visible"/>
                                      </p:to>
                                    </p:set>
                                    <p:anim calcmode="lin" valueType="num">
                                      <p:cBhvr additive="base">
                                        <p:cTn id="1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additive="base">
                                        <p:cTn id="19" dur="500" fill="hold"/>
                                        <p:tgtEl>
                                          <p:spTgt spid="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6" presetClass="emph" presetSubtype="0" fill="hold" grpId="0" nodeType="clickEffect">
                                  <p:stCondLst>
                                    <p:cond delay="0"/>
                                  </p:stCondLst>
                                  <p:childTnLst>
                                    <p:animEffect transition="out" filter="fade">
                                      <p:cBhvr>
                                        <p:cTn id="23" dur="500" tmFilter="0, 0; .2, .5; .8, .5; 1, 0"/>
                                        <p:tgtEl>
                                          <p:spTgt spid="6"/>
                                        </p:tgtEl>
                                      </p:cBhvr>
                                    </p:animEffect>
                                    <p:animScale>
                                      <p:cBhvr>
                                        <p:cTn id="24" dur="250" autoRev="1" fill="hold"/>
                                        <p:tgtEl>
                                          <p:spTgt spid="6"/>
                                        </p:tgtEl>
                                      </p:cBhvr>
                                      <p:by x="105000" y="105000"/>
                                    </p:animScale>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p:cTn id="29" dur="500" fill="hold"/>
                                        <p:tgtEl>
                                          <p:spTgt spid="7"/>
                                        </p:tgtEl>
                                        <p:attrNameLst>
                                          <p:attrName>ppt_w</p:attrName>
                                        </p:attrNameLst>
                                      </p:cBhvr>
                                      <p:tavLst>
                                        <p:tav tm="0">
                                          <p:val>
                                            <p:fltVal val="0"/>
                                          </p:val>
                                        </p:tav>
                                        <p:tav tm="100000">
                                          <p:val>
                                            <p:strVal val="#ppt_w"/>
                                          </p:val>
                                        </p:tav>
                                      </p:tavLst>
                                    </p:anim>
                                    <p:anim calcmode="lin" valueType="num">
                                      <p:cBhvr>
                                        <p:cTn id="30" dur="500" fill="hold"/>
                                        <p:tgtEl>
                                          <p:spTgt spid="7"/>
                                        </p:tgtEl>
                                        <p:attrNameLst>
                                          <p:attrName>ppt_h</p:attrName>
                                        </p:attrNameLst>
                                      </p:cBhvr>
                                      <p:tavLst>
                                        <p:tav tm="0">
                                          <p:val>
                                            <p:fltVal val="0"/>
                                          </p:val>
                                        </p:tav>
                                        <p:tav tm="100000">
                                          <p:val>
                                            <p:strVal val="#ppt_h"/>
                                          </p:val>
                                        </p:tav>
                                      </p:tavLst>
                                    </p:anim>
                                    <p:animEffect transition="in" filter="fade">
                                      <p:cBhvr>
                                        <p:cTn id="31" dur="500"/>
                                        <p:tgtEl>
                                          <p:spTgt spid="7"/>
                                        </p:tgtEl>
                                      </p:cBhvr>
                                    </p:animEffect>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additive="base">
                                        <p:cTn id="36" dur="500" fill="hold"/>
                                        <p:tgtEl>
                                          <p:spTgt spid="8"/>
                                        </p:tgtEl>
                                        <p:attrNameLst>
                                          <p:attrName>ppt_x</p:attrName>
                                        </p:attrNameLst>
                                      </p:cBhvr>
                                      <p:tavLst>
                                        <p:tav tm="0">
                                          <p:val>
                                            <p:strVal val="#ppt_x"/>
                                          </p:val>
                                        </p:tav>
                                        <p:tav tm="100000">
                                          <p:val>
                                            <p:strVal val="#ppt_x"/>
                                          </p:val>
                                        </p:tav>
                                      </p:tavLst>
                                    </p:anim>
                                    <p:anim calcmode="lin" valueType="num">
                                      <p:cBhvr additive="base">
                                        <p:cTn id="37"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6" grpId="0"/>
      <p:bldP spid="7" grpId="0"/>
      <p:bldP spid="8"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tint val="95000"/>
            <a:satMod val="170000"/>
          </a:schemeClr>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560C344-B70C-4892-A50B-18A14E39E8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53478" cy="6858000"/>
          </a:xfrm>
          <a:prstGeom prst="rect">
            <a:avLst/>
          </a:prstGeom>
          <a:solidFill>
            <a:schemeClr val="accent2">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D353CA6F-E2A3-48F3-AD20-D80C443800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53477" y="0"/>
            <a:ext cx="667638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E64D3B3-6BFE-B9CD-2981-6BCBFBBB56FF}"/>
              </a:ext>
            </a:extLst>
          </p:cNvPr>
          <p:cNvSpPr>
            <a:spLocks noGrp="1"/>
          </p:cNvSpPr>
          <p:nvPr>
            <p:ph type="title"/>
          </p:nvPr>
        </p:nvSpPr>
        <p:spPr>
          <a:xfrm>
            <a:off x="2072820" y="643466"/>
            <a:ext cx="5437703" cy="1152127"/>
          </a:xfrm>
          <a:noFill/>
          <a:ln>
            <a:solidFill>
              <a:srgbClr val="FFFFFF"/>
            </a:solidFill>
          </a:ln>
        </p:spPr>
        <p:txBody>
          <a:bodyPr vert="horz" lIns="182880" tIns="182880" rIns="182880" bIns="182880" rtlCol="0" anchor="ctr">
            <a:normAutofit/>
          </a:bodyPr>
          <a:lstStyle/>
          <a:p>
            <a:r>
              <a:rPr lang="en-US" sz="2800" kern="1200" cap="all" spc="200" baseline="0" dirty="0">
                <a:solidFill>
                  <a:srgbClr val="FFFFFF"/>
                </a:solidFill>
                <a:latin typeface="+mj-lt"/>
                <a:ea typeface="+mj-ea"/>
                <a:cs typeface="+mj-cs"/>
              </a:rPr>
              <a:t>HOW is </a:t>
            </a:r>
            <a:r>
              <a:rPr lang="en-US" sz="2800" kern="1200" cap="all" spc="200" baseline="0" dirty="0" err="1">
                <a:solidFill>
                  <a:srgbClr val="FFFFFF"/>
                </a:solidFill>
                <a:latin typeface="+mj-lt"/>
                <a:ea typeface="+mj-ea"/>
                <a:cs typeface="+mj-cs"/>
              </a:rPr>
              <a:t>fte</a:t>
            </a:r>
            <a:r>
              <a:rPr lang="en-US" sz="2800" kern="1200" cap="all" spc="200" baseline="0" dirty="0">
                <a:solidFill>
                  <a:srgbClr val="FFFFFF"/>
                </a:solidFill>
                <a:latin typeface="+mj-lt"/>
                <a:ea typeface="+mj-ea"/>
                <a:cs typeface="+mj-cs"/>
              </a:rPr>
              <a:t> calculated?</a:t>
            </a:r>
          </a:p>
        </p:txBody>
      </p:sp>
      <p:sp>
        <p:nvSpPr>
          <p:cNvPr id="4" name="Slide Number Placeholder 3">
            <a:extLst>
              <a:ext uri="{FF2B5EF4-FFF2-40B4-BE49-F238E27FC236}">
                <a16:creationId xmlns:a16="http://schemas.microsoft.com/office/drawing/2014/main" id="{67DE2911-F488-7DB2-73ED-E8C76AD2AF82}"/>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kern="1200" spc="0" baseline="0" dirty="0">
                <a:solidFill>
                  <a:srgbClr val="FFFFFF"/>
                </a:solidFill>
                <a:latin typeface="+mn-lt"/>
                <a:ea typeface="+mn-ea"/>
                <a:cs typeface="+mn-cs"/>
              </a:rPr>
              <a:pPr>
                <a:spcAft>
                  <a:spcPts val="600"/>
                </a:spcAft>
              </a:pPr>
              <a:t>5</a:t>
            </a:fld>
            <a:endParaRPr lang="en-US" sz="1100" kern="1200" spc="0" baseline="0" dirty="0">
              <a:solidFill>
                <a:srgbClr val="FFFFFF"/>
              </a:solidFill>
              <a:latin typeface="+mn-lt"/>
              <a:ea typeface="+mn-ea"/>
              <a:cs typeface="+mn-cs"/>
            </a:endParaRPr>
          </a:p>
        </p:txBody>
      </p:sp>
      <p:sp>
        <p:nvSpPr>
          <p:cNvPr id="5" name="TextBox 4">
            <a:extLst>
              <a:ext uri="{FF2B5EF4-FFF2-40B4-BE49-F238E27FC236}">
                <a16:creationId xmlns:a16="http://schemas.microsoft.com/office/drawing/2014/main" id="{89895D31-BEEA-F6CA-D7E3-F3F4B68DBD51}"/>
              </a:ext>
            </a:extLst>
          </p:cNvPr>
          <p:cNvSpPr txBox="1"/>
          <p:nvPr/>
        </p:nvSpPr>
        <p:spPr>
          <a:xfrm>
            <a:off x="2072819" y="1996966"/>
            <a:ext cx="5437703" cy="4524315"/>
          </a:xfrm>
          <a:prstGeom prst="rect">
            <a:avLst/>
          </a:prstGeom>
          <a:noFill/>
        </p:spPr>
        <p:txBody>
          <a:bodyPr wrap="square" rtlCol="0">
            <a:spAutoFit/>
          </a:bodyPr>
          <a:lstStyle/>
          <a:p>
            <a:r>
              <a:rPr lang="en-US" dirty="0">
                <a:solidFill>
                  <a:schemeClr val="bg1"/>
                </a:solidFill>
              </a:rPr>
              <a:t>This class section has 18 out of the total 24 seats filled</a:t>
            </a:r>
          </a:p>
          <a:p>
            <a:endParaRPr lang="en-US" dirty="0">
              <a:solidFill>
                <a:schemeClr val="bg1"/>
              </a:solidFill>
            </a:endParaRPr>
          </a:p>
          <a:p>
            <a:r>
              <a:rPr lang="en-US" dirty="0">
                <a:solidFill>
                  <a:schemeClr val="bg1"/>
                </a:solidFill>
              </a:rPr>
              <a:t>This class is 5 contact hours.</a:t>
            </a:r>
          </a:p>
          <a:p>
            <a:endParaRPr lang="en-US" dirty="0">
              <a:solidFill>
                <a:schemeClr val="bg1"/>
              </a:solidFill>
            </a:endParaRPr>
          </a:p>
          <a:p>
            <a:r>
              <a:rPr lang="en-US" dirty="0">
                <a:solidFill>
                  <a:schemeClr val="bg1"/>
                </a:solidFill>
              </a:rPr>
              <a:t>Multiply contact hours by 16 (the number of weeks in the semester) to get total contact hours for semester</a:t>
            </a:r>
          </a:p>
          <a:p>
            <a:endParaRPr lang="en-US" dirty="0">
              <a:solidFill>
                <a:schemeClr val="bg1"/>
              </a:solidFill>
            </a:endParaRPr>
          </a:p>
          <a:p>
            <a:r>
              <a:rPr lang="en-US" dirty="0">
                <a:solidFill>
                  <a:schemeClr val="bg1"/>
                </a:solidFill>
              </a:rPr>
              <a:t>Multiple by the number of students enrolled in this section</a:t>
            </a:r>
          </a:p>
          <a:p>
            <a:endParaRPr lang="en-US" dirty="0">
              <a:solidFill>
                <a:schemeClr val="bg1"/>
              </a:solidFill>
            </a:endParaRPr>
          </a:p>
          <a:p>
            <a:r>
              <a:rPr lang="en-US" dirty="0">
                <a:solidFill>
                  <a:schemeClr val="bg1"/>
                </a:solidFill>
              </a:rPr>
              <a:t>Divide by 512(1 FTE = 512 contact hours) to get total FTE</a:t>
            </a:r>
          </a:p>
          <a:p>
            <a:endParaRPr lang="en-US" dirty="0">
              <a:solidFill>
                <a:schemeClr val="bg1"/>
              </a:solidFill>
            </a:endParaRPr>
          </a:p>
          <a:p>
            <a:endParaRPr lang="en-US" dirty="0">
              <a:solidFill>
                <a:schemeClr val="bg1"/>
              </a:solidFill>
            </a:endParaRPr>
          </a:p>
          <a:p>
            <a:endParaRPr lang="en-US" dirty="0">
              <a:solidFill>
                <a:schemeClr val="bg1"/>
              </a:solidFill>
            </a:endParaRPr>
          </a:p>
          <a:p>
            <a:endParaRPr lang="en-US" dirty="0">
              <a:solidFill>
                <a:schemeClr val="bg1"/>
              </a:solidFill>
            </a:endParaRPr>
          </a:p>
        </p:txBody>
      </p:sp>
      <p:sp>
        <p:nvSpPr>
          <p:cNvPr id="7" name="TextBox 6">
            <a:extLst>
              <a:ext uri="{FF2B5EF4-FFF2-40B4-BE49-F238E27FC236}">
                <a16:creationId xmlns:a16="http://schemas.microsoft.com/office/drawing/2014/main" id="{E13905E0-00B0-DB73-970F-A12A317A1AFF}"/>
              </a:ext>
            </a:extLst>
          </p:cNvPr>
          <p:cNvSpPr txBox="1"/>
          <p:nvPr/>
        </p:nvSpPr>
        <p:spPr>
          <a:xfrm>
            <a:off x="8475204" y="1795593"/>
            <a:ext cx="3443591" cy="523220"/>
          </a:xfrm>
          <a:prstGeom prst="rect">
            <a:avLst/>
          </a:prstGeom>
          <a:noFill/>
        </p:spPr>
        <p:txBody>
          <a:bodyPr wrap="square" rtlCol="0">
            <a:spAutoFit/>
          </a:bodyPr>
          <a:lstStyle/>
          <a:p>
            <a:r>
              <a:rPr lang="en-US" sz="2800" dirty="0"/>
              <a:t>5 x18 = 90 </a:t>
            </a:r>
          </a:p>
        </p:txBody>
      </p:sp>
      <p:sp>
        <p:nvSpPr>
          <p:cNvPr id="8" name="TextBox 7">
            <a:extLst>
              <a:ext uri="{FF2B5EF4-FFF2-40B4-BE49-F238E27FC236}">
                <a16:creationId xmlns:a16="http://schemas.microsoft.com/office/drawing/2014/main" id="{74891BB4-197D-1256-415E-576DC8A1E29B}"/>
              </a:ext>
            </a:extLst>
          </p:cNvPr>
          <p:cNvSpPr txBox="1"/>
          <p:nvPr/>
        </p:nvSpPr>
        <p:spPr>
          <a:xfrm>
            <a:off x="8475204" y="2552535"/>
            <a:ext cx="3626003" cy="523220"/>
          </a:xfrm>
          <a:prstGeom prst="rect">
            <a:avLst/>
          </a:prstGeom>
          <a:noFill/>
        </p:spPr>
        <p:txBody>
          <a:bodyPr wrap="square" rtlCol="0">
            <a:spAutoFit/>
          </a:bodyPr>
          <a:lstStyle/>
          <a:p>
            <a:r>
              <a:rPr lang="en-US" sz="2800" dirty="0"/>
              <a:t>90 x 16 = 1440</a:t>
            </a:r>
          </a:p>
        </p:txBody>
      </p:sp>
      <p:sp>
        <p:nvSpPr>
          <p:cNvPr id="10" name="TextBox 9">
            <a:extLst>
              <a:ext uri="{FF2B5EF4-FFF2-40B4-BE49-F238E27FC236}">
                <a16:creationId xmlns:a16="http://schemas.microsoft.com/office/drawing/2014/main" id="{DF58F44B-C264-7F3D-8DD7-50036A2A88B7}"/>
              </a:ext>
            </a:extLst>
          </p:cNvPr>
          <p:cNvSpPr txBox="1"/>
          <p:nvPr/>
        </p:nvSpPr>
        <p:spPr>
          <a:xfrm>
            <a:off x="8475204" y="3309477"/>
            <a:ext cx="3190673" cy="523220"/>
          </a:xfrm>
          <a:prstGeom prst="rect">
            <a:avLst/>
          </a:prstGeom>
          <a:noFill/>
        </p:spPr>
        <p:txBody>
          <a:bodyPr wrap="square" rtlCol="0">
            <a:spAutoFit/>
          </a:bodyPr>
          <a:lstStyle/>
          <a:p>
            <a:r>
              <a:rPr lang="en-US" sz="2800" dirty="0"/>
              <a:t>1440/512 = 2.8125</a:t>
            </a:r>
          </a:p>
        </p:txBody>
      </p:sp>
      <p:sp>
        <p:nvSpPr>
          <p:cNvPr id="14" name="TextBox 13">
            <a:extLst>
              <a:ext uri="{FF2B5EF4-FFF2-40B4-BE49-F238E27FC236}">
                <a16:creationId xmlns:a16="http://schemas.microsoft.com/office/drawing/2014/main" id="{7835007A-E39E-AA5D-5133-0D8C185C9EF2}"/>
              </a:ext>
            </a:extLst>
          </p:cNvPr>
          <p:cNvSpPr txBox="1"/>
          <p:nvPr/>
        </p:nvSpPr>
        <p:spPr>
          <a:xfrm>
            <a:off x="8475203" y="4180816"/>
            <a:ext cx="3190673" cy="954107"/>
          </a:xfrm>
          <a:prstGeom prst="rect">
            <a:avLst/>
          </a:prstGeom>
          <a:noFill/>
        </p:spPr>
        <p:txBody>
          <a:bodyPr wrap="square" rtlCol="0">
            <a:spAutoFit/>
          </a:bodyPr>
          <a:lstStyle/>
          <a:p>
            <a:r>
              <a:rPr lang="en-US" sz="2800" dirty="0"/>
              <a:t>CSC-221-0001 has 2.8125 total FTEs</a:t>
            </a:r>
          </a:p>
        </p:txBody>
      </p:sp>
      <p:pic>
        <p:nvPicPr>
          <p:cNvPr id="15" name="Picture 14">
            <a:extLst>
              <a:ext uri="{FF2B5EF4-FFF2-40B4-BE49-F238E27FC236}">
                <a16:creationId xmlns:a16="http://schemas.microsoft.com/office/drawing/2014/main" id="{0F94CC76-466E-ECED-F5A6-0A6F9E91E81B}"/>
              </a:ext>
            </a:extLst>
          </p:cNvPr>
          <p:cNvPicPr>
            <a:picLocks noChangeAspect="1"/>
          </p:cNvPicPr>
          <p:nvPr/>
        </p:nvPicPr>
        <p:blipFill>
          <a:blip r:embed="rId2"/>
          <a:stretch>
            <a:fillRect/>
          </a:stretch>
        </p:blipFill>
        <p:spPr>
          <a:xfrm>
            <a:off x="0" y="5263116"/>
            <a:ext cx="1828800" cy="1594883"/>
          </a:xfrm>
          <a:prstGeom prst="rect">
            <a:avLst/>
          </a:prstGeom>
        </p:spPr>
      </p:pic>
    </p:spTree>
    <p:extLst>
      <p:ext uri="{BB962C8B-B14F-4D97-AF65-F5344CB8AC3E}">
        <p14:creationId xmlns:p14="http://schemas.microsoft.com/office/powerpoint/2010/main" val="3409080340"/>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4" presetClass="entr" presetSubtype="10" fill="hold" grpId="0"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animEffect transition="in" filter="randombar(horizontal)">
                                      <p:cBhvr>
                                        <p:cTn id="11" dur="500"/>
                                        <p:tgtEl>
                                          <p:spTgt spid="5">
                                            <p:txEl>
                                              <p:pRg st="0" end="0"/>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4" presetClass="entr" presetSubtype="10" fill="hold" grpId="0" nodeType="clickEffect">
                                  <p:stCondLst>
                                    <p:cond delay="0"/>
                                  </p:stCondLst>
                                  <p:childTnLst>
                                    <p:set>
                                      <p:cBhvr>
                                        <p:cTn id="15" dur="1" fill="hold">
                                          <p:stCondLst>
                                            <p:cond delay="0"/>
                                          </p:stCondLst>
                                        </p:cTn>
                                        <p:tgtEl>
                                          <p:spTgt spid="5">
                                            <p:txEl>
                                              <p:pRg st="2" end="2"/>
                                            </p:txEl>
                                          </p:spTgt>
                                        </p:tgtEl>
                                        <p:attrNameLst>
                                          <p:attrName>style.visibility</p:attrName>
                                        </p:attrNameLst>
                                      </p:cBhvr>
                                      <p:to>
                                        <p:strVal val="visible"/>
                                      </p:to>
                                    </p:set>
                                    <p:animEffect transition="in" filter="randombar(horizontal)">
                                      <p:cBhvr>
                                        <p:cTn id="16" dur="500"/>
                                        <p:tgtEl>
                                          <p:spTgt spid="5">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4" presetClass="entr" presetSubtype="10" fill="hold" grpId="0"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randombar(horizontal)">
                                      <p:cBhvr>
                                        <p:cTn id="21" dur="500"/>
                                        <p:tgtEl>
                                          <p:spTgt spid="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p:cTn id="26" dur="500" fill="hold"/>
                                        <p:tgtEl>
                                          <p:spTgt spid="7"/>
                                        </p:tgtEl>
                                        <p:attrNameLst>
                                          <p:attrName>ppt_w</p:attrName>
                                        </p:attrNameLst>
                                      </p:cBhvr>
                                      <p:tavLst>
                                        <p:tav tm="0">
                                          <p:val>
                                            <p:fltVal val="0"/>
                                          </p:val>
                                        </p:tav>
                                        <p:tav tm="100000">
                                          <p:val>
                                            <p:strVal val="#ppt_w"/>
                                          </p:val>
                                        </p:tav>
                                      </p:tavLst>
                                    </p:anim>
                                    <p:anim calcmode="lin" valueType="num">
                                      <p:cBhvr>
                                        <p:cTn id="27" dur="500" fill="hold"/>
                                        <p:tgtEl>
                                          <p:spTgt spid="7"/>
                                        </p:tgtEl>
                                        <p:attrNameLst>
                                          <p:attrName>ppt_h</p:attrName>
                                        </p:attrNameLst>
                                      </p:cBhvr>
                                      <p:tavLst>
                                        <p:tav tm="0">
                                          <p:val>
                                            <p:fltVal val="0"/>
                                          </p:val>
                                        </p:tav>
                                        <p:tav tm="100000">
                                          <p:val>
                                            <p:strVal val="#ppt_h"/>
                                          </p:val>
                                        </p:tav>
                                      </p:tavLst>
                                    </p:anim>
                                    <p:animEffect transition="in" filter="fade">
                                      <p:cBhvr>
                                        <p:cTn id="28" dur="500"/>
                                        <p:tgtEl>
                                          <p:spTgt spid="7"/>
                                        </p:tgtEl>
                                      </p:cBhvr>
                                    </p:animEffect>
                                  </p:childTnLst>
                                </p:cTn>
                              </p:par>
                            </p:childTnLst>
                          </p:cTn>
                        </p:par>
                      </p:childTnLst>
                    </p:cTn>
                  </p:par>
                  <p:par>
                    <p:cTn id="29" fill="hold">
                      <p:stCondLst>
                        <p:cond delay="indefinite"/>
                      </p:stCondLst>
                      <p:childTnLst>
                        <p:par>
                          <p:cTn id="30" fill="hold">
                            <p:stCondLst>
                              <p:cond delay="0"/>
                            </p:stCondLst>
                            <p:childTnLst>
                              <p:par>
                                <p:cTn id="31" presetID="14" presetClass="entr" presetSubtype="1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randombar(horizontal)">
                                      <p:cBhvr>
                                        <p:cTn id="33" dur="500"/>
                                        <p:tgtEl>
                                          <p:spTgt spid="5">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 calcmode="lin" valueType="num">
                                      <p:cBhvr>
                                        <p:cTn id="38" dur="500" fill="hold"/>
                                        <p:tgtEl>
                                          <p:spTgt spid="8"/>
                                        </p:tgtEl>
                                        <p:attrNameLst>
                                          <p:attrName>ppt_w</p:attrName>
                                        </p:attrNameLst>
                                      </p:cBhvr>
                                      <p:tavLst>
                                        <p:tav tm="0">
                                          <p:val>
                                            <p:fltVal val="0"/>
                                          </p:val>
                                        </p:tav>
                                        <p:tav tm="100000">
                                          <p:val>
                                            <p:strVal val="#ppt_w"/>
                                          </p:val>
                                        </p:tav>
                                      </p:tavLst>
                                    </p:anim>
                                    <p:anim calcmode="lin" valueType="num">
                                      <p:cBhvr>
                                        <p:cTn id="39" dur="500" fill="hold"/>
                                        <p:tgtEl>
                                          <p:spTgt spid="8"/>
                                        </p:tgtEl>
                                        <p:attrNameLst>
                                          <p:attrName>ppt_h</p:attrName>
                                        </p:attrNameLst>
                                      </p:cBhvr>
                                      <p:tavLst>
                                        <p:tav tm="0">
                                          <p:val>
                                            <p:fltVal val="0"/>
                                          </p:val>
                                        </p:tav>
                                        <p:tav tm="100000">
                                          <p:val>
                                            <p:strVal val="#ppt_h"/>
                                          </p:val>
                                        </p:tav>
                                      </p:tavLst>
                                    </p:anim>
                                    <p:animEffect transition="in" filter="fade">
                                      <p:cBhvr>
                                        <p:cTn id="40" dur="500"/>
                                        <p:tgtEl>
                                          <p:spTgt spid="8"/>
                                        </p:tgtEl>
                                      </p:cBhvr>
                                    </p:animEffect>
                                  </p:childTnLst>
                                </p:cTn>
                              </p:par>
                            </p:childTnLst>
                          </p:cTn>
                        </p:par>
                      </p:childTnLst>
                    </p:cTn>
                  </p:par>
                  <p:par>
                    <p:cTn id="41" fill="hold">
                      <p:stCondLst>
                        <p:cond delay="indefinite"/>
                      </p:stCondLst>
                      <p:childTnLst>
                        <p:par>
                          <p:cTn id="42" fill="hold">
                            <p:stCondLst>
                              <p:cond delay="0"/>
                            </p:stCondLst>
                            <p:childTnLst>
                              <p:par>
                                <p:cTn id="43" presetID="14" presetClass="entr" presetSubtype="10" fill="hold" grpId="0" nodeType="clickEffect">
                                  <p:stCondLst>
                                    <p:cond delay="0"/>
                                  </p:stCondLst>
                                  <p:childTnLst>
                                    <p:set>
                                      <p:cBhvr>
                                        <p:cTn id="44" dur="1" fill="hold">
                                          <p:stCondLst>
                                            <p:cond delay="0"/>
                                          </p:stCondLst>
                                        </p:cTn>
                                        <p:tgtEl>
                                          <p:spTgt spid="5">
                                            <p:txEl>
                                              <p:pRg st="8" end="8"/>
                                            </p:txEl>
                                          </p:spTgt>
                                        </p:tgtEl>
                                        <p:attrNameLst>
                                          <p:attrName>style.visibility</p:attrName>
                                        </p:attrNameLst>
                                      </p:cBhvr>
                                      <p:to>
                                        <p:strVal val="visible"/>
                                      </p:to>
                                    </p:set>
                                    <p:animEffect transition="in" filter="randombar(horizontal)">
                                      <p:cBhvr>
                                        <p:cTn id="45" dur="500"/>
                                        <p:tgtEl>
                                          <p:spTgt spid="5">
                                            <p:txEl>
                                              <p:pRg st="8" end="8"/>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53" presetClass="entr" presetSubtype="16"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 calcmode="lin" valueType="num">
                                      <p:cBhvr>
                                        <p:cTn id="50" dur="500" fill="hold"/>
                                        <p:tgtEl>
                                          <p:spTgt spid="10"/>
                                        </p:tgtEl>
                                        <p:attrNameLst>
                                          <p:attrName>ppt_w</p:attrName>
                                        </p:attrNameLst>
                                      </p:cBhvr>
                                      <p:tavLst>
                                        <p:tav tm="0">
                                          <p:val>
                                            <p:fltVal val="0"/>
                                          </p:val>
                                        </p:tav>
                                        <p:tav tm="100000">
                                          <p:val>
                                            <p:strVal val="#ppt_w"/>
                                          </p:val>
                                        </p:tav>
                                      </p:tavLst>
                                    </p:anim>
                                    <p:anim calcmode="lin" valueType="num">
                                      <p:cBhvr>
                                        <p:cTn id="51" dur="500" fill="hold"/>
                                        <p:tgtEl>
                                          <p:spTgt spid="10"/>
                                        </p:tgtEl>
                                        <p:attrNameLst>
                                          <p:attrName>ppt_h</p:attrName>
                                        </p:attrNameLst>
                                      </p:cBhvr>
                                      <p:tavLst>
                                        <p:tav tm="0">
                                          <p:val>
                                            <p:fltVal val="0"/>
                                          </p:val>
                                        </p:tav>
                                        <p:tav tm="100000">
                                          <p:val>
                                            <p:strVal val="#ppt_h"/>
                                          </p:val>
                                        </p:tav>
                                      </p:tavLst>
                                    </p:anim>
                                    <p:animEffect transition="in" filter="fade">
                                      <p:cBhvr>
                                        <p:cTn id="52" dur="500"/>
                                        <p:tgtEl>
                                          <p:spTgt spid="10"/>
                                        </p:tgtEl>
                                      </p:cBhvr>
                                    </p:animEffect>
                                  </p:childTnLst>
                                </p:cTn>
                              </p:par>
                            </p:childTnLst>
                          </p:cTn>
                        </p:par>
                      </p:childTnLst>
                    </p:cTn>
                  </p:par>
                  <p:par>
                    <p:cTn id="53" fill="hold">
                      <p:stCondLst>
                        <p:cond delay="indefinite"/>
                      </p:stCondLst>
                      <p:childTnLst>
                        <p:par>
                          <p:cTn id="54" fill="hold">
                            <p:stCondLst>
                              <p:cond delay="0"/>
                            </p:stCondLst>
                            <p:childTnLst>
                              <p:par>
                                <p:cTn id="55" presetID="53" presetClass="entr" presetSubtype="16"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anim calcmode="lin" valueType="num">
                                      <p:cBhvr>
                                        <p:cTn id="57" dur="500" fill="hold"/>
                                        <p:tgtEl>
                                          <p:spTgt spid="14"/>
                                        </p:tgtEl>
                                        <p:attrNameLst>
                                          <p:attrName>ppt_w</p:attrName>
                                        </p:attrNameLst>
                                      </p:cBhvr>
                                      <p:tavLst>
                                        <p:tav tm="0">
                                          <p:val>
                                            <p:fltVal val="0"/>
                                          </p:val>
                                        </p:tav>
                                        <p:tav tm="100000">
                                          <p:val>
                                            <p:strVal val="#ppt_w"/>
                                          </p:val>
                                        </p:tav>
                                      </p:tavLst>
                                    </p:anim>
                                    <p:anim calcmode="lin" valueType="num">
                                      <p:cBhvr>
                                        <p:cTn id="58" dur="500" fill="hold"/>
                                        <p:tgtEl>
                                          <p:spTgt spid="14"/>
                                        </p:tgtEl>
                                        <p:attrNameLst>
                                          <p:attrName>ppt_h</p:attrName>
                                        </p:attrNameLst>
                                      </p:cBhvr>
                                      <p:tavLst>
                                        <p:tav tm="0">
                                          <p:val>
                                            <p:fltVal val="0"/>
                                          </p:val>
                                        </p:tav>
                                        <p:tav tm="100000">
                                          <p:val>
                                            <p:strVal val="#ppt_h"/>
                                          </p:val>
                                        </p:tav>
                                      </p:tavLst>
                                    </p:anim>
                                    <p:animEffect transition="in" filter="fade">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uiExpand="1" build="p"/>
      <p:bldP spid="7" grpId="0"/>
      <p:bldP spid="8" grpId="0"/>
      <p:bldP spid="10"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D2FC2DED-808B-01E7-E7B7-D5A6493ECDE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2E71D6-0B98-E4C5-8CBB-24711B684081}"/>
              </a:ext>
            </a:extLst>
          </p:cNvPr>
          <p:cNvSpPr>
            <a:spLocks noGrp="1"/>
          </p:cNvSpPr>
          <p:nvPr>
            <p:ph type="title"/>
          </p:nvPr>
        </p:nvSpPr>
        <p:spPr>
          <a:xfrm>
            <a:off x="4672103" y="755336"/>
            <a:ext cx="6883071" cy="1624958"/>
          </a:xfrm>
        </p:spPr>
        <p:txBody>
          <a:bodyPr vert="horz" lIns="182880" tIns="182880" rIns="182880" bIns="182880" rtlCol="0" anchor="ctr">
            <a:normAutofit/>
          </a:bodyPr>
          <a:lstStyle/>
          <a:p>
            <a:r>
              <a:rPr lang="en-US" sz="2800" dirty="0">
                <a:solidFill>
                  <a:srgbClr val="262626"/>
                </a:solidFill>
              </a:rPr>
              <a:t>How does that translate to $$$</a:t>
            </a:r>
          </a:p>
        </p:txBody>
      </p:sp>
      <p:sp>
        <p:nvSpPr>
          <p:cNvPr id="5" name="TextBox 4">
            <a:extLst>
              <a:ext uri="{FF2B5EF4-FFF2-40B4-BE49-F238E27FC236}">
                <a16:creationId xmlns:a16="http://schemas.microsoft.com/office/drawing/2014/main" id="{B63993A6-A6F0-9D3C-31C6-ED9D13F7A61C}"/>
              </a:ext>
            </a:extLst>
          </p:cNvPr>
          <p:cNvSpPr txBox="1"/>
          <p:nvPr/>
        </p:nvSpPr>
        <p:spPr>
          <a:xfrm>
            <a:off x="636826" y="316161"/>
            <a:ext cx="3820144" cy="4946955"/>
          </a:xfrm>
          <a:prstGeom prst="rect">
            <a:avLst/>
          </a:prstGeom>
        </p:spPr>
        <p:txBody>
          <a:bodyPr vert="horz" lIns="91440" tIns="45720" rIns="91440" bIns="45720" rtlCol="0">
            <a:normAutofit fontScale="55000" lnSpcReduction="20000"/>
          </a:bodyPr>
          <a:lstStyle/>
          <a:p>
            <a:pPr indent="-228600" defTabSz="914400">
              <a:spcBef>
                <a:spcPts val="1000"/>
              </a:spcBef>
              <a:buClr>
                <a:schemeClr val="accent2"/>
              </a:buClr>
              <a:buFont typeface="Arial" panose="020B0604020202020204" pitchFamily="34" charset="0"/>
              <a:buChar char="•"/>
            </a:pPr>
            <a:r>
              <a:rPr lang="en-US" sz="3300" dirty="0">
                <a:solidFill>
                  <a:schemeClr val="tx1">
                    <a:lumMod val="85000"/>
                    <a:lumOff val="15000"/>
                  </a:schemeClr>
                </a:solidFill>
              </a:rPr>
              <a:t>Sectors are categorized into tiers that determine funding levels: 1A, 1B, 2, and 3</a:t>
            </a:r>
          </a:p>
          <a:p>
            <a:pPr indent="-228600" defTabSz="914400">
              <a:spcBef>
                <a:spcPts val="1000"/>
              </a:spcBef>
              <a:buClr>
                <a:schemeClr val="accent2"/>
              </a:buClr>
              <a:buFont typeface="Arial" panose="020B0604020202020204" pitchFamily="34" charset="0"/>
              <a:buChar char="•"/>
            </a:pPr>
            <a:r>
              <a:rPr lang="en-US" sz="3300" dirty="0">
                <a:solidFill>
                  <a:schemeClr val="tx1">
                    <a:lumMod val="85000"/>
                    <a:lumOff val="15000"/>
                  </a:schemeClr>
                </a:solidFill>
              </a:rPr>
              <a:t>CSC-221 belongs to tier 1B</a:t>
            </a:r>
          </a:p>
          <a:p>
            <a:pPr indent="-228600" defTabSz="914400">
              <a:spcBef>
                <a:spcPts val="1000"/>
              </a:spcBef>
              <a:buClr>
                <a:schemeClr val="accent2"/>
              </a:buClr>
              <a:buFont typeface="Arial" panose="020B0604020202020204" pitchFamily="34" charset="0"/>
              <a:buChar char="•"/>
            </a:pPr>
            <a:r>
              <a:rPr lang="en-US" sz="3300" dirty="0">
                <a:solidFill>
                  <a:schemeClr val="tx1">
                    <a:lumMod val="85000"/>
                    <a:lumOff val="15000"/>
                  </a:schemeClr>
                </a:solidFill>
              </a:rPr>
              <a:t>Instruction pay for tier1B is $4,800</a:t>
            </a:r>
          </a:p>
          <a:p>
            <a:pPr indent="-228600" defTabSz="914400">
              <a:spcBef>
                <a:spcPts val="1000"/>
              </a:spcBef>
              <a:buClr>
                <a:schemeClr val="accent2"/>
              </a:buClr>
              <a:buFont typeface="Arial" panose="020B0604020202020204" pitchFamily="34" charset="0"/>
              <a:buChar char="•"/>
            </a:pPr>
            <a:r>
              <a:rPr lang="en-US" sz="3300" dirty="0">
                <a:solidFill>
                  <a:schemeClr val="tx1">
                    <a:lumMod val="85000"/>
                    <a:lumOff val="15000"/>
                  </a:schemeClr>
                </a:solidFill>
              </a:rPr>
              <a:t>All courses receive $1,926 for institutional and academic support </a:t>
            </a:r>
          </a:p>
          <a:p>
            <a:pPr indent="-228600" defTabSz="914400">
              <a:spcBef>
                <a:spcPts val="1000"/>
              </a:spcBef>
              <a:buClr>
                <a:schemeClr val="accent2"/>
              </a:buClr>
              <a:buFont typeface="Arial" panose="020B0604020202020204" pitchFamily="34" charset="0"/>
              <a:buChar char="•"/>
            </a:pPr>
            <a:r>
              <a:rPr lang="en-US" sz="3300" dirty="0">
                <a:solidFill>
                  <a:schemeClr val="tx1">
                    <a:lumMod val="85000"/>
                    <a:lumOff val="15000"/>
                  </a:schemeClr>
                </a:solidFill>
              </a:rPr>
              <a:t>Add the instruction pay to the support value to get total funds</a:t>
            </a:r>
          </a:p>
          <a:p>
            <a:pPr indent="-228600" defTabSz="914400">
              <a:spcBef>
                <a:spcPts val="1000"/>
              </a:spcBef>
              <a:buClr>
                <a:schemeClr val="accent2"/>
              </a:buClr>
              <a:buFont typeface="Arial" panose="020B0604020202020204" pitchFamily="34" charset="0"/>
              <a:buChar char="•"/>
            </a:pPr>
            <a:r>
              <a:rPr lang="en-US" sz="3300" dirty="0">
                <a:solidFill>
                  <a:schemeClr val="tx1">
                    <a:lumMod val="85000"/>
                    <a:lumOff val="15000"/>
                  </a:schemeClr>
                </a:solidFill>
              </a:rPr>
              <a:t>To determine how much a course would generate take the total FTE and multiply by total funds </a:t>
            </a:r>
          </a:p>
          <a:p>
            <a:pPr indent="-228600" defTabSz="914400">
              <a:spcBef>
                <a:spcPts val="1000"/>
              </a:spcBef>
              <a:buClr>
                <a:schemeClr val="accent2"/>
              </a:buClr>
              <a:buFont typeface="Arial" panose="020B0604020202020204" pitchFamily="34" charset="0"/>
              <a:buChar char="•"/>
            </a:pPr>
            <a:r>
              <a:rPr lang="en-US" sz="3300" dirty="0">
                <a:solidFill>
                  <a:schemeClr val="tx1">
                    <a:lumMod val="85000"/>
                    <a:lumOff val="15000"/>
                  </a:schemeClr>
                </a:solidFill>
              </a:rPr>
              <a:t>This course generates $18,916.88</a:t>
            </a:r>
          </a:p>
          <a:p>
            <a:pPr defTabSz="914400">
              <a:spcBef>
                <a:spcPts val="1000"/>
              </a:spcBef>
              <a:buClr>
                <a:schemeClr val="accent2"/>
              </a:buClr>
            </a:pPr>
            <a:endParaRPr lang="en-US" dirty="0">
              <a:solidFill>
                <a:schemeClr val="tx1">
                  <a:lumMod val="85000"/>
                  <a:lumOff val="15000"/>
                </a:schemeClr>
              </a:solidFill>
            </a:endParaRPr>
          </a:p>
          <a:p>
            <a:pPr defTabSz="914400">
              <a:spcBef>
                <a:spcPts val="1000"/>
              </a:spcBef>
              <a:buClr>
                <a:schemeClr val="accent2"/>
              </a:buClr>
            </a:pPr>
            <a:r>
              <a:rPr lang="en-US" sz="2900" dirty="0">
                <a:solidFill>
                  <a:schemeClr val="tx1">
                    <a:lumMod val="85000"/>
                    <a:lumOff val="15000"/>
                  </a:schemeClr>
                </a:solidFill>
              </a:rPr>
              <a:t>$4800 + $1926 = $6726</a:t>
            </a:r>
          </a:p>
          <a:p>
            <a:pPr defTabSz="914400">
              <a:spcBef>
                <a:spcPts val="1000"/>
              </a:spcBef>
              <a:buClr>
                <a:schemeClr val="accent2"/>
              </a:buClr>
            </a:pPr>
            <a:endParaRPr lang="en-US" sz="2900" dirty="0">
              <a:solidFill>
                <a:schemeClr val="tx1">
                  <a:lumMod val="85000"/>
                  <a:lumOff val="15000"/>
                </a:schemeClr>
              </a:solidFill>
            </a:endParaRPr>
          </a:p>
          <a:p>
            <a:pPr defTabSz="914400">
              <a:spcBef>
                <a:spcPts val="1000"/>
              </a:spcBef>
              <a:buClr>
                <a:schemeClr val="accent2"/>
              </a:buClr>
            </a:pPr>
            <a:r>
              <a:rPr lang="en-US" sz="2900" dirty="0">
                <a:solidFill>
                  <a:schemeClr val="tx1">
                    <a:lumMod val="85000"/>
                    <a:lumOff val="15000"/>
                  </a:schemeClr>
                </a:solidFill>
              </a:rPr>
              <a:t>$6726 x  2.8125 = $18916.88</a:t>
            </a:r>
          </a:p>
        </p:txBody>
      </p:sp>
      <p:pic>
        <p:nvPicPr>
          <p:cNvPr id="6" name="Picture 5">
            <a:extLst>
              <a:ext uri="{FF2B5EF4-FFF2-40B4-BE49-F238E27FC236}">
                <a16:creationId xmlns:a16="http://schemas.microsoft.com/office/drawing/2014/main" id="{F0C7D0D5-19D0-6208-B9D3-C824D4634000}"/>
              </a:ext>
            </a:extLst>
          </p:cNvPr>
          <p:cNvPicPr>
            <a:picLocks noChangeAspect="1"/>
          </p:cNvPicPr>
          <p:nvPr/>
        </p:nvPicPr>
        <p:blipFill>
          <a:blip r:embed="rId2"/>
          <a:stretch>
            <a:fillRect/>
          </a:stretch>
        </p:blipFill>
        <p:spPr>
          <a:xfrm>
            <a:off x="4672103" y="2734122"/>
            <a:ext cx="6883071" cy="3011344"/>
          </a:xfrm>
          <a:prstGeom prst="rect">
            <a:avLst/>
          </a:prstGeom>
          <a:ln w="31750" cap="sq">
            <a:solidFill>
              <a:srgbClr val="FFFFFF"/>
            </a:solidFill>
            <a:miter lim="800000"/>
          </a:ln>
        </p:spPr>
      </p:pic>
      <p:sp>
        <p:nvSpPr>
          <p:cNvPr id="4" name="Slide Number Placeholder 3">
            <a:extLst>
              <a:ext uri="{FF2B5EF4-FFF2-40B4-BE49-F238E27FC236}">
                <a16:creationId xmlns:a16="http://schemas.microsoft.com/office/drawing/2014/main" id="{45859DC4-F650-F7BD-AE32-AC875D521C02}"/>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dirty="0">
                <a:solidFill>
                  <a:srgbClr val="FFFFFF"/>
                </a:solidFill>
                <a:latin typeface="+mn-lt"/>
              </a:rPr>
              <a:pPr>
                <a:spcAft>
                  <a:spcPts val="600"/>
                </a:spcAft>
              </a:pPr>
              <a:t>6</a:t>
            </a:fld>
            <a:endParaRPr lang="en-US" sz="1100">
              <a:solidFill>
                <a:srgbClr val="FFFFFF"/>
              </a:solidFill>
              <a:latin typeface="+mn-lt"/>
            </a:endParaRPr>
          </a:p>
        </p:txBody>
      </p:sp>
      <p:pic>
        <p:nvPicPr>
          <p:cNvPr id="12" name="Picture 11">
            <a:extLst>
              <a:ext uri="{FF2B5EF4-FFF2-40B4-BE49-F238E27FC236}">
                <a16:creationId xmlns:a16="http://schemas.microsoft.com/office/drawing/2014/main" id="{AB021FB0-5E45-55FE-CAF1-374BEE38CEBA}"/>
              </a:ext>
            </a:extLst>
          </p:cNvPr>
          <p:cNvPicPr>
            <a:picLocks noChangeAspect="1"/>
          </p:cNvPicPr>
          <p:nvPr/>
        </p:nvPicPr>
        <p:blipFill>
          <a:blip r:embed="rId3"/>
          <a:stretch>
            <a:fillRect/>
          </a:stretch>
        </p:blipFill>
        <p:spPr>
          <a:xfrm>
            <a:off x="0" y="5263116"/>
            <a:ext cx="1828800" cy="1594883"/>
          </a:xfrm>
          <a:prstGeom prst="rect">
            <a:avLst/>
          </a:prstGeom>
        </p:spPr>
      </p:pic>
    </p:spTree>
    <p:extLst>
      <p:ext uri="{BB962C8B-B14F-4D97-AF65-F5344CB8AC3E}">
        <p14:creationId xmlns:p14="http://schemas.microsoft.com/office/powerpoint/2010/main" val="24881332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 calcmode="lin" valueType="num">
                                      <p:cBhvr>
                                        <p:cTn id="12" dur="500" fill="hold"/>
                                        <p:tgtEl>
                                          <p:spTgt spid="5">
                                            <p:txEl>
                                              <p:pRg st="0" end="0"/>
                                            </p:txEl>
                                          </p:spTgt>
                                        </p:tgtEl>
                                        <p:attrNameLst>
                                          <p:attrName>ppt_w</p:attrName>
                                        </p:attrNameLst>
                                      </p:cBhvr>
                                      <p:tavLst>
                                        <p:tav tm="0">
                                          <p:val>
                                            <p:fltVal val="0"/>
                                          </p:val>
                                        </p:tav>
                                        <p:tav tm="100000">
                                          <p:val>
                                            <p:strVal val="#ppt_w"/>
                                          </p:val>
                                        </p:tav>
                                      </p:tavLst>
                                    </p:anim>
                                    <p:anim calcmode="lin" valueType="num">
                                      <p:cBhvr>
                                        <p:cTn id="13" dur="500" fill="hold"/>
                                        <p:tgtEl>
                                          <p:spTgt spid="5">
                                            <p:txEl>
                                              <p:pRg st="0" end="0"/>
                                            </p:txEl>
                                          </p:spTgt>
                                        </p:tgtEl>
                                        <p:attrNameLst>
                                          <p:attrName>ppt_h</p:attrName>
                                        </p:attrNameLst>
                                      </p:cBhvr>
                                      <p:tavLst>
                                        <p:tav tm="0">
                                          <p:val>
                                            <p:fltVal val="0"/>
                                          </p:val>
                                        </p:tav>
                                        <p:tav tm="100000">
                                          <p:val>
                                            <p:strVal val="#ppt_h"/>
                                          </p:val>
                                        </p:tav>
                                      </p:tavLst>
                                    </p:anim>
                                    <p:animEffect transition="in" filter="fade">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5">
                                            <p:txEl>
                                              <p:pRg st="1" end="1"/>
                                            </p:txEl>
                                          </p:spTgt>
                                        </p:tgtEl>
                                        <p:attrNameLst>
                                          <p:attrName>style.visibility</p:attrName>
                                        </p:attrNameLst>
                                      </p:cBhvr>
                                      <p:to>
                                        <p:strVal val="visible"/>
                                      </p:to>
                                    </p:set>
                                    <p:anim calcmode="lin" valueType="num">
                                      <p:cBhvr>
                                        <p:cTn id="24" dur="500" fill="hold"/>
                                        <p:tgtEl>
                                          <p:spTgt spid="5">
                                            <p:txEl>
                                              <p:pRg st="1" end="1"/>
                                            </p:txEl>
                                          </p:spTgt>
                                        </p:tgtEl>
                                        <p:attrNameLst>
                                          <p:attrName>ppt_w</p:attrName>
                                        </p:attrNameLst>
                                      </p:cBhvr>
                                      <p:tavLst>
                                        <p:tav tm="0">
                                          <p:val>
                                            <p:fltVal val="0"/>
                                          </p:val>
                                        </p:tav>
                                        <p:tav tm="100000">
                                          <p:val>
                                            <p:strVal val="#ppt_w"/>
                                          </p:val>
                                        </p:tav>
                                      </p:tavLst>
                                    </p:anim>
                                    <p:anim calcmode="lin" valueType="num">
                                      <p:cBhvr>
                                        <p:cTn id="25" dur="500" fill="hold"/>
                                        <p:tgtEl>
                                          <p:spTgt spid="5">
                                            <p:txEl>
                                              <p:pRg st="1" end="1"/>
                                            </p:txEl>
                                          </p:spTgt>
                                        </p:tgtEl>
                                        <p:attrNameLst>
                                          <p:attrName>ppt_h</p:attrName>
                                        </p:attrNameLst>
                                      </p:cBhvr>
                                      <p:tavLst>
                                        <p:tav tm="0">
                                          <p:val>
                                            <p:fltVal val="0"/>
                                          </p:val>
                                        </p:tav>
                                        <p:tav tm="100000">
                                          <p:val>
                                            <p:strVal val="#ppt_h"/>
                                          </p:val>
                                        </p:tav>
                                      </p:tavLst>
                                    </p:anim>
                                    <p:animEffect transition="in" filter="fade">
                                      <p:cBhvr>
                                        <p:cTn id="26" dur="500"/>
                                        <p:tgtEl>
                                          <p:spTgt spid="5">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53" presetClass="entr" presetSubtype="16"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anim calcmode="lin" valueType="num">
                                      <p:cBhvr>
                                        <p:cTn id="31" dur="500" fill="hold"/>
                                        <p:tgtEl>
                                          <p:spTgt spid="5">
                                            <p:txEl>
                                              <p:pRg st="2" end="2"/>
                                            </p:txEl>
                                          </p:spTgt>
                                        </p:tgtEl>
                                        <p:attrNameLst>
                                          <p:attrName>ppt_w</p:attrName>
                                        </p:attrNameLst>
                                      </p:cBhvr>
                                      <p:tavLst>
                                        <p:tav tm="0">
                                          <p:val>
                                            <p:fltVal val="0"/>
                                          </p:val>
                                        </p:tav>
                                        <p:tav tm="100000">
                                          <p:val>
                                            <p:strVal val="#ppt_w"/>
                                          </p:val>
                                        </p:tav>
                                      </p:tavLst>
                                    </p:anim>
                                    <p:anim calcmode="lin" valueType="num">
                                      <p:cBhvr>
                                        <p:cTn id="32" dur="500" fill="hold"/>
                                        <p:tgtEl>
                                          <p:spTgt spid="5">
                                            <p:txEl>
                                              <p:pRg st="2" end="2"/>
                                            </p:txEl>
                                          </p:spTgt>
                                        </p:tgtEl>
                                        <p:attrNameLst>
                                          <p:attrName>ppt_h</p:attrName>
                                        </p:attrNameLst>
                                      </p:cBhvr>
                                      <p:tavLst>
                                        <p:tav tm="0">
                                          <p:val>
                                            <p:fltVal val="0"/>
                                          </p:val>
                                        </p:tav>
                                        <p:tav tm="100000">
                                          <p:val>
                                            <p:strVal val="#ppt_h"/>
                                          </p:val>
                                        </p:tav>
                                      </p:tavLst>
                                    </p:anim>
                                    <p:animEffect transition="in" filter="fade">
                                      <p:cBhvr>
                                        <p:cTn id="33" dur="500"/>
                                        <p:tgtEl>
                                          <p:spTgt spid="5">
                                            <p:txEl>
                                              <p:pRg st="2" end="2"/>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anim calcmode="lin" valueType="num">
                                      <p:cBhvr>
                                        <p:cTn id="38" dur="500" fill="hold"/>
                                        <p:tgtEl>
                                          <p:spTgt spid="5">
                                            <p:txEl>
                                              <p:pRg st="3" end="3"/>
                                            </p:txEl>
                                          </p:spTgt>
                                        </p:tgtEl>
                                        <p:attrNameLst>
                                          <p:attrName>ppt_w</p:attrName>
                                        </p:attrNameLst>
                                      </p:cBhvr>
                                      <p:tavLst>
                                        <p:tav tm="0">
                                          <p:val>
                                            <p:fltVal val="0"/>
                                          </p:val>
                                        </p:tav>
                                        <p:tav tm="100000">
                                          <p:val>
                                            <p:strVal val="#ppt_w"/>
                                          </p:val>
                                        </p:tav>
                                      </p:tavLst>
                                    </p:anim>
                                    <p:anim calcmode="lin" valueType="num">
                                      <p:cBhvr>
                                        <p:cTn id="39" dur="500" fill="hold"/>
                                        <p:tgtEl>
                                          <p:spTgt spid="5">
                                            <p:txEl>
                                              <p:pRg st="3" end="3"/>
                                            </p:txEl>
                                          </p:spTgt>
                                        </p:tgtEl>
                                        <p:attrNameLst>
                                          <p:attrName>ppt_h</p:attrName>
                                        </p:attrNameLst>
                                      </p:cBhvr>
                                      <p:tavLst>
                                        <p:tav tm="0">
                                          <p:val>
                                            <p:fltVal val="0"/>
                                          </p:val>
                                        </p:tav>
                                        <p:tav tm="100000">
                                          <p:val>
                                            <p:strVal val="#ppt_h"/>
                                          </p:val>
                                        </p:tav>
                                      </p:tavLst>
                                    </p:anim>
                                    <p:animEffect transition="in" filter="fade">
                                      <p:cBhvr>
                                        <p:cTn id="40" dur="500"/>
                                        <p:tgtEl>
                                          <p:spTgt spid="5">
                                            <p:txEl>
                                              <p:pRg st="3" end="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53" presetClass="entr" presetSubtype="16" fill="hold" grpId="0" nodeType="clickEffect">
                                  <p:stCondLst>
                                    <p:cond delay="0"/>
                                  </p:stCondLst>
                                  <p:childTnLst>
                                    <p:set>
                                      <p:cBhvr>
                                        <p:cTn id="44" dur="1" fill="hold">
                                          <p:stCondLst>
                                            <p:cond delay="0"/>
                                          </p:stCondLst>
                                        </p:cTn>
                                        <p:tgtEl>
                                          <p:spTgt spid="5">
                                            <p:txEl>
                                              <p:pRg st="4" end="4"/>
                                            </p:txEl>
                                          </p:spTgt>
                                        </p:tgtEl>
                                        <p:attrNameLst>
                                          <p:attrName>style.visibility</p:attrName>
                                        </p:attrNameLst>
                                      </p:cBhvr>
                                      <p:to>
                                        <p:strVal val="visible"/>
                                      </p:to>
                                    </p:set>
                                    <p:anim calcmode="lin" valueType="num">
                                      <p:cBhvr>
                                        <p:cTn id="45" dur="500" fill="hold"/>
                                        <p:tgtEl>
                                          <p:spTgt spid="5">
                                            <p:txEl>
                                              <p:pRg st="4" end="4"/>
                                            </p:txEl>
                                          </p:spTgt>
                                        </p:tgtEl>
                                        <p:attrNameLst>
                                          <p:attrName>ppt_w</p:attrName>
                                        </p:attrNameLst>
                                      </p:cBhvr>
                                      <p:tavLst>
                                        <p:tav tm="0">
                                          <p:val>
                                            <p:fltVal val="0"/>
                                          </p:val>
                                        </p:tav>
                                        <p:tav tm="100000">
                                          <p:val>
                                            <p:strVal val="#ppt_w"/>
                                          </p:val>
                                        </p:tav>
                                      </p:tavLst>
                                    </p:anim>
                                    <p:anim calcmode="lin" valueType="num">
                                      <p:cBhvr>
                                        <p:cTn id="46" dur="500" fill="hold"/>
                                        <p:tgtEl>
                                          <p:spTgt spid="5">
                                            <p:txEl>
                                              <p:pRg st="4" end="4"/>
                                            </p:txEl>
                                          </p:spTgt>
                                        </p:tgtEl>
                                        <p:attrNameLst>
                                          <p:attrName>ppt_h</p:attrName>
                                        </p:attrNameLst>
                                      </p:cBhvr>
                                      <p:tavLst>
                                        <p:tav tm="0">
                                          <p:val>
                                            <p:fltVal val="0"/>
                                          </p:val>
                                        </p:tav>
                                        <p:tav tm="100000">
                                          <p:val>
                                            <p:strVal val="#ppt_h"/>
                                          </p:val>
                                        </p:tav>
                                      </p:tavLst>
                                    </p:anim>
                                    <p:animEffect transition="in" filter="fade">
                                      <p:cBhvr>
                                        <p:cTn id="47" dur="500"/>
                                        <p:tgtEl>
                                          <p:spTgt spid="5">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53" presetClass="entr" presetSubtype="16" fill="hold" grpId="0" nodeType="clickEffect">
                                  <p:stCondLst>
                                    <p:cond delay="0"/>
                                  </p:stCondLst>
                                  <p:childTnLst>
                                    <p:set>
                                      <p:cBhvr>
                                        <p:cTn id="51" dur="1" fill="hold">
                                          <p:stCondLst>
                                            <p:cond delay="0"/>
                                          </p:stCondLst>
                                        </p:cTn>
                                        <p:tgtEl>
                                          <p:spTgt spid="5">
                                            <p:txEl>
                                              <p:pRg st="8" end="8"/>
                                            </p:txEl>
                                          </p:spTgt>
                                        </p:tgtEl>
                                        <p:attrNameLst>
                                          <p:attrName>style.visibility</p:attrName>
                                        </p:attrNameLst>
                                      </p:cBhvr>
                                      <p:to>
                                        <p:strVal val="visible"/>
                                      </p:to>
                                    </p:set>
                                    <p:anim calcmode="lin" valueType="num">
                                      <p:cBhvr>
                                        <p:cTn id="52" dur="500" fill="hold"/>
                                        <p:tgtEl>
                                          <p:spTgt spid="5">
                                            <p:txEl>
                                              <p:pRg st="8" end="8"/>
                                            </p:txEl>
                                          </p:spTgt>
                                        </p:tgtEl>
                                        <p:attrNameLst>
                                          <p:attrName>ppt_w</p:attrName>
                                        </p:attrNameLst>
                                      </p:cBhvr>
                                      <p:tavLst>
                                        <p:tav tm="0">
                                          <p:val>
                                            <p:fltVal val="0"/>
                                          </p:val>
                                        </p:tav>
                                        <p:tav tm="100000">
                                          <p:val>
                                            <p:strVal val="#ppt_w"/>
                                          </p:val>
                                        </p:tav>
                                      </p:tavLst>
                                    </p:anim>
                                    <p:anim calcmode="lin" valueType="num">
                                      <p:cBhvr>
                                        <p:cTn id="53" dur="500" fill="hold"/>
                                        <p:tgtEl>
                                          <p:spTgt spid="5">
                                            <p:txEl>
                                              <p:pRg st="8" end="8"/>
                                            </p:txEl>
                                          </p:spTgt>
                                        </p:tgtEl>
                                        <p:attrNameLst>
                                          <p:attrName>ppt_h</p:attrName>
                                        </p:attrNameLst>
                                      </p:cBhvr>
                                      <p:tavLst>
                                        <p:tav tm="0">
                                          <p:val>
                                            <p:fltVal val="0"/>
                                          </p:val>
                                        </p:tav>
                                        <p:tav tm="100000">
                                          <p:val>
                                            <p:strVal val="#ppt_h"/>
                                          </p:val>
                                        </p:tav>
                                      </p:tavLst>
                                    </p:anim>
                                    <p:animEffect transition="in" filter="fade">
                                      <p:cBhvr>
                                        <p:cTn id="54" dur="500"/>
                                        <p:tgtEl>
                                          <p:spTgt spid="5">
                                            <p:txEl>
                                              <p:pRg st="8" end="8"/>
                                            </p:txEl>
                                          </p:spTgt>
                                        </p:tgtEl>
                                      </p:cBhvr>
                                    </p:animEffect>
                                  </p:childTnLst>
                                </p:cTn>
                              </p:par>
                            </p:childTnLst>
                          </p:cTn>
                        </p:par>
                      </p:childTnLst>
                    </p:cTn>
                  </p:par>
                  <p:par>
                    <p:cTn id="55" fill="hold">
                      <p:stCondLst>
                        <p:cond delay="indefinite"/>
                      </p:stCondLst>
                      <p:childTnLst>
                        <p:par>
                          <p:cTn id="56" fill="hold">
                            <p:stCondLst>
                              <p:cond delay="0"/>
                            </p:stCondLst>
                            <p:childTnLst>
                              <p:par>
                                <p:cTn id="57" presetID="53" presetClass="entr" presetSubtype="16" fill="hold" grpId="0" nodeType="clickEffect">
                                  <p:stCondLst>
                                    <p:cond delay="0"/>
                                  </p:stCondLst>
                                  <p:childTnLst>
                                    <p:set>
                                      <p:cBhvr>
                                        <p:cTn id="58" dur="1" fill="hold">
                                          <p:stCondLst>
                                            <p:cond delay="0"/>
                                          </p:stCondLst>
                                        </p:cTn>
                                        <p:tgtEl>
                                          <p:spTgt spid="5">
                                            <p:txEl>
                                              <p:pRg st="5" end="5"/>
                                            </p:txEl>
                                          </p:spTgt>
                                        </p:tgtEl>
                                        <p:attrNameLst>
                                          <p:attrName>style.visibility</p:attrName>
                                        </p:attrNameLst>
                                      </p:cBhvr>
                                      <p:to>
                                        <p:strVal val="visible"/>
                                      </p:to>
                                    </p:set>
                                    <p:anim calcmode="lin" valueType="num">
                                      <p:cBhvr>
                                        <p:cTn id="59" dur="500" fill="hold"/>
                                        <p:tgtEl>
                                          <p:spTgt spid="5">
                                            <p:txEl>
                                              <p:pRg st="5" end="5"/>
                                            </p:txEl>
                                          </p:spTgt>
                                        </p:tgtEl>
                                        <p:attrNameLst>
                                          <p:attrName>ppt_w</p:attrName>
                                        </p:attrNameLst>
                                      </p:cBhvr>
                                      <p:tavLst>
                                        <p:tav tm="0">
                                          <p:val>
                                            <p:fltVal val="0"/>
                                          </p:val>
                                        </p:tav>
                                        <p:tav tm="100000">
                                          <p:val>
                                            <p:strVal val="#ppt_w"/>
                                          </p:val>
                                        </p:tav>
                                      </p:tavLst>
                                    </p:anim>
                                    <p:anim calcmode="lin" valueType="num">
                                      <p:cBhvr>
                                        <p:cTn id="60" dur="500" fill="hold"/>
                                        <p:tgtEl>
                                          <p:spTgt spid="5">
                                            <p:txEl>
                                              <p:pRg st="5" end="5"/>
                                            </p:txEl>
                                          </p:spTgt>
                                        </p:tgtEl>
                                        <p:attrNameLst>
                                          <p:attrName>ppt_h</p:attrName>
                                        </p:attrNameLst>
                                      </p:cBhvr>
                                      <p:tavLst>
                                        <p:tav tm="0">
                                          <p:val>
                                            <p:fltVal val="0"/>
                                          </p:val>
                                        </p:tav>
                                        <p:tav tm="100000">
                                          <p:val>
                                            <p:strVal val="#ppt_h"/>
                                          </p:val>
                                        </p:tav>
                                      </p:tavLst>
                                    </p:anim>
                                    <p:animEffect transition="in" filter="fade">
                                      <p:cBhvr>
                                        <p:cTn id="61" dur="500"/>
                                        <p:tgtEl>
                                          <p:spTgt spid="5">
                                            <p:txEl>
                                              <p:pRg st="5" end="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53" presetClass="entr" presetSubtype="16" fill="hold" grpId="0" nodeType="clickEffect">
                                  <p:stCondLst>
                                    <p:cond delay="0"/>
                                  </p:stCondLst>
                                  <p:childTnLst>
                                    <p:set>
                                      <p:cBhvr>
                                        <p:cTn id="65" dur="1" fill="hold">
                                          <p:stCondLst>
                                            <p:cond delay="0"/>
                                          </p:stCondLst>
                                        </p:cTn>
                                        <p:tgtEl>
                                          <p:spTgt spid="5">
                                            <p:txEl>
                                              <p:pRg st="10" end="10"/>
                                            </p:txEl>
                                          </p:spTgt>
                                        </p:tgtEl>
                                        <p:attrNameLst>
                                          <p:attrName>style.visibility</p:attrName>
                                        </p:attrNameLst>
                                      </p:cBhvr>
                                      <p:to>
                                        <p:strVal val="visible"/>
                                      </p:to>
                                    </p:set>
                                    <p:anim calcmode="lin" valueType="num">
                                      <p:cBhvr>
                                        <p:cTn id="66" dur="500" fill="hold"/>
                                        <p:tgtEl>
                                          <p:spTgt spid="5">
                                            <p:txEl>
                                              <p:pRg st="10" end="10"/>
                                            </p:txEl>
                                          </p:spTgt>
                                        </p:tgtEl>
                                        <p:attrNameLst>
                                          <p:attrName>ppt_w</p:attrName>
                                        </p:attrNameLst>
                                      </p:cBhvr>
                                      <p:tavLst>
                                        <p:tav tm="0">
                                          <p:val>
                                            <p:fltVal val="0"/>
                                          </p:val>
                                        </p:tav>
                                        <p:tav tm="100000">
                                          <p:val>
                                            <p:strVal val="#ppt_w"/>
                                          </p:val>
                                        </p:tav>
                                      </p:tavLst>
                                    </p:anim>
                                    <p:anim calcmode="lin" valueType="num">
                                      <p:cBhvr>
                                        <p:cTn id="67" dur="500" fill="hold"/>
                                        <p:tgtEl>
                                          <p:spTgt spid="5">
                                            <p:txEl>
                                              <p:pRg st="10" end="10"/>
                                            </p:txEl>
                                          </p:spTgt>
                                        </p:tgtEl>
                                        <p:attrNameLst>
                                          <p:attrName>ppt_h</p:attrName>
                                        </p:attrNameLst>
                                      </p:cBhvr>
                                      <p:tavLst>
                                        <p:tav tm="0">
                                          <p:val>
                                            <p:fltVal val="0"/>
                                          </p:val>
                                        </p:tav>
                                        <p:tav tm="100000">
                                          <p:val>
                                            <p:strVal val="#ppt_h"/>
                                          </p:val>
                                        </p:tav>
                                      </p:tavLst>
                                    </p:anim>
                                    <p:animEffect transition="in" filter="fade">
                                      <p:cBhvr>
                                        <p:cTn id="68" dur="500"/>
                                        <p:tgtEl>
                                          <p:spTgt spid="5">
                                            <p:txEl>
                                              <p:pRg st="10" end="10"/>
                                            </p:txEl>
                                          </p:spTgt>
                                        </p:tgtEl>
                                      </p:cBhvr>
                                    </p:animEffect>
                                  </p:childTnLst>
                                </p:cTn>
                              </p:par>
                            </p:childTnLst>
                          </p:cTn>
                        </p:par>
                      </p:childTnLst>
                    </p:cTn>
                  </p:par>
                  <p:par>
                    <p:cTn id="69" fill="hold">
                      <p:stCondLst>
                        <p:cond delay="indefinite"/>
                      </p:stCondLst>
                      <p:childTnLst>
                        <p:par>
                          <p:cTn id="70" fill="hold">
                            <p:stCondLst>
                              <p:cond delay="0"/>
                            </p:stCondLst>
                            <p:childTnLst>
                              <p:par>
                                <p:cTn id="71" presetID="53" presetClass="entr" presetSubtype="16" fill="hold" grpId="0" nodeType="clickEffect">
                                  <p:stCondLst>
                                    <p:cond delay="0"/>
                                  </p:stCondLst>
                                  <p:childTnLst>
                                    <p:set>
                                      <p:cBhvr>
                                        <p:cTn id="72" dur="1" fill="hold">
                                          <p:stCondLst>
                                            <p:cond delay="0"/>
                                          </p:stCondLst>
                                        </p:cTn>
                                        <p:tgtEl>
                                          <p:spTgt spid="5">
                                            <p:txEl>
                                              <p:pRg st="6" end="6"/>
                                            </p:txEl>
                                          </p:spTgt>
                                        </p:tgtEl>
                                        <p:attrNameLst>
                                          <p:attrName>style.visibility</p:attrName>
                                        </p:attrNameLst>
                                      </p:cBhvr>
                                      <p:to>
                                        <p:strVal val="visible"/>
                                      </p:to>
                                    </p:set>
                                    <p:anim calcmode="lin" valueType="num">
                                      <p:cBhvr>
                                        <p:cTn id="73" dur="500" fill="hold"/>
                                        <p:tgtEl>
                                          <p:spTgt spid="5">
                                            <p:txEl>
                                              <p:pRg st="6" end="6"/>
                                            </p:txEl>
                                          </p:spTgt>
                                        </p:tgtEl>
                                        <p:attrNameLst>
                                          <p:attrName>ppt_w</p:attrName>
                                        </p:attrNameLst>
                                      </p:cBhvr>
                                      <p:tavLst>
                                        <p:tav tm="0">
                                          <p:val>
                                            <p:fltVal val="0"/>
                                          </p:val>
                                        </p:tav>
                                        <p:tav tm="100000">
                                          <p:val>
                                            <p:strVal val="#ppt_w"/>
                                          </p:val>
                                        </p:tav>
                                      </p:tavLst>
                                    </p:anim>
                                    <p:anim calcmode="lin" valueType="num">
                                      <p:cBhvr>
                                        <p:cTn id="74" dur="500" fill="hold"/>
                                        <p:tgtEl>
                                          <p:spTgt spid="5">
                                            <p:txEl>
                                              <p:pRg st="6" end="6"/>
                                            </p:txEl>
                                          </p:spTgt>
                                        </p:tgtEl>
                                        <p:attrNameLst>
                                          <p:attrName>ppt_h</p:attrName>
                                        </p:attrNameLst>
                                      </p:cBhvr>
                                      <p:tavLst>
                                        <p:tav tm="0">
                                          <p:val>
                                            <p:fltVal val="0"/>
                                          </p:val>
                                        </p:tav>
                                        <p:tav tm="100000">
                                          <p:val>
                                            <p:strVal val="#ppt_h"/>
                                          </p:val>
                                        </p:tav>
                                      </p:tavLst>
                                    </p:anim>
                                    <p:animEffect transition="in" filter="fade">
                                      <p:cBhvr>
                                        <p:cTn id="75"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epperoni pizza on a wooden surface&#10;&#10;AI-generated content may be incorrect.">
            <a:extLst>
              <a:ext uri="{FF2B5EF4-FFF2-40B4-BE49-F238E27FC236}">
                <a16:creationId xmlns:a16="http://schemas.microsoft.com/office/drawing/2014/main" id="{8050B03C-68EA-9AB3-DF65-CB608517334D}"/>
              </a:ext>
            </a:extLst>
          </p:cNvPr>
          <p:cNvPicPr>
            <a:picLocks noChangeAspect="1"/>
          </p:cNvPicPr>
          <p:nvPr/>
        </p:nvPicPr>
        <p:blipFill>
          <a:blip r:embed="rId2"/>
          <a:srcRect l="13807" r="11970"/>
          <a:stretch/>
        </p:blipFill>
        <p:spPr>
          <a:xfrm>
            <a:off x="4650909" y="10"/>
            <a:ext cx="7541090" cy="6857989"/>
          </a:xfrm>
          <a:prstGeom prst="rect">
            <a:avLst/>
          </a:prstGeom>
        </p:spPr>
      </p:pic>
      <p:sp>
        <p:nvSpPr>
          <p:cNvPr id="16" name="Rectangle 15">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80981E-4829-6F83-190D-E30BAE58AED0}"/>
              </a:ext>
            </a:extLst>
          </p:cNvPr>
          <p:cNvSpPr>
            <a:spLocks noGrp="1"/>
          </p:cNvSpPr>
          <p:nvPr>
            <p:ph type="title"/>
          </p:nvPr>
        </p:nvSpPr>
        <p:spPr>
          <a:xfrm>
            <a:off x="643468" y="322454"/>
            <a:ext cx="3363974" cy="1728044"/>
          </a:xfrm>
          <a:noFill/>
          <a:ln>
            <a:solidFill>
              <a:schemeClr val="bg1"/>
            </a:solidFill>
          </a:ln>
        </p:spPr>
        <p:txBody>
          <a:bodyPr vert="horz" wrap="square" lIns="182880" tIns="182880" rIns="182880" bIns="182880" rtlCol="0" anchor="ctr">
            <a:normAutofit/>
          </a:bodyPr>
          <a:lstStyle/>
          <a:p>
            <a:r>
              <a:rPr lang="en-US" sz="2400" dirty="0">
                <a:solidFill>
                  <a:schemeClr val="accent2"/>
                </a:solidFill>
              </a:rPr>
              <a:t>Let’s simplify that for those of us not in finance</a:t>
            </a:r>
          </a:p>
        </p:txBody>
      </p:sp>
      <p:sp>
        <p:nvSpPr>
          <p:cNvPr id="5" name="TextBox 4">
            <a:extLst>
              <a:ext uri="{FF2B5EF4-FFF2-40B4-BE49-F238E27FC236}">
                <a16:creationId xmlns:a16="http://schemas.microsoft.com/office/drawing/2014/main" id="{8B87E571-08C2-0DDF-DB02-ED7B22AA57A2}"/>
              </a:ext>
            </a:extLst>
          </p:cNvPr>
          <p:cNvSpPr txBox="1"/>
          <p:nvPr/>
        </p:nvSpPr>
        <p:spPr>
          <a:xfrm>
            <a:off x="643468" y="2139488"/>
            <a:ext cx="3363974" cy="3415622"/>
          </a:xfrm>
          <a:prstGeom prst="rect">
            <a:avLst/>
          </a:prstGeom>
        </p:spPr>
        <p:txBody>
          <a:bodyPr vert="horz" lIns="91440" tIns="45720" rIns="91440" bIns="45720" rtlCol="0">
            <a:noAutofit/>
          </a:bodyPr>
          <a:lstStyle/>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bg1"/>
                </a:solidFill>
              </a:rPr>
              <a:t>1 full time student = 1 whole pizza</a:t>
            </a:r>
          </a:p>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bg1"/>
                </a:solidFill>
              </a:rPr>
              <a:t>Each slice is a part of the student’s time in class(like a few contact hours)</a:t>
            </a:r>
          </a:p>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bg1"/>
                </a:solidFill>
              </a:rPr>
              <a:t>Each student in a class contributes their one slice of pizza</a:t>
            </a:r>
          </a:p>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bg1"/>
                </a:solidFill>
              </a:rPr>
              <a:t>How many whole pizzas can this class make? (Total FTEs)</a:t>
            </a:r>
          </a:p>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bg1"/>
                </a:solidFill>
              </a:rPr>
              <a:t>Each class gets the same starting amount and then an additional amount based on the type of pizza they create.</a:t>
            </a:r>
          </a:p>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bg1"/>
                </a:solidFill>
              </a:rPr>
              <a:t>The amount of money a class generates is based on the total number of pieces it creates.</a:t>
            </a:r>
          </a:p>
          <a:p>
            <a:pPr indent="-228600" defTabSz="914400">
              <a:lnSpc>
                <a:spcPct val="90000"/>
              </a:lnSpc>
              <a:spcBef>
                <a:spcPts val="1000"/>
              </a:spcBef>
              <a:buClr>
                <a:schemeClr val="accent2"/>
              </a:buClr>
              <a:buFont typeface="Arial" panose="020B0604020202020204" pitchFamily="34" charset="0"/>
              <a:buChar char="•"/>
            </a:pPr>
            <a:r>
              <a:rPr lang="en-US" sz="1400" dirty="0">
                <a:solidFill>
                  <a:schemeClr val="bg1"/>
                </a:solidFill>
              </a:rPr>
              <a:t>The more pizzas a class can make, the more they get paid! If a class is making a lot of pizzas, maybe we should expand our pizzeria and hire more head pizza chefs.</a:t>
            </a:r>
          </a:p>
        </p:txBody>
      </p:sp>
      <p:sp>
        <p:nvSpPr>
          <p:cNvPr id="4" name="Slide Number Placeholder 3">
            <a:extLst>
              <a:ext uri="{FF2B5EF4-FFF2-40B4-BE49-F238E27FC236}">
                <a16:creationId xmlns:a16="http://schemas.microsoft.com/office/drawing/2014/main" id="{5B4BA0EC-52A3-4A9C-61BA-32854227F84E}"/>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dirty="0">
                <a:solidFill>
                  <a:srgbClr val="FFFFFF"/>
                </a:solidFill>
                <a:latin typeface="+mn-lt"/>
              </a:rPr>
              <a:pPr>
                <a:spcAft>
                  <a:spcPts val="600"/>
                </a:spcAft>
              </a:pPr>
              <a:t>7</a:t>
            </a:fld>
            <a:endParaRPr lang="en-US" sz="1100">
              <a:solidFill>
                <a:srgbClr val="FFFFFF"/>
              </a:solidFill>
              <a:latin typeface="+mn-lt"/>
            </a:endParaRPr>
          </a:p>
        </p:txBody>
      </p:sp>
    </p:spTree>
    <p:extLst>
      <p:ext uri="{BB962C8B-B14F-4D97-AF65-F5344CB8AC3E}">
        <p14:creationId xmlns:p14="http://schemas.microsoft.com/office/powerpoint/2010/main" val="136408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barn(inVertical)">
                                      <p:cBhvr>
                                        <p:cTn id="14" dur="500"/>
                                        <p:tgtEl>
                                          <p:spTgt spid="5">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grpId="0" nodeType="clickEffect">
                                  <p:stCondLst>
                                    <p:cond delay="0"/>
                                  </p:stCondLst>
                                  <p:childTnLst>
                                    <p:set>
                                      <p:cBhvr>
                                        <p:cTn id="18" dur="1" fill="hold">
                                          <p:stCondLst>
                                            <p:cond delay="0"/>
                                          </p:stCondLst>
                                        </p:cTn>
                                        <p:tgtEl>
                                          <p:spTgt spid="5">
                                            <p:txEl>
                                              <p:pRg st="1" end="1"/>
                                            </p:txEl>
                                          </p:spTgt>
                                        </p:tgtEl>
                                        <p:attrNameLst>
                                          <p:attrName>style.visibility</p:attrName>
                                        </p:attrNameLst>
                                      </p:cBhvr>
                                      <p:to>
                                        <p:strVal val="visible"/>
                                      </p:to>
                                    </p:set>
                                    <p:animEffect transition="in" filter="barn(inVertical)">
                                      <p:cBhvr>
                                        <p:cTn id="19" dur="500"/>
                                        <p:tgtEl>
                                          <p:spTgt spid="5">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6" presetClass="entr" presetSubtype="21" fill="hold" grpId="0" nodeType="clickEffect">
                                  <p:stCondLst>
                                    <p:cond delay="0"/>
                                  </p:stCondLst>
                                  <p:childTnLst>
                                    <p:set>
                                      <p:cBhvr>
                                        <p:cTn id="23" dur="1" fill="hold">
                                          <p:stCondLst>
                                            <p:cond delay="0"/>
                                          </p:stCondLst>
                                        </p:cTn>
                                        <p:tgtEl>
                                          <p:spTgt spid="5">
                                            <p:txEl>
                                              <p:pRg st="2" end="2"/>
                                            </p:txEl>
                                          </p:spTgt>
                                        </p:tgtEl>
                                        <p:attrNameLst>
                                          <p:attrName>style.visibility</p:attrName>
                                        </p:attrNameLst>
                                      </p:cBhvr>
                                      <p:to>
                                        <p:strVal val="visible"/>
                                      </p:to>
                                    </p:set>
                                    <p:animEffect transition="in" filter="barn(inVertical)">
                                      <p:cBhvr>
                                        <p:cTn id="24" dur="500"/>
                                        <p:tgtEl>
                                          <p:spTgt spid="5">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
                                            <p:txEl>
                                              <p:pRg st="3" end="3"/>
                                            </p:txEl>
                                          </p:spTgt>
                                        </p:tgtEl>
                                        <p:attrNameLst>
                                          <p:attrName>style.visibility</p:attrName>
                                        </p:attrNameLst>
                                      </p:cBhvr>
                                      <p:to>
                                        <p:strVal val="visible"/>
                                      </p:to>
                                    </p:set>
                                    <p:animEffect transition="in" filter="barn(inVertical)">
                                      <p:cBhvr>
                                        <p:cTn id="29" dur="500"/>
                                        <p:tgtEl>
                                          <p:spTgt spid="5">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6" presetClass="entr" presetSubtype="21" fill="hold" grpId="0" nodeType="clickEffect">
                                  <p:stCondLst>
                                    <p:cond delay="0"/>
                                  </p:stCondLst>
                                  <p:childTnLst>
                                    <p:set>
                                      <p:cBhvr>
                                        <p:cTn id="33" dur="1" fill="hold">
                                          <p:stCondLst>
                                            <p:cond delay="0"/>
                                          </p:stCondLst>
                                        </p:cTn>
                                        <p:tgtEl>
                                          <p:spTgt spid="5">
                                            <p:txEl>
                                              <p:pRg st="4" end="4"/>
                                            </p:txEl>
                                          </p:spTgt>
                                        </p:tgtEl>
                                        <p:attrNameLst>
                                          <p:attrName>style.visibility</p:attrName>
                                        </p:attrNameLst>
                                      </p:cBhvr>
                                      <p:to>
                                        <p:strVal val="visible"/>
                                      </p:to>
                                    </p:set>
                                    <p:animEffect transition="in" filter="barn(inVertical)">
                                      <p:cBhvr>
                                        <p:cTn id="34" dur="500"/>
                                        <p:tgtEl>
                                          <p:spTgt spid="5">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grpId="0" nodeType="clickEffect">
                                  <p:stCondLst>
                                    <p:cond delay="0"/>
                                  </p:stCondLst>
                                  <p:childTnLst>
                                    <p:set>
                                      <p:cBhvr>
                                        <p:cTn id="38" dur="1" fill="hold">
                                          <p:stCondLst>
                                            <p:cond delay="0"/>
                                          </p:stCondLst>
                                        </p:cTn>
                                        <p:tgtEl>
                                          <p:spTgt spid="5">
                                            <p:txEl>
                                              <p:pRg st="5" end="5"/>
                                            </p:txEl>
                                          </p:spTgt>
                                        </p:tgtEl>
                                        <p:attrNameLst>
                                          <p:attrName>style.visibility</p:attrName>
                                        </p:attrNameLst>
                                      </p:cBhvr>
                                      <p:to>
                                        <p:strVal val="visible"/>
                                      </p:to>
                                    </p:set>
                                    <p:animEffect transition="in" filter="barn(inVertical)">
                                      <p:cBhvr>
                                        <p:cTn id="39" dur="500"/>
                                        <p:tgtEl>
                                          <p:spTgt spid="5">
                                            <p:txEl>
                                              <p:pRg st="5" end="5"/>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6" presetClass="entr" presetSubtype="21" fill="hold" grpId="0" nodeType="clickEffect">
                                  <p:stCondLst>
                                    <p:cond delay="0"/>
                                  </p:stCondLst>
                                  <p:childTnLst>
                                    <p:set>
                                      <p:cBhvr>
                                        <p:cTn id="43" dur="1" fill="hold">
                                          <p:stCondLst>
                                            <p:cond delay="0"/>
                                          </p:stCondLst>
                                        </p:cTn>
                                        <p:tgtEl>
                                          <p:spTgt spid="5">
                                            <p:txEl>
                                              <p:pRg st="6" end="6"/>
                                            </p:txEl>
                                          </p:spTgt>
                                        </p:tgtEl>
                                        <p:attrNameLst>
                                          <p:attrName>style.visibility</p:attrName>
                                        </p:attrNameLst>
                                      </p:cBhvr>
                                      <p:to>
                                        <p:strVal val="visible"/>
                                      </p:to>
                                    </p:set>
                                    <p:animEffect transition="in" filter="barn(inVertical)">
                                      <p:cBhvr>
                                        <p:cTn id="44"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 name="Rectangle 29">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7">
            <a:extLst>
              <a:ext uri="{FF2B5EF4-FFF2-40B4-BE49-F238E27FC236}">
                <a16:creationId xmlns:a16="http://schemas.microsoft.com/office/drawing/2014/main" id="{9B282789-4F8B-D647-09EB-50D8FF6877D0}"/>
              </a:ext>
            </a:extLst>
          </p:cNvPr>
          <p:cNvSpPr>
            <a:spLocks noGrp="1"/>
          </p:cNvSpPr>
          <p:nvPr>
            <p:ph type="title"/>
          </p:nvPr>
        </p:nvSpPr>
        <p:spPr>
          <a:xfrm>
            <a:off x="2231136" y="467418"/>
            <a:ext cx="7729728" cy="1188720"/>
          </a:xfrm>
          <a:solidFill>
            <a:srgbClr val="FFFFFF"/>
          </a:solidFill>
        </p:spPr>
        <p:txBody>
          <a:bodyPr vert="horz" lIns="182880" tIns="182880" rIns="182880" bIns="182880" rtlCol="0" anchor="ctr" anchorCtr="1">
            <a:normAutofit/>
          </a:bodyPr>
          <a:lstStyle/>
          <a:p>
            <a:r>
              <a:rPr lang="en-US" sz="2800" kern="1200" cap="all" spc="200" baseline="0" dirty="0">
                <a:solidFill>
                  <a:srgbClr val="262626"/>
                </a:solidFill>
                <a:latin typeface="+mj-lt"/>
                <a:ea typeface="+mj-ea"/>
                <a:cs typeface="+mj-cs"/>
              </a:rPr>
              <a:t>Requirements</a:t>
            </a:r>
          </a:p>
        </p:txBody>
      </p:sp>
      <p:sp>
        <p:nvSpPr>
          <p:cNvPr id="5" name="TextBox 4">
            <a:extLst>
              <a:ext uri="{FF2B5EF4-FFF2-40B4-BE49-F238E27FC236}">
                <a16:creationId xmlns:a16="http://schemas.microsoft.com/office/drawing/2014/main" id="{E2F15F9E-434E-DED4-2841-1E6C6FB31A36}"/>
              </a:ext>
            </a:extLst>
          </p:cNvPr>
          <p:cNvSpPr txBox="1"/>
          <p:nvPr/>
        </p:nvSpPr>
        <p:spPr>
          <a:xfrm>
            <a:off x="1706062" y="2291262"/>
            <a:ext cx="8779512" cy="2879256"/>
          </a:xfrm>
          <a:prstGeom prst="rect">
            <a:avLst/>
          </a:prstGeom>
        </p:spPr>
        <p:txBody>
          <a:bodyPr vert="horz" lIns="91440" tIns="45720" rIns="91440" bIns="45720" rtlCol="0">
            <a:normAutofit fontScale="92500" lnSpcReduction="10000"/>
          </a:bodyPr>
          <a:lstStyle/>
          <a:p>
            <a:pPr marL="285750"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Menu driven web-based python program and an executable file (this program utilized </a:t>
            </a:r>
            <a:r>
              <a:rPr lang="en-US" sz="1300" dirty="0" err="1">
                <a:solidFill>
                  <a:srgbClr val="404040"/>
                </a:solidFill>
              </a:rPr>
              <a:t>steamlit</a:t>
            </a:r>
            <a:r>
              <a:rPr lang="en-US" sz="1300" dirty="0">
                <a:solidFill>
                  <a:srgbClr val="404040"/>
                </a:solidFill>
              </a:rPr>
              <a:t>)</a:t>
            </a:r>
          </a:p>
          <a:p>
            <a:pPr marL="285750"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The following options are provided</a:t>
            </a:r>
          </a:p>
          <a:p>
            <a:pPr marL="742950" lvl="1"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Retrieve a report for section division (can be one, multiple, or all) that includes section information</a:t>
            </a:r>
          </a:p>
          <a:p>
            <a:pPr marL="742950" lvl="1"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Retrieve a report of the course enrollment percentage and total FTE(a sharp number) for a specific course section</a:t>
            </a:r>
          </a:p>
          <a:p>
            <a:pPr marL="742950" lvl="1"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Retrieve a report of the generated FTE for all courses under a single division (including totals for each course)</a:t>
            </a:r>
          </a:p>
          <a:p>
            <a:pPr marL="742950" lvl="1"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Retrieve a report of the generated FTE for  all course sections for a Faculty member (including totals per division)</a:t>
            </a:r>
          </a:p>
          <a:p>
            <a:pPr marL="742950" lvl="1"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Retrieve a report of the generated FTE for all sections under a single course</a:t>
            </a:r>
          </a:p>
          <a:p>
            <a:pPr marL="742950" lvl="1"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All reports will be sorted by section division, then section name, then faculty (duplicate course sections will be discarded) and saved as an Excel file</a:t>
            </a:r>
          </a:p>
          <a:p>
            <a:pPr marL="285750" indent="-228600" defTabSz="914400">
              <a:lnSpc>
                <a:spcPct val="90000"/>
              </a:lnSpc>
              <a:spcBef>
                <a:spcPts val="1000"/>
              </a:spcBef>
              <a:buClr>
                <a:schemeClr val="accent2"/>
              </a:buClr>
              <a:buFont typeface="Arial" panose="020B0604020202020204" pitchFamily="34" charset="0"/>
              <a:buChar char="•"/>
            </a:pPr>
            <a:r>
              <a:rPr lang="en-US" sz="1300" dirty="0" err="1">
                <a:solidFill>
                  <a:srgbClr val="404040"/>
                </a:solidFill>
              </a:rPr>
              <a:t>Unittesting</a:t>
            </a:r>
            <a:r>
              <a:rPr lang="en-US" sz="1300" dirty="0">
                <a:solidFill>
                  <a:srgbClr val="404040"/>
                </a:solidFill>
              </a:rPr>
              <a:t> will be included to prevent any unexpected crashes</a:t>
            </a:r>
          </a:p>
          <a:p>
            <a:pPr marL="285750" indent="-228600" defTabSz="914400">
              <a:lnSpc>
                <a:spcPct val="90000"/>
              </a:lnSpc>
              <a:spcBef>
                <a:spcPts val="1000"/>
              </a:spcBef>
              <a:buClr>
                <a:schemeClr val="accent2"/>
              </a:buClr>
              <a:buFont typeface="Arial" panose="020B0604020202020204" pitchFamily="34" charset="0"/>
              <a:buChar char="•"/>
            </a:pPr>
            <a:r>
              <a:rPr lang="en-US" sz="1300" dirty="0">
                <a:solidFill>
                  <a:srgbClr val="404040"/>
                </a:solidFill>
              </a:rPr>
              <a:t>A flowchart to map out flow of program for client</a:t>
            </a:r>
          </a:p>
          <a:p>
            <a:pPr marL="285750" indent="-228600" defTabSz="914400">
              <a:lnSpc>
                <a:spcPct val="90000"/>
              </a:lnSpc>
              <a:spcBef>
                <a:spcPts val="1000"/>
              </a:spcBef>
              <a:buClr>
                <a:schemeClr val="accent2"/>
              </a:buClr>
              <a:buFont typeface="Arial" panose="020B0604020202020204" pitchFamily="34" charset="0"/>
              <a:buChar char="•"/>
            </a:pPr>
            <a:endParaRPr lang="en-US" sz="1300" dirty="0">
              <a:solidFill>
                <a:srgbClr val="404040"/>
              </a:solidFill>
            </a:endParaRPr>
          </a:p>
          <a:p>
            <a:pPr marL="742950" lvl="1" indent="-228600" defTabSz="914400">
              <a:lnSpc>
                <a:spcPct val="90000"/>
              </a:lnSpc>
              <a:spcBef>
                <a:spcPts val="1000"/>
              </a:spcBef>
              <a:buClr>
                <a:schemeClr val="accent2"/>
              </a:buClr>
              <a:buFont typeface="Arial" panose="020B0604020202020204" pitchFamily="34" charset="0"/>
              <a:buChar char="•"/>
            </a:pPr>
            <a:endParaRPr lang="en-US" sz="1300" dirty="0">
              <a:solidFill>
                <a:srgbClr val="404040"/>
              </a:solidFill>
            </a:endParaRPr>
          </a:p>
          <a:p>
            <a:pPr marL="742950" lvl="1" indent="-228600" defTabSz="914400">
              <a:lnSpc>
                <a:spcPct val="90000"/>
              </a:lnSpc>
              <a:spcBef>
                <a:spcPts val="1000"/>
              </a:spcBef>
              <a:buClr>
                <a:schemeClr val="accent2"/>
              </a:buClr>
              <a:buFont typeface="Arial" panose="020B0604020202020204" pitchFamily="34" charset="0"/>
              <a:buChar char="•"/>
            </a:pPr>
            <a:endParaRPr lang="en-US" sz="1300" dirty="0">
              <a:solidFill>
                <a:srgbClr val="404040"/>
              </a:solidFill>
            </a:endParaRPr>
          </a:p>
          <a:p>
            <a:pPr marL="285750" indent="-228600" defTabSz="914400">
              <a:lnSpc>
                <a:spcPct val="90000"/>
              </a:lnSpc>
              <a:spcBef>
                <a:spcPts val="1000"/>
              </a:spcBef>
              <a:buClr>
                <a:schemeClr val="accent2"/>
              </a:buClr>
              <a:buFont typeface="Arial" panose="020B0604020202020204" pitchFamily="34" charset="0"/>
              <a:buChar char="•"/>
            </a:pPr>
            <a:endParaRPr lang="en-US" sz="1300" dirty="0">
              <a:solidFill>
                <a:srgbClr val="404040"/>
              </a:solidFill>
            </a:endParaRPr>
          </a:p>
        </p:txBody>
      </p:sp>
      <p:sp>
        <p:nvSpPr>
          <p:cNvPr id="4" name="Slide Number Placeholder 3">
            <a:extLst>
              <a:ext uri="{FF2B5EF4-FFF2-40B4-BE49-F238E27FC236}">
                <a16:creationId xmlns:a16="http://schemas.microsoft.com/office/drawing/2014/main" id="{258ECD88-7563-0E2D-38D6-262477CFE5A5}"/>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kern="1200" spc="0" baseline="0" dirty="0">
                <a:solidFill>
                  <a:srgbClr val="FFFFFF"/>
                </a:solidFill>
                <a:latin typeface="+mn-lt"/>
                <a:ea typeface="+mn-ea"/>
                <a:cs typeface="+mn-cs"/>
              </a:rPr>
              <a:pPr>
                <a:spcAft>
                  <a:spcPts val="600"/>
                </a:spcAft>
              </a:pPr>
              <a:t>8</a:t>
            </a:fld>
            <a:endParaRPr lang="en-US" sz="1100" kern="1200" spc="0" baseline="0" dirty="0">
              <a:solidFill>
                <a:srgbClr val="FFFFFF"/>
              </a:solidFill>
              <a:latin typeface="+mn-lt"/>
              <a:ea typeface="+mn-ea"/>
              <a:cs typeface="+mn-cs"/>
            </a:endParaRPr>
          </a:p>
        </p:txBody>
      </p:sp>
      <p:pic>
        <p:nvPicPr>
          <p:cNvPr id="10" name="Picture 9">
            <a:extLst>
              <a:ext uri="{FF2B5EF4-FFF2-40B4-BE49-F238E27FC236}">
                <a16:creationId xmlns:a16="http://schemas.microsoft.com/office/drawing/2014/main" id="{2DCBA95E-AA1D-35D1-79A8-40B9214976DD}"/>
              </a:ext>
            </a:extLst>
          </p:cNvPr>
          <p:cNvPicPr>
            <a:picLocks noChangeAspect="1"/>
          </p:cNvPicPr>
          <p:nvPr/>
        </p:nvPicPr>
        <p:blipFill>
          <a:blip r:embed="rId3"/>
          <a:stretch>
            <a:fillRect/>
          </a:stretch>
        </p:blipFill>
        <p:spPr>
          <a:xfrm>
            <a:off x="0" y="5263116"/>
            <a:ext cx="1828800" cy="1594883"/>
          </a:xfrm>
          <a:prstGeom prst="rect">
            <a:avLst/>
          </a:prstGeom>
        </p:spPr>
      </p:pic>
    </p:spTree>
    <p:extLst>
      <p:ext uri="{BB962C8B-B14F-4D97-AF65-F5344CB8AC3E}">
        <p14:creationId xmlns:p14="http://schemas.microsoft.com/office/powerpoint/2010/main" val="312417530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1000" fill="hold"/>
                                        <p:tgtEl>
                                          <p:spTgt spid="8"/>
                                        </p:tgtEl>
                                        <p:attrNameLst>
                                          <p:attrName>ppt_w</p:attrName>
                                        </p:attrNameLst>
                                      </p:cBhvr>
                                      <p:tavLst>
                                        <p:tav tm="0">
                                          <p:val>
                                            <p:fltVal val="0"/>
                                          </p:val>
                                        </p:tav>
                                        <p:tav tm="100000">
                                          <p:val>
                                            <p:strVal val="#ppt_w"/>
                                          </p:val>
                                        </p:tav>
                                      </p:tavLst>
                                    </p:anim>
                                    <p:anim calcmode="lin" valueType="num">
                                      <p:cBhvr>
                                        <p:cTn id="8" dur="1000" fill="hold"/>
                                        <p:tgtEl>
                                          <p:spTgt spid="8"/>
                                        </p:tgtEl>
                                        <p:attrNameLst>
                                          <p:attrName>ppt_h</p:attrName>
                                        </p:attrNameLst>
                                      </p:cBhvr>
                                      <p:tavLst>
                                        <p:tav tm="0">
                                          <p:val>
                                            <p:fltVal val="0"/>
                                          </p:val>
                                        </p:tav>
                                        <p:tav tm="100000">
                                          <p:val>
                                            <p:strVal val="#ppt_h"/>
                                          </p:val>
                                        </p:tav>
                                      </p:tavLst>
                                    </p:anim>
                                    <p:anim calcmode="lin" valueType="num">
                                      <p:cBhvr>
                                        <p:cTn id="9" dur="1000" fill="hold"/>
                                        <p:tgtEl>
                                          <p:spTgt spid="8"/>
                                        </p:tgtEl>
                                        <p:attrNameLst>
                                          <p:attrName>style.rotation</p:attrName>
                                        </p:attrNameLst>
                                      </p:cBhvr>
                                      <p:tavLst>
                                        <p:tav tm="0">
                                          <p:val>
                                            <p:fltVal val="90"/>
                                          </p:val>
                                        </p:tav>
                                        <p:tav tm="100000">
                                          <p:val>
                                            <p:fltVal val="0"/>
                                          </p:val>
                                        </p:tav>
                                      </p:tavLst>
                                    </p:anim>
                                    <p:animEffect transition="in" filter="fade">
                                      <p:cBhvr>
                                        <p:cTn id="10" dur="1000"/>
                                        <p:tgtEl>
                                          <p:spTgt spid="8"/>
                                        </p:tgtEl>
                                      </p:cBhvr>
                                    </p:animEffect>
                                  </p:childTnLst>
                                </p:cTn>
                              </p:par>
                            </p:childTnLst>
                          </p:cTn>
                        </p:par>
                      </p:childTnLst>
                    </p:cTn>
                  </p:par>
                  <p:par>
                    <p:cTn id="11" fill="hold">
                      <p:stCondLst>
                        <p:cond delay="indefinite"/>
                      </p:stCondLst>
                      <p:childTnLst>
                        <p:par>
                          <p:cTn id="12" fill="hold">
                            <p:stCondLst>
                              <p:cond delay="0"/>
                            </p:stCondLst>
                            <p:childTnLst>
                              <p:par>
                                <p:cTn id="13" presetID="2" presetClass="entr" presetSubtype="4" fill="hold" grpId="0"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anim calcmode="lin" valueType="num">
                                      <p:cBhvr additive="base">
                                        <p:cTn id="15"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anim calcmode="lin" valueType="num">
                                      <p:cBhvr additive="base">
                                        <p:cTn id="21"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anim calcmode="lin" valueType="num">
                                      <p:cBhvr additive="base">
                                        <p:cTn id="27"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grpId="0" nodeType="clickEffect">
                                  <p:stCondLst>
                                    <p:cond delay="0"/>
                                  </p:stCondLst>
                                  <p:childTnLst>
                                    <p:set>
                                      <p:cBhvr>
                                        <p:cTn id="32" dur="1" fill="hold">
                                          <p:stCondLst>
                                            <p:cond delay="0"/>
                                          </p:stCondLst>
                                        </p:cTn>
                                        <p:tgtEl>
                                          <p:spTgt spid="5">
                                            <p:txEl>
                                              <p:pRg st="3" end="3"/>
                                            </p:txEl>
                                          </p:spTgt>
                                        </p:tgtEl>
                                        <p:attrNameLst>
                                          <p:attrName>style.visibility</p:attrName>
                                        </p:attrNameLst>
                                      </p:cBhvr>
                                      <p:to>
                                        <p:strVal val="visible"/>
                                      </p:to>
                                    </p:set>
                                    <p:anim calcmode="lin" valueType="num">
                                      <p:cBhvr additive="base">
                                        <p:cTn id="33"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anim calcmode="lin" valueType="num">
                                      <p:cBhvr additive="base">
                                        <p:cTn id="3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5">
                                            <p:txEl>
                                              <p:pRg st="5" end="5"/>
                                            </p:txEl>
                                          </p:spTgt>
                                        </p:tgtEl>
                                        <p:attrNameLst>
                                          <p:attrName>style.visibility</p:attrName>
                                        </p:attrNameLst>
                                      </p:cBhvr>
                                      <p:to>
                                        <p:strVal val="visible"/>
                                      </p:to>
                                    </p:set>
                                    <p:anim calcmode="lin" valueType="num">
                                      <p:cBhvr additive="base">
                                        <p:cTn id="45" dur="500" fill="hold"/>
                                        <p:tgtEl>
                                          <p:spTgt spid="5">
                                            <p:txEl>
                                              <p:pRg st="5" end="5"/>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2" presetClass="entr" presetSubtype="4" fill="hold" grpId="0" nodeType="clickEffect">
                                  <p:stCondLst>
                                    <p:cond delay="0"/>
                                  </p:stCondLst>
                                  <p:childTnLst>
                                    <p:set>
                                      <p:cBhvr>
                                        <p:cTn id="50" dur="1" fill="hold">
                                          <p:stCondLst>
                                            <p:cond delay="0"/>
                                          </p:stCondLst>
                                        </p:cTn>
                                        <p:tgtEl>
                                          <p:spTgt spid="5">
                                            <p:txEl>
                                              <p:pRg st="6" end="6"/>
                                            </p:txEl>
                                          </p:spTgt>
                                        </p:tgtEl>
                                        <p:attrNameLst>
                                          <p:attrName>style.visibility</p:attrName>
                                        </p:attrNameLst>
                                      </p:cBhvr>
                                      <p:to>
                                        <p:strVal val="visible"/>
                                      </p:to>
                                    </p:set>
                                    <p:anim calcmode="lin" valueType="num">
                                      <p:cBhvr additive="base">
                                        <p:cTn id="51" dur="500" fill="hold"/>
                                        <p:tgtEl>
                                          <p:spTgt spid="5">
                                            <p:txEl>
                                              <p:pRg st="6" end="6"/>
                                            </p:txEl>
                                          </p:spTgt>
                                        </p:tgtEl>
                                        <p:attrNameLst>
                                          <p:attrName>ppt_x</p:attrName>
                                        </p:attrNameLst>
                                      </p:cBhvr>
                                      <p:tavLst>
                                        <p:tav tm="0">
                                          <p:val>
                                            <p:strVal val="#ppt_x"/>
                                          </p:val>
                                        </p:tav>
                                        <p:tav tm="100000">
                                          <p:val>
                                            <p:strVal val="#ppt_x"/>
                                          </p:val>
                                        </p:tav>
                                      </p:tavLst>
                                    </p:anim>
                                    <p:anim calcmode="lin" valueType="num">
                                      <p:cBhvr additive="base">
                                        <p:cTn id="52" dur="500" fill="hold"/>
                                        <p:tgtEl>
                                          <p:spTgt spid="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5">
                                            <p:txEl>
                                              <p:pRg st="7" end="7"/>
                                            </p:txEl>
                                          </p:spTgt>
                                        </p:tgtEl>
                                        <p:attrNameLst>
                                          <p:attrName>style.visibility</p:attrName>
                                        </p:attrNameLst>
                                      </p:cBhvr>
                                      <p:to>
                                        <p:strVal val="visible"/>
                                      </p:to>
                                    </p:set>
                                    <p:anim calcmode="lin" valueType="num">
                                      <p:cBhvr additive="base">
                                        <p:cTn id="57" dur="500" fill="hold"/>
                                        <p:tgtEl>
                                          <p:spTgt spid="5">
                                            <p:txEl>
                                              <p:pRg st="7" end="7"/>
                                            </p:txEl>
                                          </p:spTgt>
                                        </p:tgtEl>
                                        <p:attrNameLst>
                                          <p:attrName>ppt_x</p:attrName>
                                        </p:attrNameLst>
                                      </p:cBhvr>
                                      <p:tavLst>
                                        <p:tav tm="0">
                                          <p:val>
                                            <p:strVal val="#ppt_x"/>
                                          </p:val>
                                        </p:tav>
                                        <p:tav tm="100000">
                                          <p:val>
                                            <p:strVal val="#ppt_x"/>
                                          </p:val>
                                        </p:tav>
                                      </p:tavLst>
                                    </p:anim>
                                    <p:anim calcmode="lin" valueType="num">
                                      <p:cBhvr additive="base">
                                        <p:cTn id="58" dur="500" fill="hold"/>
                                        <p:tgtEl>
                                          <p:spTgt spid="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fill="hold" grpId="0" nodeType="clickEffect">
                                  <p:stCondLst>
                                    <p:cond delay="0"/>
                                  </p:stCondLst>
                                  <p:childTnLst>
                                    <p:set>
                                      <p:cBhvr>
                                        <p:cTn id="62" dur="1" fill="hold">
                                          <p:stCondLst>
                                            <p:cond delay="0"/>
                                          </p:stCondLst>
                                        </p:cTn>
                                        <p:tgtEl>
                                          <p:spTgt spid="5">
                                            <p:txEl>
                                              <p:pRg st="8" end="8"/>
                                            </p:txEl>
                                          </p:spTgt>
                                        </p:tgtEl>
                                        <p:attrNameLst>
                                          <p:attrName>style.visibility</p:attrName>
                                        </p:attrNameLst>
                                      </p:cBhvr>
                                      <p:to>
                                        <p:strVal val="visible"/>
                                      </p:to>
                                    </p:set>
                                    <p:anim calcmode="lin" valueType="num">
                                      <p:cBhvr additive="base">
                                        <p:cTn id="63" dur="500" fill="hold"/>
                                        <p:tgtEl>
                                          <p:spTgt spid="5">
                                            <p:txEl>
                                              <p:pRg st="8" end="8"/>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grpId="0" nodeType="clickEffect">
                                  <p:stCondLst>
                                    <p:cond delay="0"/>
                                  </p:stCondLst>
                                  <p:childTnLst>
                                    <p:set>
                                      <p:cBhvr>
                                        <p:cTn id="68" dur="1" fill="hold">
                                          <p:stCondLst>
                                            <p:cond delay="0"/>
                                          </p:stCondLst>
                                        </p:cTn>
                                        <p:tgtEl>
                                          <p:spTgt spid="5">
                                            <p:txEl>
                                              <p:pRg st="9" end="9"/>
                                            </p:txEl>
                                          </p:spTgt>
                                        </p:tgtEl>
                                        <p:attrNameLst>
                                          <p:attrName>style.visibility</p:attrName>
                                        </p:attrNameLst>
                                      </p:cBhvr>
                                      <p:to>
                                        <p:strVal val="visible"/>
                                      </p:to>
                                    </p:set>
                                    <p:anim calcmode="lin" valueType="num">
                                      <p:cBhvr additive="base">
                                        <p:cTn id="69" dur="500" fill="hold"/>
                                        <p:tgtEl>
                                          <p:spTgt spid="5">
                                            <p:txEl>
                                              <p:pRg st="9" end="9"/>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5" grpId="0" build="p" bldLvl="5"/>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5BD17F-C95C-40ED-8D04-03295D46FD2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438656" cy="6858000"/>
          </a:xfrm>
          <a:prstGeom prst="rect">
            <a:avLst/>
          </a:prstGeom>
          <a:solidFill>
            <a:schemeClr val="bg2">
              <a:alpha val="80000"/>
            </a:schemeClr>
          </a:solidFill>
          <a:ln>
            <a:noFill/>
          </a:ln>
        </p:spPr>
        <p:style>
          <a:lnRef idx="2">
            <a:schemeClr val="accent1">
              <a:shade val="50000"/>
            </a:schemeClr>
          </a:lnRef>
          <a:fillRef idx="1003">
            <a:schemeClr val="lt1"/>
          </a:fillRef>
          <a:effectRef idx="0">
            <a:schemeClr val="accent1"/>
          </a:effectRef>
          <a:fontRef idx="minor">
            <a:schemeClr val="lt1"/>
          </a:fontRef>
        </p:style>
        <p:txBody>
          <a:bodyPr rtlCol="0" anchor="ctr"/>
          <a:lstStyle/>
          <a:p>
            <a:pPr algn="ctr"/>
            <a:endParaRPr lang="en-US">
              <a:solidFill>
                <a:schemeClr val="accent2"/>
              </a:solidFill>
            </a:endParaRPr>
          </a:p>
        </p:txBody>
      </p:sp>
      <p:sp>
        <p:nvSpPr>
          <p:cNvPr id="23" name="Rectangle 22">
            <a:extLst>
              <a:ext uri="{FF2B5EF4-FFF2-40B4-BE49-F238E27FC236}">
                <a16:creationId xmlns:a16="http://schemas.microsoft.com/office/drawing/2014/main" id="{4203DEB5-0B19-4F8E-84E2-00F5861C96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38656" y="0"/>
            <a:ext cx="3215640" cy="68580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15">
            <a:extLst>
              <a:ext uri="{FF2B5EF4-FFF2-40B4-BE49-F238E27FC236}">
                <a16:creationId xmlns:a16="http://schemas.microsoft.com/office/drawing/2014/main" id="{43E47AC3-3E43-6A30-A709-127578992F3E}"/>
              </a:ext>
            </a:extLst>
          </p:cNvPr>
          <p:cNvSpPr>
            <a:spLocks noGrp="1"/>
          </p:cNvSpPr>
          <p:nvPr>
            <p:ph sz="quarter" idx="10"/>
          </p:nvPr>
        </p:nvSpPr>
        <p:spPr>
          <a:xfrm>
            <a:off x="1353490" y="-230850"/>
            <a:ext cx="3300806" cy="2843560"/>
          </a:xfrm>
        </p:spPr>
        <p:txBody>
          <a:bodyPr vert="horz" lIns="91440" tIns="45720" rIns="91440" bIns="45720" rtlCol="0" anchor="ctr">
            <a:normAutofit/>
          </a:bodyPr>
          <a:lstStyle/>
          <a:p>
            <a:pPr algn="r"/>
            <a:r>
              <a:rPr lang="en-US" sz="4000" dirty="0">
                <a:solidFill>
                  <a:srgbClr val="FFFFFF"/>
                </a:solidFill>
              </a:rPr>
              <a:t>FLOWCHART</a:t>
            </a:r>
          </a:p>
        </p:txBody>
      </p:sp>
      <p:sp>
        <p:nvSpPr>
          <p:cNvPr id="2" name="Slide Number Placeholder 1">
            <a:extLst>
              <a:ext uri="{FF2B5EF4-FFF2-40B4-BE49-F238E27FC236}">
                <a16:creationId xmlns:a16="http://schemas.microsoft.com/office/drawing/2014/main" id="{06BE44FC-E43E-3153-168E-0A84BD9E6516}"/>
              </a:ext>
            </a:extLst>
          </p:cNvPr>
          <p:cNvSpPr>
            <a:spLocks noGrp="1"/>
          </p:cNvSpPr>
          <p:nvPr>
            <p:ph type="sldNum" sz="quarter" idx="4"/>
          </p:nvPr>
        </p:nvSpPr>
        <p:spPr>
          <a:xfrm>
            <a:off x="10758922" y="6217920"/>
            <a:ext cx="365760" cy="365760"/>
          </a:xfrm>
        </p:spPr>
        <p:txBody>
          <a:bodyPr vert="horz" lIns="18288" tIns="45720" rIns="18288" bIns="45720" rtlCol="0" anchor="ctr">
            <a:normAutofit/>
          </a:bodyPr>
          <a:lstStyle/>
          <a:p>
            <a:pPr>
              <a:spcAft>
                <a:spcPts val="600"/>
              </a:spcAft>
            </a:pPr>
            <a:fld id="{08AB70BE-1769-45B8-85A6-0C837432C7E6}" type="slidenum">
              <a:rPr lang="en-US" sz="1100" kern="1200" spc="0" baseline="0" dirty="0">
                <a:solidFill>
                  <a:srgbClr val="FFFFFF"/>
                </a:solidFill>
                <a:latin typeface="+mn-lt"/>
                <a:ea typeface="+mn-ea"/>
                <a:cs typeface="+mn-cs"/>
              </a:rPr>
              <a:pPr>
                <a:spcAft>
                  <a:spcPts val="600"/>
                </a:spcAft>
              </a:pPr>
              <a:t>9</a:t>
            </a:fld>
            <a:endParaRPr lang="en-US" sz="1100" kern="1200" spc="0" baseline="0" dirty="0">
              <a:solidFill>
                <a:srgbClr val="FFFFFF"/>
              </a:solidFill>
              <a:latin typeface="+mn-lt"/>
              <a:ea typeface="+mn-ea"/>
              <a:cs typeface="+mn-cs"/>
            </a:endParaRPr>
          </a:p>
        </p:txBody>
      </p:sp>
      <p:graphicFrame>
        <p:nvGraphicFramePr>
          <p:cNvPr id="19" name="Object 18">
            <a:extLst>
              <a:ext uri="{FF2B5EF4-FFF2-40B4-BE49-F238E27FC236}">
                <a16:creationId xmlns:a16="http://schemas.microsoft.com/office/drawing/2014/main" id="{7DD15C02-7353-379A-EDD2-A7140B418A54}"/>
              </a:ext>
            </a:extLst>
          </p:cNvPr>
          <p:cNvGraphicFramePr>
            <a:graphicFrameLocks noChangeAspect="1"/>
          </p:cNvGraphicFramePr>
          <p:nvPr>
            <p:extLst>
              <p:ext uri="{D42A27DB-BD31-4B8C-83A1-F6EECF244321}">
                <p14:modId xmlns:p14="http://schemas.microsoft.com/office/powerpoint/2010/main" val="411989335"/>
              </p:ext>
            </p:extLst>
          </p:nvPr>
        </p:nvGraphicFramePr>
        <p:xfrm>
          <a:off x="141455" y="1442278"/>
          <a:ext cx="3505206" cy="2340864"/>
        </p:xfrm>
        <a:graphic>
          <a:graphicData uri="http://schemas.openxmlformats.org/presentationml/2006/ole">
            <mc:AlternateContent xmlns:mc="http://schemas.openxmlformats.org/markup-compatibility/2006">
              <mc:Choice xmlns:v="urn:schemas-microsoft-com:vml" Requires="v">
                <p:oleObj name="Document" r:id="rId3" imgW="5940848" imgH="3967841" progId="Word.Document.12">
                  <p:embed/>
                </p:oleObj>
              </mc:Choice>
              <mc:Fallback>
                <p:oleObj name="Document" r:id="rId3" imgW="5940848" imgH="3967841" progId="Word.Document.12">
                  <p:embed/>
                  <p:pic>
                    <p:nvPicPr>
                      <p:cNvPr id="0" name=""/>
                      <p:cNvPicPr/>
                      <p:nvPr/>
                    </p:nvPicPr>
                    <p:blipFill>
                      <a:blip r:embed="rId4"/>
                      <a:stretch>
                        <a:fillRect/>
                      </a:stretch>
                    </p:blipFill>
                    <p:spPr>
                      <a:xfrm>
                        <a:off x="141455" y="1442278"/>
                        <a:ext cx="3505206" cy="2340864"/>
                      </a:xfrm>
                      <a:prstGeom prst="rect">
                        <a:avLst/>
                      </a:prstGeom>
                    </p:spPr>
                  </p:pic>
                </p:oleObj>
              </mc:Fallback>
            </mc:AlternateContent>
          </a:graphicData>
        </a:graphic>
      </p:graphicFrame>
      <p:pic>
        <p:nvPicPr>
          <p:cNvPr id="22" name="Picture 21">
            <a:extLst>
              <a:ext uri="{FF2B5EF4-FFF2-40B4-BE49-F238E27FC236}">
                <a16:creationId xmlns:a16="http://schemas.microsoft.com/office/drawing/2014/main" id="{494835F5-0A35-C8A2-0FB9-BF3F44CF6817}"/>
              </a:ext>
            </a:extLst>
          </p:cNvPr>
          <p:cNvPicPr>
            <a:picLocks noChangeAspect="1"/>
          </p:cNvPicPr>
          <p:nvPr/>
        </p:nvPicPr>
        <p:blipFill>
          <a:blip r:embed="rId5"/>
          <a:stretch>
            <a:fillRect/>
          </a:stretch>
        </p:blipFill>
        <p:spPr>
          <a:xfrm>
            <a:off x="3594642" y="1446160"/>
            <a:ext cx="2755765" cy="2634136"/>
          </a:xfrm>
          <a:prstGeom prst="rect">
            <a:avLst/>
          </a:prstGeom>
        </p:spPr>
      </p:pic>
      <p:pic>
        <p:nvPicPr>
          <p:cNvPr id="24" name="Picture 23">
            <a:extLst>
              <a:ext uri="{FF2B5EF4-FFF2-40B4-BE49-F238E27FC236}">
                <a16:creationId xmlns:a16="http://schemas.microsoft.com/office/drawing/2014/main" id="{AA48B39A-CB20-B030-2316-C9B3EA097F39}"/>
              </a:ext>
            </a:extLst>
          </p:cNvPr>
          <p:cNvPicPr>
            <a:picLocks noChangeAspect="1"/>
          </p:cNvPicPr>
          <p:nvPr/>
        </p:nvPicPr>
        <p:blipFill>
          <a:blip r:embed="rId6"/>
          <a:stretch>
            <a:fillRect/>
          </a:stretch>
        </p:blipFill>
        <p:spPr>
          <a:xfrm>
            <a:off x="5402884" y="1442278"/>
            <a:ext cx="2544491" cy="2746408"/>
          </a:xfrm>
          <a:prstGeom prst="rect">
            <a:avLst/>
          </a:prstGeom>
        </p:spPr>
      </p:pic>
      <p:pic>
        <p:nvPicPr>
          <p:cNvPr id="25" name="Picture 24">
            <a:extLst>
              <a:ext uri="{FF2B5EF4-FFF2-40B4-BE49-F238E27FC236}">
                <a16:creationId xmlns:a16="http://schemas.microsoft.com/office/drawing/2014/main" id="{83A48DFF-48EF-3701-05F9-1689E27099CB}"/>
              </a:ext>
            </a:extLst>
          </p:cNvPr>
          <p:cNvPicPr>
            <a:picLocks noChangeAspect="1"/>
          </p:cNvPicPr>
          <p:nvPr/>
        </p:nvPicPr>
        <p:blipFill>
          <a:blip r:embed="rId7"/>
          <a:stretch>
            <a:fillRect/>
          </a:stretch>
        </p:blipFill>
        <p:spPr>
          <a:xfrm>
            <a:off x="7658770" y="1442278"/>
            <a:ext cx="3548578" cy="2758741"/>
          </a:xfrm>
          <a:prstGeom prst="rect">
            <a:avLst/>
          </a:prstGeom>
        </p:spPr>
      </p:pic>
      <p:pic>
        <p:nvPicPr>
          <p:cNvPr id="26" name="Picture 25">
            <a:extLst>
              <a:ext uri="{FF2B5EF4-FFF2-40B4-BE49-F238E27FC236}">
                <a16:creationId xmlns:a16="http://schemas.microsoft.com/office/drawing/2014/main" id="{58C286D1-B10A-B0C6-7001-F865ED369C6E}"/>
              </a:ext>
            </a:extLst>
          </p:cNvPr>
          <p:cNvPicPr>
            <a:picLocks noChangeAspect="1"/>
          </p:cNvPicPr>
          <p:nvPr/>
        </p:nvPicPr>
        <p:blipFill>
          <a:blip r:embed="rId8"/>
          <a:stretch>
            <a:fillRect/>
          </a:stretch>
        </p:blipFill>
        <p:spPr>
          <a:xfrm>
            <a:off x="138684" y="3730276"/>
            <a:ext cx="3482810" cy="2758740"/>
          </a:xfrm>
          <a:prstGeom prst="rect">
            <a:avLst/>
          </a:prstGeom>
        </p:spPr>
      </p:pic>
      <p:pic>
        <p:nvPicPr>
          <p:cNvPr id="27" name="Picture 26">
            <a:extLst>
              <a:ext uri="{FF2B5EF4-FFF2-40B4-BE49-F238E27FC236}">
                <a16:creationId xmlns:a16="http://schemas.microsoft.com/office/drawing/2014/main" id="{77354AD8-E4A3-3DE4-BC9C-5957A249852B}"/>
              </a:ext>
            </a:extLst>
          </p:cNvPr>
          <p:cNvPicPr>
            <a:picLocks noChangeAspect="1"/>
          </p:cNvPicPr>
          <p:nvPr/>
        </p:nvPicPr>
        <p:blipFill>
          <a:blip r:embed="rId9"/>
          <a:stretch>
            <a:fillRect/>
          </a:stretch>
        </p:blipFill>
        <p:spPr>
          <a:xfrm>
            <a:off x="3358652" y="3717944"/>
            <a:ext cx="2617216" cy="2758740"/>
          </a:xfrm>
          <a:prstGeom prst="rect">
            <a:avLst/>
          </a:prstGeom>
        </p:spPr>
      </p:pic>
      <p:pic>
        <p:nvPicPr>
          <p:cNvPr id="28" name="Picture 27">
            <a:extLst>
              <a:ext uri="{FF2B5EF4-FFF2-40B4-BE49-F238E27FC236}">
                <a16:creationId xmlns:a16="http://schemas.microsoft.com/office/drawing/2014/main" id="{14D7E231-A18F-19CC-50AB-09F524FBF9EC}"/>
              </a:ext>
            </a:extLst>
          </p:cNvPr>
          <p:cNvPicPr>
            <a:picLocks noChangeAspect="1"/>
          </p:cNvPicPr>
          <p:nvPr/>
        </p:nvPicPr>
        <p:blipFill>
          <a:blip r:embed="rId10"/>
          <a:stretch>
            <a:fillRect/>
          </a:stretch>
        </p:blipFill>
        <p:spPr>
          <a:xfrm>
            <a:off x="5568748" y="4148757"/>
            <a:ext cx="2401707" cy="2203323"/>
          </a:xfrm>
          <a:prstGeom prst="rect">
            <a:avLst/>
          </a:prstGeom>
        </p:spPr>
      </p:pic>
    </p:spTree>
    <p:extLst>
      <p:ext uri="{BB962C8B-B14F-4D97-AF65-F5344CB8AC3E}">
        <p14:creationId xmlns:p14="http://schemas.microsoft.com/office/powerpoint/2010/main" val="270171003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500" tmFilter="0, 0; .2, .5; .8, .5; 1, 0"/>
                                        <p:tgtEl>
                                          <p:spTgt spid="16">
                                            <p:txEl>
                                              <p:pRg st="0" end="0"/>
                                            </p:txEl>
                                          </p:spTgt>
                                        </p:tgtEl>
                                      </p:cBhvr>
                                    </p:animEffect>
                                    <p:animScale>
                                      <p:cBhvr>
                                        <p:cTn id="7" dur="250" autoRev="1" fill="hold"/>
                                        <p:tgtEl>
                                          <p:spTgt spid="16">
                                            <p:txEl>
                                              <p:pRg st="0" end="0"/>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Lst>
  </p:timing>
</p:sld>
</file>

<file path=ppt/theme/theme1.xml><?xml version="1.0" encoding="utf-8"?>
<a:theme xmlns:a="http://schemas.openxmlformats.org/drawingml/2006/main" name="Parcel">
  <a:themeElements>
    <a:clrScheme name="Custom 2">
      <a:dk1>
        <a:srgbClr val="000000"/>
      </a:dk1>
      <a:lt1>
        <a:srgbClr val="FFFFFF"/>
      </a:lt1>
      <a:dk2>
        <a:srgbClr val="4A5356"/>
      </a:dk2>
      <a:lt2>
        <a:srgbClr val="E8E3CE"/>
      </a:lt2>
      <a:accent1>
        <a:srgbClr val="F6A21D"/>
      </a:accent1>
      <a:accent2>
        <a:srgbClr val="F5D85B"/>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5B88D62-6CFF-4B3A-80AD-B9E3E0A9230D}">
  <we:reference id="wa200000113" version="1.0.0.0" store="en-US" storeType="OMEX"/>
  <we:alternateReferences>
    <we:reference id="wa200000113" version="1.0.0.0" store="wa200000113" storeType="OMEX"/>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4C5C2001-E626-4890-B405-22B5BD1CB05A}">
  <ds:schemaRefs>
    <ds:schemaRef ds:uri="http://schemas.microsoft.com/sharepoint/v3/contenttype/forms"/>
  </ds:schemaRefs>
</ds:datastoreItem>
</file>

<file path=customXml/itemProps2.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TM10001115[[fn=Parcel]]</Template>
  <TotalTime>377</TotalTime>
  <Words>862</Words>
  <Application>Microsoft Office PowerPoint</Application>
  <PresentationFormat>Widescreen</PresentationFormat>
  <Paragraphs>115</Paragraphs>
  <Slides>20</Slides>
  <Notes>4</Notes>
  <HiddenSlides>0</HiddenSlides>
  <MMClips>0</MMClips>
  <ScaleCrop>false</ScaleCrop>
  <HeadingPairs>
    <vt:vector size="8" baseType="variant">
      <vt:variant>
        <vt:lpstr>Fonts Used</vt:lpstr>
      </vt:variant>
      <vt:variant>
        <vt:i4>3</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5" baseType="lpstr">
      <vt:lpstr>Arial</vt:lpstr>
      <vt:lpstr>Calibri</vt:lpstr>
      <vt:lpstr>Gill Sans MT</vt:lpstr>
      <vt:lpstr>Parcel</vt:lpstr>
      <vt:lpstr>Microsoft Word Document</vt:lpstr>
      <vt:lpstr>Calculating FTE</vt:lpstr>
      <vt:lpstr>About us</vt:lpstr>
      <vt:lpstr>What is Generated fte?</vt:lpstr>
      <vt:lpstr>WHY DOES ftcc NEED THIS?</vt:lpstr>
      <vt:lpstr>HOW is fte calculated?</vt:lpstr>
      <vt:lpstr>How does that translate to $$$</vt:lpstr>
      <vt:lpstr>Let’s simplify that for those of us not in finance</vt:lpstr>
      <vt:lpstr>Requirements</vt:lpstr>
      <vt:lpstr>PowerPoint Presentation</vt:lpstr>
      <vt:lpstr>Add screen shot here</vt:lpstr>
      <vt:lpstr>Add screen shot here</vt:lpstr>
      <vt:lpstr>Add screen shot here</vt:lpstr>
      <vt:lpstr>Add screen shot here</vt:lpstr>
      <vt:lpstr>Add screen shot here</vt:lpstr>
      <vt:lpstr>Add screen shot here</vt:lpstr>
      <vt:lpstr>Add screen shot here</vt:lpstr>
      <vt:lpstr>Add screen shot here</vt:lpstr>
      <vt:lpstr>Add screen shot here</vt:lpstr>
      <vt:lpstr>Add screen shot here</vt:lpstr>
      <vt:lpstr>Group Member Involvement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Karen Brown</dc:creator>
  <cp:lastModifiedBy>latoya winston</cp:lastModifiedBy>
  <cp:revision>8</cp:revision>
  <dcterms:created xsi:type="dcterms:W3CDTF">2025-04-29T15:07:42Z</dcterms:created>
  <dcterms:modified xsi:type="dcterms:W3CDTF">2025-05-01T20:56:49Z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