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sldIdLst>
    <p:sldId id="256" r:id="rId2"/>
    <p:sldId id="266" r:id="rId3"/>
    <p:sldId id="267" r:id="rId4"/>
    <p:sldId id="269" r:id="rId5"/>
    <p:sldId id="270" r:id="rId6"/>
    <p:sldId id="268" r:id="rId7"/>
    <p:sldId id="257" r:id="rId8"/>
    <p:sldId id="258" r:id="rId9"/>
    <p:sldId id="259" r:id="rId10"/>
    <p:sldId id="271" r:id="rId11"/>
    <p:sldId id="272"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69" d="100"/>
          <a:sy n="69" d="100"/>
        </p:scale>
        <p:origin x="738" y="54"/>
      </p:cViewPr>
      <p:guideLst>
        <p:guide orient="horz" pos="228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0373E7-AA47-4719-8014-CD7F6D66D66D}"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1184E-1B96-406C-B5DA-25F048992F66}" type="slidenum">
              <a:rPr lang="en-US" smtClean="0"/>
              <a:t>‹#›</a:t>
            </a:fld>
            <a:endParaRPr lang="en-US"/>
          </a:p>
        </p:txBody>
      </p:sp>
    </p:spTree>
    <p:extLst>
      <p:ext uri="{BB962C8B-B14F-4D97-AF65-F5344CB8AC3E}">
        <p14:creationId xmlns:p14="http://schemas.microsoft.com/office/powerpoint/2010/main" val="2639167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0373E7-AA47-4719-8014-CD7F6D66D66D}"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1184E-1B96-406C-B5DA-25F048992F66}" type="slidenum">
              <a:rPr lang="en-US" smtClean="0"/>
              <a:t>‹#›</a:t>
            </a:fld>
            <a:endParaRPr lang="en-US"/>
          </a:p>
        </p:txBody>
      </p:sp>
    </p:spTree>
    <p:extLst>
      <p:ext uri="{BB962C8B-B14F-4D97-AF65-F5344CB8AC3E}">
        <p14:creationId xmlns:p14="http://schemas.microsoft.com/office/powerpoint/2010/main" val="1148242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0373E7-AA47-4719-8014-CD7F6D66D66D}"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1184E-1B96-406C-B5DA-25F048992F6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00120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0373E7-AA47-4719-8014-CD7F6D66D66D}"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1184E-1B96-406C-B5DA-25F048992F66}" type="slidenum">
              <a:rPr lang="en-US" smtClean="0"/>
              <a:t>‹#›</a:t>
            </a:fld>
            <a:endParaRPr lang="en-US"/>
          </a:p>
        </p:txBody>
      </p:sp>
    </p:spTree>
    <p:extLst>
      <p:ext uri="{BB962C8B-B14F-4D97-AF65-F5344CB8AC3E}">
        <p14:creationId xmlns:p14="http://schemas.microsoft.com/office/powerpoint/2010/main" val="1060610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0373E7-AA47-4719-8014-CD7F6D66D66D}"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1184E-1B96-406C-B5DA-25F048992F6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8056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0373E7-AA47-4719-8014-CD7F6D66D66D}"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1184E-1B96-406C-B5DA-25F048992F66}" type="slidenum">
              <a:rPr lang="en-US" smtClean="0"/>
              <a:t>‹#›</a:t>
            </a:fld>
            <a:endParaRPr lang="en-US"/>
          </a:p>
        </p:txBody>
      </p:sp>
    </p:spTree>
    <p:extLst>
      <p:ext uri="{BB962C8B-B14F-4D97-AF65-F5344CB8AC3E}">
        <p14:creationId xmlns:p14="http://schemas.microsoft.com/office/powerpoint/2010/main" val="132825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0373E7-AA47-4719-8014-CD7F6D66D66D}"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1184E-1B96-406C-B5DA-25F048992F66}" type="slidenum">
              <a:rPr lang="en-US" smtClean="0"/>
              <a:t>‹#›</a:t>
            </a:fld>
            <a:endParaRPr lang="en-US"/>
          </a:p>
        </p:txBody>
      </p:sp>
    </p:spTree>
    <p:extLst>
      <p:ext uri="{BB962C8B-B14F-4D97-AF65-F5344CB8AC3E}">
        <p14:creationId xmlns:p14="http://schemas.microsoft.com/office/powerpoint/2010/main" val="2047984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0373E7-AA47-4719-8014-CD7F6D66D66D}"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1184E-1B96-406C-B5DA-25F048992F66}" type="slidenum">
              <a:rPr lang="en-US" smtClean="0"/>
              <a:t>‹#›</a:t>
            </a:fld>
            <a:endParaRPr lang="en-US"/>
          </a:p>
        </p:txBody>
      </p:sp>
    </p:spTree>
    <p:extLst>
      <p:ext uri="{BB962C8B-B14F-4D97-AF65-F5344CB8AC3E}">
        <p14:creationId xmlns:p14="http://schemas.microsoft.com/office/powerpoint/2010/main" val="827973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0373E7-AA47-4719-8014-CD7F6D66D66D}"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1184E-1B96-406C-B5DA-25F048992F66}" type="slidenum">
              <a:rPr lang="en-US" smtClean="0"/>
              <a:t>‹#›</a:t>
            </a:fld>
            <a:endParaRPr lang="en-US"/>
          </a:p>
        </p:txBody>
      </p:sp>
    </p:spTree>
    <p:extLst>
      <p:ext uri="{BB962C8B-B14F-4D97-AF65-F5344CB8AC3E}">
        <p14:creationId xmlns:p14="http://schemas.microsoft.com/office/powerpoint/2010/main" val="2307768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0373E7-AA47-4719-8014-CD7F6D66D66D}"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1184E-1B96-406C-B5DA-25F048992F66}" type="slidenum">
              <a:rPr lang="en-US" smtClean="0"/>
              <a:t>‹#›</a:t>
            </a:fld>
            <a:endParaRPr lang="en-US"/>
          </a:p>
        </p:txBody>
      </p:sp>
    </p:spTree>
    <p:extLst>
      <p:ext uri="{BB962C8B-B14F-4D97-AF65-F5344CB8AC3E}">
        <p14:creationId xmlns:p14="http://schemas.microsoft.com/office/powerpoint/2010/main" val="3392915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0373E7-AA47-4719-8014-CD7F6D66D66D}"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71184E-1B96-406C-B5DA-25F048992F66}" type="slidenum">
              <a:rPr lang="en-US" smtClean="0"/>
              <a:t>‹#›</a:t>
            </a:fld>
            <a:endParaRPr lang="en-US"/>
          </a:p>
        </p:txBody>
      </p:sp>
    </p:spTree>
    <p:extLst>
      <p:ext uri="{BB962C8B-B14F-4D97-AF65-F5344CB8AC3E}">
        <p14:creationId xmlns:p14="http://schemas.microsoft.com/office/powerpoint/2010/main" val="3171951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0373E7-AA47-4719-8014-CD7F6D66D66D}" type="datetimeFigureOut">
              <a:rPr lang="en-US" smtClean="0"/>
              <a:t>5/9/2023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71184E-1B96-406C-B5DA-25F048992F66}" type="slidenum">
              <a:rPr lang="en-US" smtClean="0"/>
              <a:t>‹#›</a:t>
            </a:fld>
            <a:endParaRPr lang="en-US"/>
          </a:p>
        </p:txBody>
      </p:sp>
    </p:spTree>
    <p:extLst>
      <p:ext uri="{BB962C8B-B14F-4D97-AF65-F5344CB8AC3E}">
        <p14:creationId xmlns:p14="http://schemas.microsoft.com/office/powerpoint/2010/main" val="4014281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0373E7-AA47-4719-8014-CD7F6D66D66D}" type="datetimeFigureOut">
              <a:rPr lang="en-US" smtClean="0"/>
              <a:t>5/9/2023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71184E-1B96-406C-B5DA-25F048992F66}" type="slidenum">
              <a:rPr lang="en-US" smtClean="0"/>
              <a:t>‹#›</a:t>
            </a:fld>
            <a:endParaRPr lang="en-US"/>
          </a:p>
        </p:txBody>
      </p:sp>
    </p:spTree>
    <p:extLst>
      <p:ext uri="{BB962C8B-B14F-4D97-AF65-F5344CB8AC3E}">
        <p14:creationId xmlns:p14="http://schemas.microsoft.com/office/powerpoint/2010/main" val="1899996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0373E7-AA47-4719-8014-CD7F6D66D66D}" type="datetimeFigureOut">
              <a:rPr lang="en-US" smtClean="0"/>
              <a:t>5/9/2023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71184E-1B96-406C-B5DA-25F048992F66}" type="slidenum">
              <a:rPr lang="en-US" smtClean="0"/>
              <a:t>‹#›</a:t>
            </a:fld>
            <a:endParaRPr lang="en-US"/>
          </a:p>
        </p:txBody>
      </p:sp>
    </p:spTree>
    <p:extLst>
      <p:ext uri="{BB962C8B-B14F-4D97-AF65-F5344CB8AC3E}">
        <p14:creationId xmlns:p14="http://schemas.microsoft.com/office/powerpoint/2010/main" val="3825534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0373E7-AA47-4719-8014-CD7F6D66D66D}"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71184E-1B96-406C-B5DA-25F048992F66}" type="slidenum">
              <a:rPr lang="en-US" smtClean="0"/>
              <a:t>‹#›</a:t>
            </a:fld>
            <a:endParaRPr lang="en-US"/>
          </a:p>
        </p:txBody>
      </p:sp>
    </p:spTree>
    <p:extLst>
      <p:ext uri="{BB962C8B-B14F-4D97-AF65-F5344CB8AC3E}">
        <p14:creationId xmlns:p14="http://schemas.microsoft.com/office/powerpoint/2010/main" val="1150995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71184E-1B96-406C-B5DA-25F048992F66}" type="slidenum">
              <a:rPr lang="en-US" smtClean="0"/>
              <a:t>‹#›</a:t>
            </a:fld>
            <a:endParaRPr lang="en-US"/>
          </a:p>
        </p:txBody>
      </p:sp>
      <p:sp>
        <p:nvSpPr>
          <p:cNvPr id="5" name="Date Placeholder 4"/>
          <p:cNvSpPr>
            <a:spLocks noGrp="1"/>
          </p:cNvSpPr>
          <p:nvPr>
            <p:ph type="dt" sz="half" idx="10"/>
          </p:nvPr>
        </p:nvSpPr>
        <p:spPr/>
        <p:txBody>
          <a:bodyPr/>
          <a:lstStyle/>
          <a:p>
            <a:fld id="{A30373E7-AA47-4719-8014-CD7F6D66D66D}" type="datetimeFigureOut">
              <a:rPr lang="en-US" smtClean="0"/>
              <a:t>5/9/2023</a:t>
            </a:fld>
            <a:endParaRPr lang="en-US"/>
          </a:p>
        </p:txBody>
      </p:sp>
    </p:spTree>
    <p:extLst>
      <p:ext uri="{BB962C8B-B14F-4D97-AF65-F5344CB8AC3E}">
        <p14:creationId xmlns:p14="http://schemas.microsoft.com/office/powerpoint/2010/main" val="3848042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0373E7-AA47-4719-8014-CD7F6D66D66D}" type="datetimeFigureOut">
              <a:rPr lang="en-US" smtClean="0"/>
              <a:t>5/9/2023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671184E-1B96-406C-B5DA-25F048992F66}" type="slidenum">
              <a:rPr lang="en-US" smtClean="0"/>
              <a:t>‹#›</a:t>
            </a:fld>
            <a:endParaRPr lang="en-US"/>
          </a:p>
        </p:txBody>
      </p:sp>
    </p:spTree>
    <p:extLst>
      <p:ext uri="{BB962C8B-B14F-4D97-AF65-F5344CB8AC3E}">
        <p14:creationId xmlns:p14="http://schemas.microsoft.com/office/powerpoint/2010/main" val="3401157414"/>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B1AE0-B2F4-E54B-4635-80202DD61683}"/>
              </a:ext>
            </a:extLst>
          </p:cNvPr>
          <p:cNvSpPr>
            <a:spLocks noGrp="1"/>
          </p:cNvSpPr>
          <p:nvPr>
            <p:ph type="ctrTitle"/>
          </p:nvPr>
        </p:nvSpPr>
        <p:spPr>
          <a:xfrm>
            <a:off x="1234831" y="1320800"/>
            <a:ext cx="9373048" cy="2030710"/>
          </a:xfrm>
        </p:spPr>
        <p:txBody>
          <a:bodyPr>
            <a:normAutofit/>
          </a:bodyPr>
          <a:lstStyle/>
          <a:p>
            <a:r>
              <a:rPr lang="en-US" b="1" dirty="0">
                <a:solidFill>
                  <a:schemeClr val="tx1"/>
                </a:solidFill>
              </a:rPr>
              <a:t>Movie recommendation system</a:t>
            </a:r>
          </a:p>
        </p:txBody>
      </p:sp>
      <p:sp>
        <p:nvSpPr>
          <p:cNvPr id="3" name="Subtitle 2">
            <a:extLst>
              <a:ext uri="{FF2B5EF4-FFF2-40B4-BE49-F238E27FC236}">
                <a16:creationId xmlns:a16="http://schemas.microsoft.com/office/drawing/2014/main" id="{6FC56F40-E2D8-4C7A-7AC3-44D2628139FF}"/>
              </a:ext>
            </a:extLst>
          </p:cNvPr>
          <p:cNvSpPr>
            <a:spLocks noGrp="1"/>
          </p:cNvSpPr>
          <p:nvPr>
            <p:ph type="subTitle" idx="1"/>
          </p:nvPr>
        </p:nvSpPr>
        <p:spPr>
          <a:xfrm>
            <a:off x="532484" y="4636436"/>
            <a:ext cx="3511371" cy="1669771"/>
          </a:xfrm>
        </p:spPr>
        <p:txBody>
          <a:bodyPr>
            <a:normAutofit/>
          </a:bodyPr>
          <a:lstStyle/>
          <a:p>
            <a:pPr algn="l"/>
            <a:r>
              <a:rPr lang="en-US" dirty="0"/>
              <a:t>Submitted by:                                                                         </a:t>
            </a:r>
            <a:r>
              <a:rPr lang="en-US" sz="1800" dirty="0"/>
              <a:t>Shashank                 4nm20is131                                                                    Shannon Pinto         4nm20is130                                                             </a:t>
            </a:r>
            <a:r>
              <a:rPr lang="en-US" sz="1800" dirty="0" err="1"/>
              <a:t>Shainy</a:t>
            </a:r>
            <a:r>
              <a:rPr lang="en-US" sz="1800" dirty="0"/>
              <a:t> </a:t>
            </a:r>
            <a:r>
              <a:rPr lang="en-US" sz="1800" dirty="0" err="1"/>
              <a:t>Fernandess</a:t>
            </a:r>
            <a:r>
              <a:rPr lang="en-US" sz="1800" dirty="0"/>
              <a:t>  4nm20is128</a:t>
            </a:r>
            <a:br>
              <a:rPr lang="en-US" dirty="0"/>
            </a:br>
            <a:endParaRPr lang="en-US" dirty="0"/>
          </a:p>
        </p:txBody>
      </p:sp>
      <p:sp>
        <p:nvSpPr>
          <p:cNvPr id="4" name="TextBox 3">
            <a:extLst>
              <a:ext uri="{FF2B5EF4-FFF2-40B4-BE49-F238E27FC236}">
                <a16:creationId xmlns:a16="http://schemas.microsoft.com/office/drawing/2014/main" id="{3095EA74-A07F-7A85-90E3-7AC14CD498FA}"/>
              </a:ext>
            </a:extLst>
          </p:cNvPr>
          <p:cNvSpPr txBox="1"/>
          <p:nvPr/>
        </p:nvSpPr>
        <p:spPr>
          <a:xfrm>
            <a:off x="8615855" y="4595648"/>
            <a:ext cx="3042745" cy="1200329"/>
          </a:xfrm>
          <a:prstGeom prst="rect">
            <a:avLst/>
          </a:prstGeom>
          <a:noFill/>
        </p:spPr>
        <p:txBody>
          <a:bodyPr wrap="square" rtlCol="0">
            <a:spAutoFit/>
          </a:bodyPr>
          <a:lstStyle/>
          <a:p>
            <a:r>
              <a:rPr lang="en-US" dirty="0"/>
              <a:t>Submitted to:</a:t>
            </a:r>
          </a:p>
          <a:p>
            <a:r>
              <a:rPr lang="en-US" dirty="0"/>
              <a:t>Dr. Manjula Gururaj Rao</a:t>
            </a:r>
          </a:p>
          <a:p>
            <a:r>
              <a:rPr lang="en-US" dirty="0"/>
              <a:t>Dept. of ISE</a:t>
            </a:r>
          </a:p>
          <a:p>
            <a:r>
              <a:rPr lang="en-US"/>
              <a:t>NMAMIT,Nitte </a:t>
            </a:r>
            <a:endParaRPr lang="en-US" dirty="0"/>
          </a:p>
        </p:txBody>
      </p:sp>
    </p:spTree>
    <p:extLst>
      <p:ext uri="{BB962C8B-B14F-4D97-AF65-F5344CB8AC3E}">
        <p14:creationId xmlns:p14="http://schemas.microsoft.com/office/powerpoint/2010/main" val="877612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3BB9C-06CC-AACC-29C3-414D044D0B53}"/>
              </a:ext>
            </a:extLst>
          </p:cNvPr>
          <p:cNvSpPr>
            <a:spLocks noGrp="1"/>
          </p:cNvSpPr>
          <p:nvPr>
            <p:ph type="title"/>
          </p:nvPr>
        </p:nvSpPr>
        <p:spPr/>
        <p:txBody>
          <a:bodyPr>
            <a:normAutofit/>
          </a:bodyPr>
          <a:lstStyle/>
          <a:p>
            <a:pPr algn="ctr"/>
            <a:r>
              <a:rPr lang="en-US" sz="4000" dirty="0"/>
              <a:t>Methodologies</a:t>
            </a:r>
            <a:endParaRPr lang="en-IN" sz="4000" dirty="0"/>
          </a:p>
        </p:txBody>
      </p:sp>
      <p:pic>
        <p:nvPicPr>
          <p:cNvPr id="4" name="Content Placeholder 3">
            <a:extLst>
              <a:ext uri="{FF2B5EF4-FFF2-40B4-BE49-F238E27FC236}">
                <a16:creationId xmlns:a16="http://schemas.microsoft.com/office/drawing/2014/main" id="{6550E753-6CEA-CFE7-3326-B1186635CF27}"/>
              </a:ext>
            </a:extLst>
          </p:cNvPr>
          <p:cNvPicPr>
            <a:picLocks noGrp="1" noChangeAspect="1"/>
          </p:cNvPicPr>
          <p:nvPr>
            <p:ph idx="1"/>
          </p:nvPr>
        </p:nvPicPr>
        <p:blipFill>
          <a:blip r:embed="rId2"/>
          <a:stretch>
            <a:fillRect/>
          </a:stretch>
        </p:blipFill>
        <p:spPr>
          <a:xfrm>
            <a:off x="3089565" y="2088090"/>
            <a:ext cx="4475018" cy="4160310"/>
          </a:xfrm>
          <a:prstGeom prst="rect">
            <a:avLst/>
          </a:prstGeom>
        </p:spPr>
      </p:pic>
    </p:spTree>
    <p:extLst>
      <p:ext uri="{BB962C8B-B14F-4D97-AF65-F5344CB8AC3E}">
        <p14:creationId xmlns:p14="http://schemas.microsoft.com/office/powerpoint/2010/main" val="3390541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95CC1-3DE6-F285-43E6-6DD18AB0B8A1}"/>
              </a:ext>
            </a:extLst>
          </p:cNvPr>
          <p:cNvSpPr>
            <a:spLocks noGrp="1"/>
          </p:cNvSpPr>
          <p:nvPr>
            <p:ph type="title"/>
          </p:nvPr>
        </p:nvSpPr>
        <p:spPr/>
        <p:txBody>
          <a:bodyPr>
            <a:normAutofit/>
          </a:bodyPr>
          <a:lstStyle/>
          <a:p>
            <a:pPr algn="ctr"/>
            <a:r>
              <a:rPr lang="en-US" sz="4000" dirty="0"/>
              <a:t>Methodologies</a:t>
            </a:r>
            <a:endParaRPr lang="en-IN" sz="4000" dirty="0"/>
          </a:p>
        </p:txBody>
      </p:sp>
      <p:sp>
        <p:nvSpPr>
          <p:cNvPr id="3" name="Content Placeholder 2">
            <a:extLst>
              <a:ext uri="{FF2B5EF4-FFF2-40B4-BE49-F238E27FC236}">
                <a16:creationId xmlns:a16="http://schemas.microsoft.com/office/drawing/2014/main" id="{84631E88-DC5B-CB19-2EB2-DADA905EE70A}"/>
              </a:ext>
            </a:extLst>
          </p:cNvPr>
          <p:cNvSpPr>
            <a:spLocks noGrp="1"/>
          </p:cNvSpPr>
          <p:nvPr>
            <p:ph idx="1"/>
          </p:nvPr>
        </p:nvSpPr>
        <p:spPr/>
        <p:txBody>
          <a:bodyPr>
            <a:normAutofit fontScale="92500" lnSpcReduction="10000"/>
          </a:bodyPr>
          <a:lstStyle/>
          <a:p>
            <a:r>
              <a:rPr lang="en-US" sz="2000" b="0" i="0" dirty="0">
                <a:solidFill>
                  <a:srgbClr val="374151"/>
                </a:solidFill>
                <a:effectLst/>
                <a:latin typeface="Söhne"/>
              </a:rPr>
              <a:t>Collaborative filtering: This approach is based on the idea that users who have similar tastes in movies will like similar movies. Collaborative filtering algorithms analyze user ratings and use this information to generate recommendations for each user.</a:t>
            </a:r>
          </a:p>
          <a:p>
            <a:r>
              <a:rPr lang="en-US" sz="2000" b="0" i="0" dirty="0">
                <a:solidFill>
                  <a:srgbClr val="374151"/>
                </a:solidFill>
                <a:effectLst/>
                <a:latin typeface="Söhne"/>
              </a:rPr>
              <a:t>Content-based filtering: This approach generates recommendations based on the attributes of the movies, such as the genre, actors, directors, and plot summary. Content-based algorithms use these attributes to identify movies that are similar to the ones the user has rated positively.</a:t>
            </a:r>
          </a:p>
          <a:p>
            <a:r>
              <a:rPr lang="en-US" sz="2000" b="0" i="0" dirty="0">
                <a:solidFill>
                  <a:srgbClr val="374151"/>
                </a:solidFill>
                <a:effectLst/>
                <a:latin typeface="Söhne"/>
              </a:rPr>
              <a:t>Hybrid filtering: This approach combines collaborative filtering and content-based filtering to generate recommendations. Hybrid algorithms use collaborative filtering to identify movies that are liked by similar users, and then use content-based filtering to identify movies that are similar to the ones the user has rated positively.</a:t>
            </a:r>
          </a:p>
          <a:p>
            <a:endParaRPr lang="en-IN" dirty="0"/>
          </a:p>
        </p:txBody>
      </p:sp>
    </p:spTree>
    <p:extLst>
      <p:ext uri="{BB962C8B-B14F-4D97-AF65-F5344CB8AC3E}">
        <p14:creationId xmlns:p14="http://schemas.microsoft.com/office/powerpoint/2010/main" val="1587611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BF6A-44A7-2EEE-A783-93AA87E42FD0}"/>
              </a:ext>
            </a:extLst>
          </p:cNvPr>
          <p:cNvSpPr>
            <a:spLocks noGrp="1"/>
          </p:cNvSpPr>
          <p:nvPr>
            <p:ph type="title"/>
          </p:nvPr>
        </p:nvSpPr>
        <p:spPr/>
        <p:txBody>
          <a:bodyPr>
            <a:normAutofit/>
          </a:bodyPr>
          <a:lstStyle/>
          <a:p>
            <a:pPr algn="ctr"/>
            <a:r>
              <a:rPr lang="en-US" sz="4000" dirty="0"/>
              <a:t>Conclusion</a:t>
            </a:r>
            <a:endParaRPr lang="en-IN" sz="4000" dirty="0"/>
          </a:p>
        </p:txBody>
      </p:sp>
      <p:sp>
        <p:nvSpPr>
          <p:cNvPr id="3" name="Content Placeholder 2">
            <a:extLst>
              <a:ext uri="{FF2B5EF4-FFF2-40B4-BE49-F238E27FC236}">
                <a16:creationId xmlns:a16="http://schemas.microsoft.com/office/drawing/2014/main" id="{7B16C026-802F-3EC6-6588-772B10373178}"/>
              </a:ext>
            </a:extLst>
          </p:cNvPr>
          <p:cNvSpPr>
            <a:spLocks noGrp="1"/>
          </p:cNvSpPr>
          <p:nvPr>
            <p:ph idx="1"/>
          </p:nvPr>
        </p:nvSpPr>
        <p:spPr/>
        <p:txBody>
          <a:bodyPr>
            <a:normAutofit lnSpcReduction="10000"/>
          </a:bodyPr>
          <a:lstStyle/>
          <a:p>
            <a:pPr marL="0" indent="0">
              <a:buNone/>
            </a:pPr>
            <a:r>
              <a:rPr lang="en-US" sz="2000" b="0" i="0" dirty="0">
                <a:solidFill>
                  <a:srgbClr val="374151"/>
                </a:solidFill>
                <a:effectLst/>
                <a:latin typeface="Söhne"/>
              </a:rPr>
              <a:t>In conclusion, a movie recommendation system is an important tool that can enhance user experience by providing personalized recommendations based on their interests and preferences. There are several methodologies that can be used to build a movie recommendation system, including collaborative filtering, content-based filtering, hybrid filtering, matrix factorization, and deep learning. Each methodology has its strengths and weaknesses, and the choice of approach will depend on various factors such as the size and quality of the data, computational resources, and performance requirements of the system.</a:t>
            </a:r>
          </a:p>
          <a:p>
            <a:pPr marL="0" indent="0">
              <a:buNone/>
            </a:pPr>
            <a:r>
              <a:rPr lang="en-US" sz="2000" b="0" i="0" dirty="0">
                <a:solidFill>
                  <a:srgbClr val="374151"/>
                </a:solidFill>
                <a:effectLst/>
                <a:latin typeface="Söhne"/>
              </a:rPr>
              <a:t>Overall, a movie recommendation system project is a challenging and rewarding endeavor that requires expertise in machine learning, data analysis, and software development. With the right approach and a commitment to quality, a movie recommendation system project has the potential to deliver significant value to users and businesses alike</a:t>
            </a:r>
            <a:r>
              <a:rPr lang="en-US" b="0" i="0" dirty="0">
                <a:solidFill>
                  <a:srgbClr val="374151"/>
                </a:solidFill>
                <a:effectLst/>
                <a:latin typeface="Söhne"/>
              </a:rPr>
              <a:t>.</a:t>
            </a:r>
            <a:endParaRPr lang="en-IN" dirty="0"/>
          </a:p>
        </p:txBody>
      </p:sp>
    </p:spTree>
    <p:extLst>
      <p:ext uri="{BB962C8B-B14F-4D97-AF65-F5344CB8AC3E}">
        <p14:creationId xmlns:p14="http://schemas.microsoft.com/office/powerpoint/2010/main" val="1070455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D64BA-69CB-EB7E-9783-A64D512D7BE7}"/>
              </a:ext>
            </a:extLst>
          </p:cNvPr>
          <p:cNvSpPr>
            <a:spLocks noGrp="1"/>
          </p:cNvSpPr>
          <p:nvPr>
            <p:ph type="title"/>
          </p:nvPr>
        </p:nvSpPr>
        <p:spPr/>
        <p:txBody>
          <a:bodyPr>
            <a:noAutofit/>
          </a:bodyPr>
          <a:lstStyle/>
          <a:p>
            <a:pPr algn="ctr"/>
            <a:r>
              <a:rPr lang="en-US" sz="4400" dirty="0"/>
              <a:t>Agenda                         </a:t>
            </a:r>
            <a:br>
              <a:rPr lang="en-US" sz="4400" dirty="0"/>
            </a:br>
            <a:endParaRPr lang="en-IN" sz="4400" dirty="0"/>
          </a:p>
        </p:txBody>
      </p:sp>
      <p:sp>
        <p:nvSpPr>
          <p:cNvPr id="3" name="Content Placeholder 2">
            <a:extLst>
              <a:ext uri="{FF2B5EF4-FFF2-40B4-BE49-F238E27FC236}">
                <a16:creationId xmlns:a16="http://schemas.microsoft.com/office/drawing/2014/main" id="{10842817-3D53-3B3B-D0C8-4D553E46406B}"/>
              </a:ext>
            </a:extLst>
          </p:cNvPr>
          <p:cNvSpPr>
            <a:spLocks noGrp="1"/>
          </p:cNvSpPr>
          <p:nvPr>
            <p:ph idx="1"/>
          </p:nvPr>
        </p:nvSpPr>
        <p:spPr/>
        <p:txBody>
          <a:bodyPr>
            <a:normAutofit/>
          </a:bodyPr>
          <a:lstStyle/>
          <a:p>
            <a:r>
              <a:rPr lang="en-US" sz="2800" dirty="0"/>
              <a:t>Introduction</a:t>
            </a:r>
          </a:p>
          <a:p>
            <a:r>
              <a:rPr lang="en-US" sz="2800" dirty="0"/>
              <a:t>Motivation</a:t>
            </a:r>
          </a:p>
          <a:p>
            <a:r>
              <a:rPr lang="en-US" sz="2800" dirty="0"/>
              <a:t>Problem Statement</a:t>
            </a:r>
          </a:p>
          <a:p>
            <a:r>
              <a:rPr lang="en-US" sz="2800" dirty="0"/>
              <a:t>Methodologies</a:t>
            </a:r>
          </a:p>
          <a:p>
            <a:r>
              <a:rPr lang="en-US" sz="2800" dirty="0"/>
              <a:t>Conclusion</a:t>
            </a:r>
            <a:endParaRPr lang="en-IN" sz="2800" dirty="0"/>
          </a:p>
        </p:txBody>
      </p:sp>
    </p:spTree>
    <p:extLst>
      <p:ext uri="{BB962C8B-B14F-4D97-AF65-F5344CB8AC3E}">
        <p14:creationId xmlns:p14="http://schemas.microsoft.com/office/powerpoint/2010/main" val="142227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B2917-CF1D-5DF8-502B-929620B325C4}"/>
              </a:ext>
            </a:extLst>
          </p:cNvPr>
          <p:cNvSpPr>
            <a:spLocks noGrp="1"/>
          </p:cNvSpPr>
          <p:nvPr>
            <p:ph type="title"/>
          </p:nvPr>
        </p:nvSpPr>
        <p:spPr/>
        <p:txBody>
          <a:bodyPr>
            <a:normAutofit/>
          </a:bodyPr>
          <a:lstStyle/>
          <a:p>
            <a:pPr algn="ctr"/>
            <a:r>
              <a:rPr lang="en-US" sz="4000" dirty="0"/>
              <a:t>Introduction</a:t>
            </a:r>
            <a:endParaRPr lang="en-IN" sz="4000" dirty="0"/>
          </a:p>
        </p:txBody>
      </p:sp>
      <p:sp>
        <p:nvSpPr>
          <p:cNvPr id="3" name="Content Placeholder 2">
            <a:extLst>
              <a:ext uri="{FF2B5EF4-FFF2-40B4-BE49-F238E27FC236}">
                <a16:creationId xmlns:a16="http://schemas.microsoft.com/office/drawing/2014/main" id="{DBB9D5DF-A64A-24BF-4813-E29EE932CB46}"/>
              </a:ext>
            </a:extLst>
          </p:cNvPr>
          <p:cNvSpPr>
            <a:spLocks noGrp="1"/>
          </p:cNvSpPr>
          <p:nvPr>
            <p:ph idx="1"/>
          </p:nvPr>
        </p:nvSpPr>
        <p:spPr/>
        <p:txBody>
          <a:bodyPr>
            <a:noAutofit/>
          </a:bodyPr>
          <a:lstStyle/>
          <a:p>
            <a:pPr marL="0" indent="0" algn="l">
              <a:buNone/>
            </a:pPr>
            <a:r>
              <a:rPr lang="en-US" sz="2000" b="0" i="0" dirty="0">
                <a:solidFill>
                  <a:srgbClr val="374151"/>
                </a:solidFill>
                <a:effectLst/>
                <a:latin typeface="Söhne"/>
              </a:rPr>
              <a:t>A movie recommendation system project is an application that suggests movies to users based on their viewing history and preferences. The project involves using data mining and machine learning techniques to analyze user data and generate personalized recommendations.</a:t>
            </a:r>
          </a:p>
          <a:p>
            <a:pPr marL="0" indent="0" algn="l">
              <a:buNone/>
            </a:pPr>
            <a:r>
              <a:rPr lang="en-US" sz="2000" b="0" i="0" dirty="0">
                <a:solidFill>
                  <a:srgbClr val="374151"/>
                </a:solidFill>
                <a:effectLst/>
                <a:latin typeface="Söhne"/>
              </a:rPr>
              <a:t>The system works by collecting data on the movies users have watched and their ratings for those movies. The data is then analyzed to identify patterns and similarities between movies and users. This analysis is used to generate a set of recommendations for each user that are personalized based on their preferences.</a:t>
            </a:r>
          </a:p>
          <a:p>
            <a:pPr marL="0" indent="0" algn="l">
              <a:buNone/>
            </a:pPr>
            <a:r>
              <a:rPr lang="en-US" sz="2000" b="0" i="0" dirty="0">
                <a:solidFill>
                  <a:srgbClr val="374151"/>
                </a:solidFill>
                <a:effectLst/>
                <a:latin typeface="Söhne"/>
              </a:rPr>
              <a:t>Overall, a movie recommendation system project is an exciting application of machine learning that has numerous practical uses, including improving the user experience on streaming platforms and increasing movie sales.</a:t>
            </a:r>
          </a:p>
          <a:p>
            <a:pPr marL="0" indent="0">
              <a:buNone/>
            </a:pPr>
            <a:br>
              <a:rPr lang="en-US" sz="2000" dirty="0"/>
            </a:br>
            <a:endParaRPr lang="en-IN" sz="2000" dirty="0"/>
          </a:p>
        </p:txBody>
      </p:sp>
    </p:spTree>
    <p:extLst>
      <p:ext uri="{BB962C8B-B14F-4D97-AF65-F5344CB8AC3E}">
        <p14:creationId xmlns:p14="http://schemas.microsoft.com/office/powerpoint/2010/main" val="592404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9348F-1AC3-CD8C-B027-5D414710FC3B}"/>
              </a:ext>
            </a:extLst>
          </p:cNvPr>
          <p:cNvSpPr>
            <a:spLocks noGrp="1"/>
          </p:cNvSpPr>
          <p:nvPr>
            <p:ph type="title"/>
          </p:nvPr>
        </p:nvSpPr>
        <p:spPr/>
        <p:txBody>
          <a:bodyPr>
            <a:normAutofit/>
          </a:bodyPr>
          <a:lstStyle/>
          <a:p>
            <a:pPr algn="ctr"/>
            <a:r>
              <a:rPr lang="en-US" dirty="0"/>
              <a:t>Literature Survey</a:t>
            </a:r>
            <a:br>
              <a:rPr lang="en-US" dirty="0"/>
            </a:br>
            <a:r>
              <a:rPr lang="en-US" sz="2200" dirty="0">
                <a:solidFill>
                  <a:schemeClr val="tx1"/>
                </a:solidFill>
              </a:rPr>
              <a:t>Base paper: </a:t>
            </a:r>
            <a:r>
              <a:rPr lang="en-IN" sz="2200" b="0" i="0" dirty="0">
                <a:solidFill>
                  <a:srgbClr val="374151"/>
                </a:solidFill>
                <a:effectLst/>
                <a:latin typeface="Söhne"/>
              </a:rPr>
              <a:t>Dietmar </a:t>
            </a:r>
            <a:r>
              <a:rPr lang="en-IN" sz="2200" b="0" i="0" dirty="0" err="1">
                <a:solidFill>
                  <a:srgbClr val="374151"/>
                </a:solidFill>
                <a:effectLst/>
                <a:latin typeface="Söhne"/>
              </a:rPr>
              <a:t>Jannach</a:t>
            </a:r>
            <a:r>
              <a:rPr lang="en-IN" sz="2200" b="0" i="0" dirty="0">
                <a:solidFill>
                  <a:srgbClr val="374151"/>
                </a:solidFill>
                <a:effectLst/>
                <a:latin typeface="Söhne"/>
              </a:rPr>
              <a:t> and Markus </a:t>
            </a:r>
            <a:r>
              <a:rPr lang="en-IN" sz="2200" b="0" i="0" dirty="0" err="1">
                <a:solidFill>
                  <a:srgbClr val="374151"/>
                </a:solidFill>
                <a:effectLst/>
                <a:latin typeface="Söhne"/>
              </a:rPr>
              <a:t>Zanker</a:t>
            </a:r>
            <a:r>
              <a:rPr lang="en-IN" sz="2200" b="0" i="0" dirty="0">
                <a:solidFill>
                  <a:srgbClr val="374151"/>
                </a:solidFill>
                <a:effectLst/>
                <a:latin typeface="Söhne"/>
              </a:rPr>
              <a:t>,(2015).CONTENT BASED SYSTEM</a:t>
            </a:r>
            <a:endParaRPr lang="en-IN" sz="2200" dirty="0"/>
          </a:p>
        </p:txBody>
      </p:sp>
      <p:sp>
        <p:nvSpPr>
          <p:cNvPr id="3" name="Content Placeholder 2">
            <a:extLst>
              <a:ext uri="{FF2B5EF4-FFF2-40B4-BE49-F238E27FC236}">
                <a16:creationId xmlns:a16="http://schemas.microsoft.com/office/drawing/2014/main" id="{521C7188-DB5A-CD74-B1F5-7D130456DFFE}"/>
              </a:ext>
            </a:extLst>
          </p:cNvPr>
          <p:cNvSpPr>
            <a:spLocks noGrp="1"/>
          </p:cNvSpPr>
          <p:nvPr>
            <p:ph idx="1"/>
          </p:nvPr>
        </p:nvSpPr>
        <p:spPr/>
        <p:txBody>
          <a:bodyPr>
            <a:noAutofit/>
          </a:bodyPr>
          <a:lstStyle/>
          <a:p>
            <a:pPr marL="0" indent="0">
              <a:buNone/>
            </a:pPr>
            <a:r>
              <a:rPr lang="en-US" sz="2000" b="0" i="0" dirty="0">
                <a:solidFill>
                  <a:srgbClr val="374151"/>
                </a:solidFill>
                <a:effectLst/>
                <a:latin typeface="Söhne"/>
              </a:rPr>
              <a:t>Description:</a:t>
            </a:r>
          </a:p>
          <a:p>
            <a:pPr marL="0" indent="0">
              <a:buNone/>
            </a:pPr>
            <a:r>
              <a:rPr lang="en-US" sz="2000" dirty="0">
                <a:solidFill>
                  <a:srgbClr val="374151"/>
                </a:solidFill>
                <a:latin typeface="Söhne"/>
              </a:rPr>
              <a:t>C</a:t>
            </a:r>
            <a:r>
              <a:rPr lang="en-US" sz="2000" b="0" i="0" dirty="0">
                <a:solidFill>
                  <a:srgbClr val="374151"/>
                </a:solidFill>
                <a:effectLst/>
                <a:latin typeface="Söhne"/>
              </a:rPr>
              <a:t>omprehensive paper that discusses content-based recommendation systems in detail. The paper begins by defining what a recommendation system is and why it is important. The authors then discuss the limitations of traditional approaches to recommendation systems, such as demographic and popularity-based approaches, and introduce content-based recommendation systems as an alternative approach.</a:t>
            </a:r>
            <a:endParaRPr lang="en-US" sz="2000" dirty="0">
              <a:solidFill>
                <a:srgbClr val="374151"/>
              </a:solidFill>
              <a:latin typeface="Söhne"/>
            </a:endParaRPr>
          </a:p>
          <a:p>
            <a:pPr marL="0" indent="0">
              <a:buNone/>
            </a:pPr>
            <a:r>
              <a:rPr lang="en-US" sz="2000" b="0" i="0" dirty="0">
                <a:solidFill>
                  <a:srgbClr val="374151"/>
                </a:solidFill>
                <a:effectLst/>
                <a:latin typeface="Söhne"/>
              </a:rPr>
              <a:t>The authors explain that content-based recommendation systems rely on the features of the items being recommended (in this case, movies) to generate recommendations. These features could include attributes such as the genre, director, actors, and plot summary of the movie. The paper discusses various techniques used in content-based recommendation systems, including text analysis, clustering, and decision trees.</a:t>
            </a:r>
            <a:endParaRPr lang="en-IN" sz="2000" dirty="0"/>
          </a:p>
        </p:txBody>
      </p:sp>
    </p:spTree>
    <p:extLst>
      <p:ext uri="{BB962C8B-B14F-4D97-AF65-F5344CB8AC3E}">
        <p14:creationId xmlns:p14="http://schemas.microsoft.com/office/powerpoint/2010/main" val="3533951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44EC7-4026-25AB-2854-11DFE7E46369}"/>
              </a:ext>
            </a:extLst>
          </p:cNvPr>
          <p:cNvSpPr>
            <a:spLocks noGrp="1"/>
          </p:cNvSpPr>
          <p:nvPr>
            <p:ph type="title"/>
          </p:nvPr>
        </p:nvSpPr>
        <p:spPr/>
        <p:txBody>
          <a:bodyPr>
            <a:normAutofit/>
          </a:bodyPr>
          <a:lstStyle/>
          <a:p>
            <a:pPr algn="ctr"/>
            <a:r>
              <a:rPr lang="en-US" dirty="0"/>
              <a:t>Literature Survey</a:t>
            </a:r>
            <a:br>
              <a:rPr lang="en-US" dirty="0"/>
            </a:br>
            <a:r>
              <a:rPr lang="en-US" sz="2200" dirty="0">
                <a:solidFill>
                  <a:schemeClr val="tx1"/>
                </a:solidFill>
              </a:rPr>
              <a:t>Base paper: </a:t>
            </a:r>
            <a:r>
              <a:rPr lang="en-IN" sz="2200" b="0" i="0" dirty="0">
                <a:solidFill>
                  <a:srgbClr val="374151"/>
                </a:solidFill>
                <a:effectLst/>
                <a:latin typeface="Söhne"/>
              </a:rPr>
              <a:t>Badrul Sarwar, George </a:t>
            </a:r>
            <a:r>
              <a:rPr lang="en-IN" sz="2200" b="0" i="0" dirty="0" err="1">
                <a:solidFill>
                  <a:srgbClr val="374151"/>
                </a:solidFill>
                <a:effectLst/>
                <a:latin typeface="Söhne"/>
              </a:rPr>
              <a:t>Karypis</a:t>
            </a:r>
            <a:r>
              <a:rPr lang="en-IN" sz="2200" b="0" i="0" dirty="0">
                <a:solidFill>
                  <a:srgbClr val="374151"/>
                </a:solidFill>
                <a:effectLst/>
                <a:latin typeface="Söhne"/>
              </a:rPr>
              <a:t>, Joseph </a:t>
            </a:r>
            <a:r>
              <a:rPr lang="en-IN" sz="2200" b="0" i="0" dirty="0" err="1">
                <a:solidFill>
                  <a:srgbClr val="374151"/>
                </a:solidFill>
                <a:effectLst/>
                <a:latin typeface="Söhne"/>
              </a:rPr>
              <a:t>Konstan</a:t>
            </a:r>
            <a:r>
              <a:rPr lang="en-IN" sz="2200" b="0" i="0" dirty="0">
                <a:solidFill>
                  <a:srgbClr val="374151"/>
                </a:solidFill>
                <a:effectLst/>
                <a:latin typeface="Söhne"/>
              </a:rPr>
              <a:t>, and John </a:t>
            </a:r>
            <a:r>
              <a:rPr lang="en-IN" sz="2200" b="0" i="0" dirty="0" err="1">
                <a:solidFill>
                  <a:srgbClr val="374151"/>
                </a:solidFill>
                <a:effectLst/>
                <a:latin typeface="Söhne"/>
              </a:rPr>
              <a:t>Riedl</a:t>
            </a:r>
            <a:r>
              <a:rPr lang="en-IN" sz="2200" b="0" i="0" dirty="0">
                <a:solidFill>
                  <a:srgbClr val="374151"/>
                </a:solidFill>
                <a:effectLst/>
                <a:latin typeface="Söhne"/>
              </a:rPr>
              <a:t>,(2011).</a:t>
            </a:r>
            <a:r>
              <a:rPr lang="en-IN" sz="2200" b="0" i="0" dirty="0" err="1">
                <a:solidFill>
                  <a:srgbClr val="374151"/>
                </a:solidFill>
                <a:effectLst/>
                <a:latin typeface="Söhne"/>
              </a:rPr>
              <a:t>Collaberative</a:t>
            </a:r>
            <a:r>
              <a:rPr lang="en-IN" sz="2200" b="0" i="0" dirty="0">
                <a:solidFill>
                  <a:srgbClr val="374151"/>
                </a:solidFill>
                <a:effectLst/>
                <a:latin typeface="Söhne"/>
              </a:rPr>
              <a:t> filtering system</a:t>
            </a:r>
            <a:endParaRPr lang="en-IN" sz="2200" dirty="0"/>
          </a:p>
        </p:txBody>
      </p:sp>
      <p:sp>
        <p:nvSpPr>
          <p:cNvPr id="3" name="Content Placeholder 2">
            <a:extLst>
              <a:ext uri="{FF2B5EF4-FFF2-40B4-BE49-F238E27FC236}">
                <a16:creationId xmlns:a16="http://schemas.microsoft.com/office/drawing/2014/main" id="{101CF85D-3D14-BE41-AEA5-C76138184523}"/>
              </a:ext>
            </a:extLst>
          </p:cNvPr>
          <p:cNvSpPr>
            <a:spLocks noGrp="1"/>
          </p:cNvSpPr>
          <p:nvPr>
            <p:ph idx="1"/>
          </p:nvPr>
        </p:nvSpPr>
        <p:spPr/>
        <p:txBody>
          <a:bodyPr>
            <a:normAutofit fontScale="92500" lnSpcReduction="10000"/>
          </a:bodyPr>
          <a:lstStyle/>
          <a:p>
            <a:pPr marL="0" indent="0">
              <a:buNone/>
            </a:pPr>
            <a:r>
              <a:rPr lang="en-US" dirty="0">
                <a:latin typeface="Söhne"/>
              </a:rPr>
              <a:t>Description:</a:t>
            </a:r>
          </a:p>
          <a:p>
            <a:pPr marL="0" indent="0" algn="l">
              <a:buNone/>
            </a:pPr>
            <a:r>
              <a:rPr lang="en-US" b="0" i="0" dirty="0">
                <a:solidFill>
                  <a:srgbClr val="374151"/>
                </a:solidFill>
                <a:effectLst/>
                <a:latin typeface="Söhne"/>
              </a:rPr>
              <a:t>The paper begins by introducing the concept of recommendation systems and the challenges of building such systems, including the sparsity and scalability of user-item data. The authors then introduce collaborative filtering as an approach to generating recommendations based on the preferences of similar users.</a:t>
            </a:r>
          </a:p>
          <a:p>
            <a:pPr marL="0" indent="0" algn="l">
              <a:buNone/>
            </a:pPr>
            <a:r>
              <a:rPr lang="en-US" b="0" i="0" dirty="0">
                <a:solidFill>
                  <a:srgbClr val="374151"/>
                </a:solidFill>
                <a:effectLst/>
                <a:latin typeface="Söhne"/>
              </a:rPr>
              <a:t>The paper covers various techniques used in collaborative filtering, including user-based, item-based, and model-based approaches. The authors also discuss the limitations and challenges of collaborative filtering, such as the cold start problem, the scalability of the algorithms, and the need for accurate and comprehensive user data.</a:t>
            </a:r>
          </a:p>
          <a:p>
            <a:pPr marL="0" indent="0" algn="l">
              <a:buNone/>
            </a:pPr>
            <a:r>
              <a:rPr lang="en-US" b="0" i="0" dirty="0">
                <a:solidFill>
                  <a:srgbClr val="374151"/>
                </a:solidFill>
                <a:effectLst/>
                <a:latin typeface="Söhne"/>
              </a:rPr>
              <a:t>The paper includes a detailed evaluation of collaborative filtering algorithms using the </a:t>
            </a:r>
            <a:r>
              <a:rPr lang="en-US" b="0" i="0" dirty="0" err="1">
                <a:solidFill>
                  <a:srgbClr val="374151"/>
                </a:solidFill>
                <a:effectLst/>
                <a:latin typeface="Söhne"/>
              </a:rPr>
              <a:t>MovieLens</a:t>
            </a:r>
            <a:r>
              <a:rPr lang="en-US" b="0" i="0" dirty="0">
                <a:solidFill>
                  <a:srgbClr val="374151"/>
                </a:solidFill>
                <a:effectLst/>
                <a:latin typeface="Söhne"/>
              </a:rPr>
              <a:t> dataset, which is a widely used benchmark dataset for evaluating recommendation systems. The authors compare various collaborative filtering algorithms based on their performance on this dataset, including the user-based, item-based, and model-based approaches.</a:t>
            </a:r>
          </a:p>
          <a:p>
            <a:pPr marL="0" indent="0">
              <a:buNone/>
            </a:pPr>
            <a:endParaRPr lang="en-IN" dirty="0">
              <a:latin typeface="Söhne"/>
            </a:endParaRPr>
          </a:p>
        </p:txBody>
      </p:sp>
    </p:spTree>
    <p:extLst>
      <p:ext uri="{BB962C8B-B14F-4D97-AF65-F5344CB8AC3E}">
        <p14:creationId xmlns:p14="http://schemas.microsoft.com/office/powerpoint/2010/main" val="2994343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82C16-0D96-D029-9A76-2F0B36D5BC1C}"/>
              </a:ext>
            </a:extLst>
          </p:cNvPr>
          <p:cNvSpPr>
            <a:spLocks noGrp="1"/>
          </p:cNvSpPr>
          <p:nvPr>
            <p:ph type="title"/>
          </p:nvPr>
        </p:nvSpPr>
        <p:spPr/>
        <p:txBody>
          <a:bodyPr/>
          <a:lstStyle/>
          <a:p>
            <a:pPr algn="ctr"/>
            <a:r>
              <a:rPr lang="en-US" dirty="0"/>
              <a:t>Motivation</a:t>
            </a:r>
            <a:endParaRPr lang="en-IN" dirty="0"/>
          </a:p>
        </p:txBody>
      </p:sp>
      <p:sp>
        <p:nvSpPr>
          <p:cNvPr id="3" name="Content Placeholder 2">
            <a:extLst>
              <a:ext uri="{FF2B5EF4-FFF2-40B4-BE49-F238E27FC236}">
                <a16:creationId xmlns:a16="http://schemas.microsoft.com/office/drawing/2014/main" id="{1B73B8FA-D2C7-6362-4536-D98866671673}"/>
              </a:ext>
            </a:extLst>
          </p:cNvPr>
          <p:cNvSpPr>
            <a:spLocks noGrp="1"/>
          </p:cNvSpPr>
          <p:nvPr>
            <p:ph idx="1"/>
          </p:nvPr>
        </p:nvSpPr>
        <p:spPr/>
        <p:txBody>
          <a:bodyPr/>
          <a:lstStyle/>
          <a:p>
            <a:r>
              <a:rPr lang="en-US" b="0" i="0" dirty="0">
                <a:solidFill>
                  <a:srgbClr val="374151"/>
                </a:solidFill>
                <a:effectLst/>
                <a:latin typeface="Söhne"/>
              </a:rPr>
              <a:t>Enhance user experience: By providing personalized recommendations, users can find movies that they are more likely to enjoy, which can enhance their overall viewing experience.</a:t>
            </a:r>
          </a:p>
          <a:p>
            <a:r>
              <a:rPr lang="en-US" b="0" i="0" dirty="0">
                <a:solidFill>
                  <a:srgbClr val="374151"/>
                </a:solidFill>
                <a:effectLst/>
                <a:latin typeface="Söhne"/>
              </a:rPr>
              <a:t>Improve content quality: By analyzing user data and generating personalized recommendations, a movie recommendation system can provide insights into user behavior and preferences, which can be used to improve the quality and relevance of content.</a:t>
            </a:r>
          </a:p>
          <a:p>
            <a:r>
              <a:rPr lang="en-US" b="0" i="0" dirty="0">
                <a:solidFill>
                  <a:srgbClr val="374151"/>
                </a:solidFill>
                <a:effectLst/>
                <a:latin typeface="Söhne"/>
              </a:rPr>
              <a:t>Identify popular movies and trends: In addition to providing personalized recommendations, a movie recommendation system can also be used to identify popular movies and trends, which can be useful for market research and content creation.</a:t>
            </a:r>
          </a:p>
          <a:p>
            <a:endParaRPr lang="en-IN" dirty="0"/>
          </a:p>
        </p:txBody>
      </p:sp>
    </p:spTree>
    <p:extLst>
      <p:ext uri="{BB962C8B-B14F-4D97-AF65-F5344CB8AC3E}">
        <p14:creationId xmlns:p14="http://schemas.microsoft.com/office/powerpoint/2010/main" val="2047684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3A202-AE8C-5814-0B4D-2F87FB1029FE}"/>
              </a:ext>
            </a:extLst>
          </p:cNvPr>
          <p:cNvSpPr>
            <a:spLocks noGrp="1"/>
          </p:cNvSpPr>
          <p:nvPr>
            <p:ph type="title"/>
          </p:nvPr>
        </p:nvSpPr>
        <p:spPr>
          <a:xfrm>
            <a:off x="629173" y="365125"/>
            <a:ext cx="10724627" cy="1325563"/>
          </a:xfrm>
        </p:spPr>
        <p:txBody>
          <a:bodyPr>
            <a:normAutofit/>
          </a:bodyPr>
          <a:lstStyle/>
          <a:p>
            <a:pPr algn="ctr"/>
            <a:r>
              <a:rPr lang="en-US" sz="4000" b="1" dirty="0"/>
              <a:t>Problem statement</a:t>
            </a:r>
          </a:p>
        </p:txBody>
      </p:sp>
      <p:sp>
        <p:nvSpPr>
          <p:cNvPr id="3" name="Content Placeholder 2">
            <a:extLst>
              <a:ext uri="{FF2B5EF4-FFF2-40B4-BE49-F238E27FC236}">
                <a16:creationId xmlns:a16="http://schemas.microsoft.com/office/drawing/2014/main" id="{9495DD57-DF4D-A433-AC99-A20138FC54BE}"/>
              </a:ext>
            </a:extLst>
          </p:cNvPr>
          <p:cNvSpPr>
            <a:spLocks noGrp="1"/>
          </p:cNvSpPr>
          <p:nvPr>
            <p:ph idx="1"/>
          </p:nvPr>
        </p:nvSpPr>
        <p:spPr>
          <a:xfrm>
            <a:off x="629173" y="1825625"/>
            <a:ext cx="10964411" cy="4351338"/>
          </a:xfrm>
        </p:spPr>
        <p:txBody>
          <a:bodyPr>
            <a:normAutofit/>
          </a:bodyPr>
          <a:lstStyle/>
          <a:p>
            <a:pPr marL="0" indent="0">
              <a:buNone/>
            </a:pPr>
            <a:r>
              <a:rPr lang="en-US" sz="2000" dirty="0"/>
              <a:t> Movie features such as genre, actor and director is a way that can categorize movies. But for each feature of the movie, there should be different weight for them and each of them plays a different role for recommendation. So we get these questions:</a:t>
            </a:r>
          </a:p>
          <a:p>
            <a:pPr marL="0" indent="0">
              <a:lnSpc>
                <a:spcPct val="170000"/>
              </a:lnSpc>
              <a:buNone/>
            </a:pPr>
            <a:r>
              <a:rPr lang="en-US" sz="2000" dirty="0"/>
              <a:t>• How to recommend movies when there are no user information.</a:t>
            </a:r>
          </a:p>
          <a:p>
            <a:pPr marL="0" indent="0">
              <a:lnSpc>
                <a:spcPct val="170000"/>
              </a:lnSpc>
              <a:buNone/>
            </a:pPr>
            <a:r>
              <a:rPr lang="en-US" sz="2000" dirty="0"/>
              <a:t>• What kind of movie features can be used for the recommender system.</a:t>
            </a:r>
          </a:p>
          <a:p>
            <a:pPr marL="0" indent="0">
              <a:lnSpc>
                <a:spcPct val="170000"/>
              </a:lnSpc>
              <a:buNone/>
            </a:pPr>
            <a:r>
              <a:rPr lang="en-US" sz="2000" dirty="0"/>
              <a:t>• How to calculate the similarity between two movies.</a:t>
            </a:r>
          </a:p>
          <a:p>
            <a:pPr marL="0" indent="0">
              <a:lnSpc>
                <a:spcPct val="170000"/>
              </a:lnSpc>
              <a:buNone/>
            </a:pPr>
            <a:r>
              <a:rPr lang="en-US" sz="2000" dirty="0"/>
              <a:t>• Is it possible to set weight for each feature.</a:t>
            </a:r>
          </a:p>
          <a:p>
            <a:endParaRPr lang="en-US" dirty="0"/>
          </a:p>
        </p:txBody>
      </p:sp>
    </p:spTree>
    <p:extLst>
      <p:ext uri="{BB962C8B-B14F-4D97-AF65-F5344CB8AC3E}">
        <p14:creationId xmlns:p14="http://schemas.microsoft.com/office/powerpoint/2010/main" val="531513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F18FD-3AE3-1319-A435-52CA8BFBE356}"/>
              </a:ext>
            </a:extLst>
          </p:cNvPr>
          <p:cNvSpPr>
            <a:spLocks noGrp="1"/>
          </p:cNvSpPr>
          <p:nvPr>
            <p:ph type="title"/>
          </p:nvPr>
        </p:nvSpPr>
        <p:spPr>
          <a:xfrm>
            <a:off x="838200" y="681037"/>
            <a:ext cx="10515600" cy="1525267"/>
          </a:xfrm>
        </p:spPr>
        <p:txBody>
          <a:bodyPr/>
          <a:lstStyle/>
          <a:p>
            <a:r>
              <a:rPr lang="en-US" b="1" dirty="0"/>
              <a:t>Objectives</a:t>
            </a:r>
          </a:p>
        </p:txBody>
      </p:sp>
      <p:sp>
        <p:nvSpPr>
          <p:cNvPr id="3" name="Content Placeholder 2">
            <a:extLst>
              <a:ext uri="{FF2B5EF4-FFF2-40B4-BE49-F238E27FC236}">
                <a16:creationId xmlns:a16="http://schemas.microsoft.com/office/drawing/2014/main" id="{9E7E3DF9-8E49-18E8-D96B-621B53A15737}"/>
              </a:ext>
            </a:extLst>
          </p:cNvPr>
          <p:cNvSpPr>
            <a:spLocks noGrp="1"/>
          </p:cNvSpPr>
          <p:nvPr>
            <p:ph idx="1"/>
          </p:nvPr>
        </p:nvSpPr>
        <p:spPr>
          <a:xfrm>
            <a:off x="838200" y="2625753"/>
            <a:ext cx="10515600" cy="3551209"/>
          </a:xfrm>
        </p:spPr>
        <p:txBody>
          <a:bodyPr>
            <a:normAutofit fontScale="92500"/>
          </a:bodyPr>
          <a:lstStyle/>
          <a:p>
            <a:r>
              <a:rPr lang="en-US" sz="2000" dirty="0"/>
              <a:t>Improve user experience: One of the primary objectives of a movie recommendation system is to improve the user experience by providing personalized recommendations that match the user's preferences and interests.</a:t>
            </a:r>
          </a:p>
          <a:p>
            <a:endParaRPr lang="en-US" sz="2000" dirty="0"/>
          </a:p>
          <a:p>
            <a:r>
              <a:rPr lang="en-US" sz="2000" dirty="0"/>
              <a:t>Increase user engagement: Another objective is to increase user engagement by providing relevant and interesting recommendations that keep the user coming back to the platform.</a:t>
            </a:r>
          </a:p>
          <a:p>
            <a:endParaRPr lang="en-US" sz="2000" dirty="0"/>
          </a:p>
          <a:p>
            <a:r>
              <a:rPr lang="en-US" sz="2000" dirty="0"/>
              <a:t>Increase user retention: By providing personalized recommendations that are tailored to the user's interests, a recommendation system can help increase user retention and loyalty.</a:t>
            </a:r>
          </a:p>
          <a:p>
            <a:endParaRPr lang="en-US" dirty="0"/>
          </a:p>
        </p:txBody>
      </p:sp>
    </p:spTree>
    <p:extLst>
      <p:ext uri="{BB962C8B-B14F-4D97-AF65-F5344CB8AC3E}">
        <p14:creationId xmlns:p14="http://schemas.microsoft.com/office/powerpoint/2010/main" val="2613831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AC4B1B-2115-CE6C-BA4A-3DFF8594467B}"/>
              </a:ext>
            </a:extLst>
          </p:cNvPr>
          <p:cNvSpPr>
            <a:spLocks noGrp="1"/>
          </p:cNvSpPr>
          <p:nvPr>
            <p:ph idx="1"/>
          </p:nvPr>
        </p:nvSpPr>
        <p:spPr>
          <a:xfrm>
            <a:off x="838200" y="1166070"/>
            <a:ext cx="10515600" cy="5010893"/>
          </a:xfrm>
        </p:spPr>
        <p:txBody>
          <a:bodyPr>
            <a:normAutofit fontScale="92500" lnSpcReduction="10000"/>
          </a:bodyPr>
          <a:lstStyle/>
          <a:p>
            <a:r>
              <a:rPr lang="en-US" sz="2000" dirty="0"/>
              <a:t>Increase revenue: A well-designed recommendation system can increase revenue for the platform by driving more user engagement, increasing ad revenue, and driving more sales or rentals of movies.</a:t>
            </a:r>
          </a:p>
          <a:p>
            <a:endParaRPr lang="en-US" sz="2200" dirty="0"/>
          </a:p>
          <a:p>
            <a:r>
              <a:rPr lang="en-US" sz="2000" dirty="0"/>
              <a:t>Improve content discoverability: A good recommendation system can help users discover content that they might not have otherwise found, leading to a more diverse and engaging content library.</a:t>
            </a:r>
          </a:p>
          <a:p>
            <a:endParaRPr lang="en-US" sz="2200" dirty="0"/>
          </a:p>
          <a:p>
            <a:r>
              <a:rPr lang="en-US" sz="2000" dirty="0"/>
              <a:t>Improve content targeting: By analyzing user data, a recommendation system can help content creators and distributors target their content more effectively to specific audiences.</a:t>
            </a:r>
          </a:p>
          <a:p>
            <a:endParaRPr lang="en-US" sz="2200" dirty="0"/>
          </a:p>
          <a:p>
            <a:r>
              <a:rPr lang="en-US" sz="2000" dirty="0"/>
              <a:t>Enhance data analysis: By analyzing user behavior and preferences, a recommendation system can provide insights that can be used to improve the platform's overall performance and user experience.</a:t>
            </a:r>
          </a:p>
          <a:p>
            <a:endParaRPr lang="en-US" dirty="0"/>
          </a:p>
        </p:txBody>
      </p:sp>
    </p:spTree>
    <p:extLst>
      <p:ext uri="{BB962C8B-B14F-4D97-AF65-F5344CB8AC3E}">
        <p14:creationId xmlns:p14="http://schemas.microsoft.com/office/powerpoint/2010/main" val="25675620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102</TotalTime>
  <Words>1199</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Söhne</vt:lpstr>
      <vt:lpstr>Trebuchet MS</vt:lpstr>
      <vt:lpstr>Wingdings 3</vt:lpstr>
      <vt:lpstr>Facet</vt:lpstr>
      <vt:lpstr>Movie recommendation system</vt:lpstr>
      <vt:lpstr>Agenda                          </vt:lpstr>
      <vt:lpstr>Introduction</vt:lpstr>
      <vt:lpstr>Literature Survey Base paper: Dietmar Jannach and Markus Zanker,(2015).CONTENT BASED SYSTEM</vt:lpstr>
      <vt:lpstr>Literature Survey Base paper: Badrul Sarwar, George Karypis, Joseph Konstan, and John Riedl,(2011).Collaberative filtering system</vt:lpstr>
      <vt:lpstr>Motivation</vt:lpstr>
      <vt:lpstr>Problem statement</vt:lpstr>
      <vt:lpstr>Objectives</vt:lpstr>
      <vt:lpstr>PowerPoint Presentation</vt:lpstr>
      <vt:lpstr>Methodologies</vt:lpstr>
      <vt:lpstr>Methodologies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dc:creator>shashank devadiga</dc:creator>
  <cp:lastModifiedBy>Shannon Pinto</cp:lastModifiedBy>
  <cp:revision>7</cp:revision>
  <dcterms:created xsi:type="dcterms:W3CDTF">2023-03-28T16:14:21Z</dcterms:created>
  <dcterms:modified xsi:type="dcterms:W3CDTF">2023-05-09T14:36:37Z</dcterms:modified>
</cp:coreProperties>
</file>