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25" r:id="rId5"/>
    <p:sldId id="419" r:id="rId6"/>
    <p:sldId id="416" r:id="rId7"/>
    <p:sldId id="414" r:id="rId8"/>
    <p:sldId id="391" r:id="rId9"/>
    <p:sldId id="408" r:id="rId10"/>
    <p:sldId id="406" r:id="rId11"/>
    <p:sldId id="404" r:id="rId12"/>
    <p:sldId id="407" r:id="rId13"/>
    <p:sldId id="403" r:id="rId14"/>
    <p:sldId id="409" r:id="rId15"/>
    <p:sldId id="411" r:id="rId16"/>
    <p:sldId id="420" r:id="rId17"/>
    <p:sldId id="422" r:id="rId18"/>
    <p:sldId id="421" r:id="rId19"/>
    <p:sldId id="413" r:id="rId20"/>
    <p:sldId id="424" r:id="rId21"/>
    <p:sldId id="417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7402B-BAED-BF20-3C96-B972C572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3DADA-3615-2EAE-7B25-698D49133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4D678-9D01-6B49-12D2-DE9E59BB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E80C-947D-7839-FF63-8B46C5088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027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B1068-BA72-ED0E-2EA5-6571791F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C48E7-223A-B27D-819A-73813D290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54659-6B5A-9320-6DDA-E9E0B4195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654FB-3535-C4FD-BA06-B0C8CF4E4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49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8B20-A24C-766B-E5B5-1F207654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20DC2-A204-E3CB-2D8B-928E561B1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4F5D2-9203-4CB3-1E16-B3F5968D9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24A8-21E1-40D5-64D1-A44B78546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4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DCE7-EB63-79BD-B956-9B7108C6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D4422-087C-78E9-1E8F-EA2224312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8F2296-9028-063C-B33D-74D17EFDA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C69E0-514C-EFCF-41E9-8B9B0A891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77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47E83-F532-E773-C575-36D9D758F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9A932B-F9CF-FDBC-9A94-58C956CA5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640FA-5EED-0397-AEC7-17044998D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622D4-CA70-42AF-F1E4-591446E99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77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0A1F-A2AA-3C20-0221-0E118CD4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16F6C-5A9F-5FCF-5F06-01AEF6641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BA56-386E-F52F-2062-754E34C41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659ED-4B25-2191-866C-437B5DE72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0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27D-7A25-CD77-5A9B-2C19BBBE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2E4C4-D441-23FC-5FBE-A12D918B4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E16AE-4932-BC17-D26E-82EEEEDD4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6FEFC-44F1-8DE2-BB1D-67EA3456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45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81BF-A1B9-E1DE-681C-E08069DF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BF06E-A595-C058-2D31-F092710A1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A6965-7279-7557-C564-1A0EB62FA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0631-FAC9-7ABE-6EEB-09E3D34F6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4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0BA65-4F08-F28C-4DBF-F3868A02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20F58-A76D-713B-E612-16134B7E1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938BC-F85C-A617-FC6E-7601CBEAD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BFCF-6A35-4D42-A465-9772634AF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>
          <a:extLst>
            <a:ext uri="{FF2B5EF4-FFF2-40B4-BE49-F238E27FC236}">
              <a16:creationId xmlns:a16="http://schemas.microsoft.com/office/drawing/2014/main" id="{0F1D6755-E3BD-BAAF-B7EB-4AE9BAE2D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8009e005_0_628:notes">
            <a:extLst>
              <a:ext uri="{FF2B5EF4-FFF2-40B4-BE49-F238E27FC236}">
                <a16:creationId xmlns:a16="http://schemas.microsoft.com/office/drawing/2014/main" id="{9993A0F0-C2DF-34B4-B7D3-21B4EAD53B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8009e005_0_628:notes">
            <a:extLst>
              <a:ext uri="{FF2B5EF4-FFF2-40B4-BE49-F238E27FC236}">
                <a16:creationId xmlns:a16="http://schemas.microsoft.com/office/drawing/2014/main" id="{899883B3-A239-11A8-3C7B-44039E43C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46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8F52-5806-8DCE-FE6F-9AAB76DF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72452-C6CE-709F-9407-0F27D850F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9CF05-FAC4-55F3-EFA7-07D4506F5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36114-5875-C063-7F7C-368B34801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90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7.xml"/><Relationship Id="rId18" Type="http://schemas.openxmlformats.org/officeDocument/2006/relationships/image" Target="../media/image8.png"/><Relationship Id="rId26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7" Type="http://schemas.openxmlformats.org/officeDocument/2006/relationships/slide" Target="slide5.xml"/><Relationship Id="rId12" Type="http://schemas.openxmlformats.org/officeDocument/2006/relationships/image" Target="../media/image6.png"/><Relationship Id="rId17" Type="http://schemas.openxmlformats.org/officeDocument/2006/relationships/image" Target="../media/image7.png"/><Relationship Id="rId25" Type="http://schemas.openxmlformats.org/officeDocument/2006/relationships/slide" Target="slide11.xml"/><Relationship Id="rId2" Type="http://schemas.openxmlformats.org/officeDocument/2006/relationships/notesSlide" Target="../notesSlides/notesSlide3.xml"/><Relationship Id="rId16" Type="http://schemas.openxmlformats.org/officeDocument/2006/relationships/slide" Target="slide8.xml"/><Relationship Id="rId20" Type="http://schemas.openxmlformats.org/officeDocument/2006/relationships/image" Target="../media/image8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28" Type="http://schemas.openxmlformats.org/officeDocument/2006/relationships/slide" Target="slide12.xml"/><Relationship Id="rId10" Type="http://schemas.openxmlformats.org/officeDocument/2006/relationships/slide" Target="slide6.xml"/><Relationship Id="rId19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image" Target="../media/image5.png"/><Relationship Id="rId14" Type="http://schemas.openxmlformats.org/officeDocument/2006/relationships/image" Target="../media/image6.png"/><Relationship Id="rId22" Type="http://schemas.openxmlformats.org/officeDocument/2006/relationships/slide" Target="slide10.xml"/><Relationship Id="rId27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0F2E-EADE-02D2-41CC-7D4D0D45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24896D-491D-AC42-E7F9-F89CE5BD666A}"/>
              </a:ext>
            </a:extLst>
          </p:cNvPr>
          <p:cNvSpPr/>
          <p:nvPr/>
        </p:nvSpPr>
        <p:spPr>
          <a:xfrm>
            <a:off x="6185156" y="743300"/>
            <a:ext cx="5111494" cy="465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5F3736-1F42-38BB-D3FC-E40F964A9C85}"/>
              </a:ext>
            </a:extLst>
          </p:cNvPr>
          <p:cNvSpPr/>
          <p:nvPr/>
        </p:nvSpPr>
        <p:spPr>
          <a:xfrm>
            <a:off x="6079997" y="920329"/>
            <a:ext cx="5111494" cy="46553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1E992-33F9-B05C-16B4-65AC4C0F9DD2}"/>
              </a:ext>
            </a:extLst>
          </p:cNvPr>
          <p:cNvSpPr/>
          <p:nvPr/>
        </p:nvSpPr>
        <p:spPr>
          <a:xfrm>
            <a:off x="2053819" y="5722191"/>
            <a:ext cx="3067050" cy="10096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8E5ACD-6328-99DB-EDA0-AC1F9F9BEE59}"/>
              </a:ext>
            </a:extLst>
          </p:cNvPr>
          <p:cNvSpPr/>
          <p:nvPr/>
        </p:nvSpPr>
        <p:spPr>
          <a:xfrm>
            <a:off x="457200" y="3571875"/>
            <a:ext cx="2857500" cy="6477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890AEB-FBEB-0A1F-B7EC-98B01F3CD2E5}"/>
              </a:ext>
            </a:extLst>
          </p:cNvPr>
          <p:cNvSpPr txBox="1"/>
          <p:nvPr/>
        </p:nvSpPr>
        <p:spPr>
          <a:xfrm>
            <a:off x="710944" y="1251738"/>
            <a:ext cx="3813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 Nushrat Jaben Aurnima</a:t>
            </a:r>
          </a:p>
          <a:p>
            <a:r>
              <a:rPr lang="en-US" dirty="0">
                <a:solidFill>
                  <a:schemeClr val="bg1"/>
                </a:solidFill>
              </a:rPr>
              <a:t>ID: 2022-2-60-146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Name: Shairin Akter Hashi</a:t>
            </a:r>
          </a:p>
          <a:p>
            <a:r>
              <a:rPr lang="en-GB" dirty="0">
                <a:solidFill>
                  <a:schemeClr val="bg1"/>
                </a:solidFill>
              </a:rPr>
              <a:t>ID: 2022-2-60-102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Name: MD Shahrukh Hossain Shihab</a:t>
            </a:r>
          </a:p>
          <a:p>
            <a:r>
              <a:rPr lang="en-GB" dirty="0">
                <a:solidFill>
                  <a:schemeClr val="bg1"/>
                </a:solidFill>
              </a:rPr>
              <a:t>ID: 2022-1-60-372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Name: Zihad Khan</a:t>
            </a:r>
          </a:p>
          <a:p>
            <a:r>
              <a:rPr lang="en-GB" dirty="0">
                <a:solidFill>
                  <a:schemeClr val="bg1"/>
                </a:solidFill>
              </a:rPr>
              <a:t>ID: 2022-2-60-107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A3B6FE-9805-66AF-6193-E9E8EEDB0ADD}"/>
              </a:ext>
            </a:extLst>
          </p:cNvPr>
          <p:cNvSpPr txBox="1"/>
          <p:nvPr/>
        </p:nvSpPr>
        <p:spPr>
          <a:xfrm>
            <a:off x="710944" y="662665"/>
            <a:ext cx="281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Submitted by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865A3-C96C-E028-FE2F-03F6AA5759F4}"/>
              </a:ext>
            </a:extLst>
          </p:cNvPr>
          <p:cNvSpPr txBox="1"/>
          <p:nvPr/>
        </p:nvSpPr>
        <p:spPr>
          <a:xfrm>
            <a:off x="641606" y="5469465"/>
            <a:ext cx="554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Sadika Islam Sneha Lecturer,</a:t>
            </a:r>
          </a:p>
          <a:p>
            <a:r>
              <a:rPr lang="en-GB" dirty="0">
                <a:solidFill>
                  <a:schemeClr val="bg1"/>
                </a:solidFill>
              </a:rPr>
              <a:t>Department of Computer Science and Engineering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D30EF-07B8-C6CD-8FDD-E4F73DAA8875}"/>
              </a:ext>
            </a:extLst>
          </p:cNvPr>
          <p:cNvSpPr txBox="1"/>
          <p:nvPr/>
        </p:nvSpPr>
        <p:spPr>
          <a:xfrm>
            <a:off x="634744" y="4946245"/>
            <a:ext cx="2813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Submitted 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CF48F-CB2B-64C9-C2CA-BB425275FA88}"/>
              </a:ext>
            </a:extLst>
          </p:cNvPr>
          <p:cNvSpPr txBox="1"/>
          <p:nvPr/>
        </p:nvSpPr>
        <p:spPr>
          <a:xfrm>
            <a:off x="6463894" y="1707848"/>
            <a:ext cx="4495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East West University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833176-D197-EBE6-99C4-802897E06662}"/>
              </a:ext>
            </a:extLst>
          </p:cNvPr>
          <p:cNvSpPr txBox="1"/>
          <p:nvPr/>
        </p:nvSpPr>
        <p:spPr>
          <a:xfrm>
            <a:off x="7297482" y="2467570"/>
            <a:ext cx="267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Semester: Summer 2025</a:t>
            </a:r>
            <a:endParaRPr lang="en-GB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CSE495, Section:1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2E37E123-A52D-97D0-7919-ABEDC6492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8" y="3902200"/>
            <a:ext cx="3127790" cy="96440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FDB1845-56F2-84E0-A3DB-E1D0408ADEC6}"/>
              </a:ext>
            </a:extLst>
          </p:cNvPr>
          <p:cNvSpPr txBox="1"/>
          <p:nvPr/>
        </p:nvSpPr>
        <p:spPr>
          <a:xfrm>
            <a:off x="6463894" y="3286124"/>
            <a:ext cx="464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Project title: LagbeNaki? Help Ashche Click-e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3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67A4D5-5F63-500E-A3AA-747D7ABB010D}"/>
              </a:ext>
            </a:extLst>
          </p:cNvPr>
          <p:cNvSpPr/>
          <p:nvPr/>
        </p:nvSpPr>
        <p:spPr>
          <a:xfrm>
            <a:off x="415636" y="2733964"/>
            <a:ext cx="2456873" cy="3879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35C5618-4700-D3D6-6C00-4976BFEE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581891"/>
            <a:ext cx="4467745" cy="923428"/>
          </a:xfrm>
        </p:spPr>
        <p:txBody>
          <a:bodyPr/>
          <a:lstStyle/>
          <a:p>
            <a:r>
              <a:rPr lang="en-GB" dirty="0"/>
              <a:t>Key Activities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00BFD-085D-0A48-A6A3-BEE62A0D7B23}"/>
              </a:ext>
            </a:extLst>
          </p:cNvPr>
          <p:cNvSpPr txBox="1"/>
          <p:nvPr/>
        </p:nvSpPr>
        <p:spPr>
          <a:xfrm>
            <a:off x="415635" y="2288185"/>
            <a:ext cx="5907343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Platform development &amp; maintenance.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Finding agencies.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Agency onboarding, verification and monitoring.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Gathering knowledge about marketing &amp; target audience.                             • Promotion &amp; marketing. 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Quality assurance (ratings, reviews, dispute resolution).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• Customer support.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E679-95DA-27A1-D2AF-FC400CAA81BF}"/>
              </a:ext>
            </a:extLst>
          </p:cNvPr>
          <p:cNvSpPr/>
          <p:nvPr/>
        </p:nvSpPr>
        <p:spPr>
          <a:xfrm>
            <a:off x="582034" y="1782452"/>
            <a:ext cx="2124075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C19EB-3623-5222-B3E8-E7831FCFC856}"/>
              </a:ext>
            </a:extLst>
          </p:cNvPr>
          <p:cNvSpPr/>
          <p:nvPr/>
        </p:nvSpPr>
        <p:spPr>
          <a:xfrm>
            <a:off x="10290284" y="6515176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FA2607-6923-4F78-DF8E-2C588637F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-439622"/>
            <a:ext cx="6040581" cy="7163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6CA24D-7A25-6EF4-0F1F-24D6E3D6012E}"/>
              </a:ext>
            </a:extLst>
          </p:cNvPr>
          <p:cNvSpPr/>
          <p:nvPr/>
        </p:nvSpPr>
        <p:spPr>
          <a:xfrm>
            <a:off x="10391595" y="6279649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C73CB-6332-78E6-AF09-3755532B4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5C57489-41ED-D673-BC6C-B85143157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725" y="188913"/>
            <a:ext cx="6788150" cy="1593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Partners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1B90E-0BBA-FBC6-7411-51FABA909220}"/>
              </a:ext>
            </a:extLst>
          </p:cNvPr>
          <p:cNvSpPr/>
          <p:nvPr/>
        </p:nvSpPr>
        <p:spPr>
          <a:xfrm>
            <a:off x="5822078" y="6015673"/>
            <a:ext cx="1728316" cy="462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08D6C-B112-DBB2-50D2-1D79C3EB5775}"/>
              </a:ext>
            </a:extLst>
          </p:cNvPr>
          <p:cNvSpPr txBox="1"/>
          <p:nvPr/>
        </p:nvSpPr>
        <p:spPr>
          <a:xfrm>
            <a:off x="674254" y="2890981"/>
            <a:ext cx="7672077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● House help providers (agencies).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● Payment gateways (bKash, Nagad, cards).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● Cloud &amp; tech infrastructure partners.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● Marketing partners (universities, local businesses, social media).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● Insurance/coverage partners (worker safety, liability).</a:t>
            </a:r>
          </a:p>
        </p:txBody>
      </p:sp>
      <p:pic>
        <p:nvPicPr>
          <p:cNvPr id="5" name="Graphic 4" descr="Handshake outline">
            <a:extLst>
              <a:ext uri="{FF2B5EF4-FFF2-40B4-BE49-F238E27FC236}">
                <a16:creationId xmlns:a16="http://schemas.microsoft.com/office/drawing/2014/main" id="{DCE0D4B9-E4B1-20ED-9316-237D6B17D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5219" y="3322241"/>
            <a:ext cx="4225637" cy="40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23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5C95-2AF4-DD45-A206-10EF6943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B47FE50-FD5D-F749-840E-E18C85E18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725" y="188913"/>
            <a:ext cx="6788150" cy="1593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Cost Structures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C56943-B7DE-B837-FC39-8FB0824E7F37}"/>
              </a:ext>
            </a:extLst>
          </p:cNvPr>
          <p:cNvGrpSpPr/>
          <p:nvPr/>
        </p:nvGrpSpPr>
        <p:grpSpPr>
          <a:xfrm>
            <a:off x="625475" y="2516010"/>
            <a:ext cx="8778240" cy="612790"/>
            <a:chOff x="0" y="0"/>
            <a:chExt cx="8778240" cy="80008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3B49AC3-CD17-1E6D-95AA-2D8091DBC472}"/>
                </a:ext>
              </a:extLst>
            </p:cNvPr>
            <p:cNvSpPr/>
            <p:nvPr/>
          </p:nvSpPr>
          <p:spPr>
            <a:xfrm>
              <a:off x="0" y="0"/>
              <a:ext cx="8778240" cy="800082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: Rounded Corners 4">
              <a:extLst>
                <a:ext uri="{FF2B5EF4-FFF2-40B4-BE49-F238E27FC236}">
                  <a16:creationId xmlns:a16="http://schemas.microsoft.com/office/drawing/2014/main" id="{2F241217-EE02-EF6D-1ADF-2B24C0888217}"/>
                </a:ext>
              </a:extLst>
            </p:cNvPr>
            <p:cNvSpPr txBox="1"/>
            <p:nvPr/>
          </p:nvSpPr>
          <p:spPr>
            <a:xfrm>
              <a:off x="23434" y="23434"/>
              <a:ext cx="7847280" cy="753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0" i="0" kern="1200" dirty="0"/>
                <a:t>● Platform development &amp; updates.</a:t>
              </a:r>
              <a:endParaRPr lang="en-US" sz="22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6DD2F1-A40A-77B2-BE40-5351CBB47678}"/>
              </a:ext>
            </a:extLst>
          </p:cNvPr>
          <p:cNvGrpSpPr/>
          <p:nvPr/>
        </p:nvGrpSpPr>
        <p:grpSpPr>
          <a:xfrm>
            <a:off x="1147333" y="3300455"/>
            <a:ext cx="8778240" cy="589357"/>
            <a:chOff x="735177" y="945552"/>
            <a:chExt cx="8778240" cy="80008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C3D8EC7-9A78-EB7B-32F0-76C273F1D334}"/>
                </a:ext>
              </a:extLst>
            </p:cNvPr>
            <p:cNvSpPr/>
            <p:nvPr/>
          </p:nvSpPr>
          <p:spPr>
            <a:xfrm>
              <a:off x="735177" y="945552"/>
              <a:ext cx="8778240" cy="800082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: Rounded Corners 6">
              <a:extLst>
                <a:ext uri="{FF2B5EF4-FFF2-40B4-BE49-F238E27FC236}">
                  <a16:creationId xmlns:a16="http://schemas.microsoft.com/office/drawing/2014/main" id="{8A6C1B4C-C30A-1E5B-015C-1931DD699B51}"/>
                </a:ext>
              </a:extLst>
            </p:cNvPr>
            <p:cNvSpPr txBox="1"/>
            <p:nvPr/>
          </p:nvSpPr>
          <p:spPr>
            <a:xfrm>
              <a:off x="758611" y="968986"/>
              <a:ext cx="7476140" cy="753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0" i="0" kern="1200" dirty="0"/>
                <a:t>● Marketing, promotions, and customer acquisition. </a:t>
              </a:r>
              <a:endParaRPr lang="en-US" sz="22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F43A43-F112-9203-312A-D8FFA08DBDE6}"/>
              </a:ext>
            </a:extLst>
          </p:cNvPr>
          <p:cNvGrpSpPr/>
          <p:nvPr/>
        </p:nvGrpSpPr>
        <p:grpSpPr>
          <a:xfrm>
            <a:off x="8799686" y="2908947"/>
            <a:ext cx="520053" cy="520053"/>
            <a:chOff x="8258186" y="612790"/>
            <a:chExt cx="520053" cy="520053"/>
          </a:xfrm>
        </p:grpSpPr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AAA04B9C-969E-74BD-BE36-05FDF9C2F691}"/>
                </a:ext>
              </a:extLst>
            </p:cNvPr>
            <p:cNvSpPr/>
            <p:nvPr/>
          </p:nvSpPr>
          <p:spPr>
            <a:xfrm>
              <a:off x="8258186" y="612790"/>
              <a:ext cx="520053" cy="52005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0" name="Arrow: Down 12">
              <a:extLst>
                <a:ext uri="{FF2B5EF4-FFF2-40B4-BE49-F238E27FC236}">
                  <a16:creationId xmlns:a16="http://schemas.microsoft.com/office/drawing/2014/main" id="{91C531C5-CC83-D263-F7E9-817A119CA6A5}"/>
                </a:ext>
              </a:extLst>
            </p:cNvPr>
            <p:cNvSpPr txBox="1"/>
            <p:nvPr/>
          </p:nvSpPr>
          <p:spPr>
            <a:xfrm>
              <a:off x="8375198" y="612790"/>
              <a:ext cx="286029" cy="391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0B9700-BA78-1263-0B9A-9927E6814A1D}"/>
              </a:ext>
            </a:extLst>
          </p:cNvPr>
          <p:cNvGrpSpPr/>
          <p:nvPr/>
        </p:nvGrpSpPr>
        <p:grpSpPr>
          <a:xfrm>
            <a:off x="1706880" y="4056953"/>
            <a:ext cx="8778240" cy="565067"/>
            <a:chOff x="1459382" y="1891104"/>
            <a:chExt cx="8778240" cy="80008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7A00BC5-6BC0-FE98-9901-22C358BA274B}"/>
                </a:ext>
              </a:extLst>
            </p:cNvPr>
            <p:cNvSpPr/>
            <p:nvPr/>
          </p:nvSpPr>
          <p:spPr>
            <a:xfrm>
              <a:off x="1459382" y="1891104"/>
              <a:ext cx="8778240" cy="800082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: Rounded Corners 8">
              <a:extLst>
                <a:ext uri="{FF2B5EF4-FFF2-40B4-BE49-F238E27FC236}">
                  <a16:creationId xmlns:a16="http://schemas.microsoft.com/office/drawing/2014/main" id="{74980F87-FF0C-5CB9-8D01-F3EB9A1ABB3F}"/>
                </a:ext>
              </a:extLst>
            </p:cNvPr>
            <p:cNvSpPr txBox="1"/>
            <p:nvPr/>
          </p:nvSpPr>
          <p:spPr>
            <a:xfrm>
              <a:off x="1482816" y="1914538"/>
              <a:ext cx="7487113" cy="753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b="0" i="0" kern="1200" dirty="0"/>
                <a:t>●</a:t>
              </a:r>
              <a:r>
                <a:rPr lang="en-US" sz="2200" dirty="0"/>
                <a:t>Agency onboarding &amp; compliance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CE17F5-66EA-8A49-EB67-248310BE0C1B}"/>
              </a:ext>
            </a:extLst>
          </p:cNvPr>
          <p:cNvGrpSpPr/>
          <p:nvPr/>
        </p:nvGrpSpPr>
        <p:grpSpPr>
          <a:xfrm>
            <a:off x="2294072" y="4836827"/>
            <a:ext cx="8778240" cy="556267"/>
            <a:chOff x="2194559" y="2836657"/>
            <a:chExt cx="8778240" cy="80008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256D583-4704-DC4F-FAA0-CE10E5BB7C25}"/>
                </a:ext>
              </a:extLst>
            </p:cNvPr>
            <p:cNvSpPr/>
            <p:nvPr/>
          </p:nvSpPr>
          <p:spPr>
            <a:xfrm>
              <a:off x="2194559" y="2836657"/>
              <a:ext cx="8778240" cy="800082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: Rounded Corners 10">
              <a:extLst>
                <a:ext uri="{FF2B5EF4-FFF2-40B4-BE49-F238E27FC236}">
                  <a16:creationId xmlns:a16="http://schemas.microsoft.com/office/drawing/2014/main" id="{E0C7E982-26C5-165A-2C27-6D997D211809}"/>
                </a:ext>
              </a:extLst>
            </p:cNvPr>
            <p:cNvSpPr txBox="1"/>
            <p:nvPr/>
          </p:nvSpPr>
          <p:spPr>
            <a:xfrm>
              <a:off x="2217993" y="2860091"/>
              <a:ext cx="7476140" cy="753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b="0" i="0" kern="1200" dirty="0"/>
                <a:t>● Customer support operations</a:t>
              </a:r>
              <a:endParaRPr lang="en-US" sz="22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343C7-EDCA-DB81-AA41-CF6EC215D570}"/>
              </a:ext>
            </a:extLst>
          </p:cNvPr>
          <p:cNvGrpSpPr/>
          <p:nvPr/>
        </p:nvGrpSpPr>
        <p:grpSpPr>
          <a:xfrm>
            <a:off x="9319739" y="3762568"/>
            <a:ext cx="520053" cy="520053"/>
            <a:chOff x="8258186" y="612790"/>
            <a:chExt cx="520053" cy="520053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D25C7235-1CF1-BE92-6777-C044D5AED145}"/>
                </a:ext>
              </a:extLst>
            </p:cNvPr>
            <p:cNvSpPr/>
            <p:nvPr/>
          </p:nvSpPr>
          <p:spPr>
            <a:xfrm>
              <a:off x="8258186" y="612790"/>
              <a:ext cx="520053" cy="52005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" name="Arrow: Down 12">
              <a:extLst>
                <a:ext uri="{FF2B5EF4-FFF2-40B4-BE49-F238E27FC236}">
                  <a16:creationId xmlns:a16="http://schemas.microsoft.com/office/drawing/2014/main" id="{9FD1F57F-09CD-2273-F918-DAA32DD8994D}"/>
                </a:ext>
              </a:extLst>
            </p:cNvPr>
            <p:cNvSpPr txBox="1"/>
            <p:nvPr/>
          </p:nvSpPr>
          <p:spPr>
            <a:xfrm>
              <a:off x="8375198" y="612790"/>
              <a:ext cx="286029" cy="391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DA4837-0C9E-672E-75B5-D0F8226923F1}"/>
              </a:ext>
            </a:extLst>
          </p:cNvPr>
          <p:cNvGrpSpPr/>
          <p:nvPr/>
        </p:nvGrpSpPr>
        <p:grpSpPr>
          <a:xfrm>
            <a:off x="9941633" y="4469397"/>
            <a:ext cx="520053" cy="520053"/>
            <a:chOff x="8258186" y="612790"/>
            <a:chExt cx="520053" cy="520053"/>
          </a:xfrm>
        </p:grpSpPr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638C7F66-C4D0-BE85-AA9E-130543678F21}"/>
                </a:ext>
              </a:extLst>
            </p:cNvPr>
            <p:cNvSpPr/>
            <p:nvPr/>
          </p:nvSpPr>
          <p:spPr>
            <a:xfrm>
              <a:off x="8258186" y="612790"/>
              <a:ext cx="520053" cy="52005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Arrow: Down 12">
              <a:extLst>
                <a:ext uri="{FF2B5EF4-FFF2-40B4-BE49-F238E27FC236}">
                  <a16:creationId xmlns:a16="http://schemas.microsoft.com/office/drawing/2014/main" id="{E7A3D44D-E1F0-E824-8997-2E24312E3A0D}"/>
                </a:ext>
              </a:extLst>
            </p:cNvPr>
            <p:cNvSpPr txBox="1"/>
            <p:nvPr/>
          </p:nvSpPr>
          <p:spPr>
            <a:xfrm>
              <a:off x="8375198" y="612790"/>
              <a:ext cx="286029" cy="391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A284CB-FB4E-0D56-4712-BE1B316A95BA}"/>
              </a:ext>
            </a:extLst>
          </p:cNvPr>
          <p:cNvGrpSpPr/>
          <p:nvPr/>
        </p:nvGrpSpPr>
        <p:grpSpPr>
          <a:xfrm>
            <a:off x="2811945" y="5565807"/>
            <a:ext cx="8778240" cy="612790"/>
            <a:chOff x="0" y="0"/>
            <a:chExt cx="8778240" cy="80008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E2400C-6BE0-D43C-1290-1D101929AAA6}"/>
                </a:ext>
              </a:extLst>
            </p:cNvPr>
            <p:cNvSpPr/>
            <p:nvPr/>
          </p:nvSpPr>
          <p:spPr>
            <a:xfrm>
              <a:off x="0" y="0"/>
              <a:ext cx="8778240" cy="800082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AF3059ED-43B8-0799-74B6-0E4C3CA208A4}"/>
                </a:ext>
              </a:extLst>
            </p:cNvPr>
            <p:cNvSpPr txBox="1"/>
            <p:nvPr/>
          </p:nvSpPr>
          <p:spPr>
            <a:xfrm>
              <a:off x="23434" y="23434"/>
              <a:ext cx="7847280" cy="7532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● Payment gateway transaction fees.</a:t>
              </a:r>
              <a:endParaRPr lang="en-US" sz="22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DAED1D-D5D9-F7D4-3272-E617079063B1}"/>
              </a:ext>
            </a:extLst>
          </p:cNvPr>
          <p:cNvGrpSpPr/>
          <p:nvPr/>
        </p:nvGrpSpPr>
        <p:grpSpPr>
          <a:xfrm>
            <a:off x="10464429" y="5214730"/>
            <a:ext cx="520053" cy="520053"/>
            <a:chOff x="8258186" y="612790"/>
            <a:chExt cx="520053" cy="520053"/>
          </a:xfrm>
        </p:grpSpPr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1C1B294-FC5C-189B-A9C3-40E2D1B547A9}"/>
                </a:ext>
              </a:extLst>
            </p:cNvPr>
            <p:cNvSpPr/>
            <p:nvPr/>
          </p:nvSpPr>
          <p:spPr>
            <a:xfrm>
              <a:off x="8258186" y="612790"/>
              <a:ext cx="520053" cy="520053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accent1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Arrow: Down 12">
              <a:extLst>
                <a:ext uri="{FF2B5EF4-FFF2-40B4-BE49-F238E27FC236}">
                  <a16:creationId xmlns:a16="http://schemas.microsoft.com/office/drawing/2014/main" id="{C4D841C8-73BF-3FA0-6DA4-AF144C1EC940}"/>
                </a:ext>
              </a:extLst>
            </p:cNvPr>
            <p:cNvSpPr txBox="1"/>
            <p:nvPr/>
          </p:nvSpPr>
          <p:spPr>
            <a:xfrm>
              <a:off x="8375198" y="612790"/>
              <a:ext cx="286029" cy="3913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4158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D2C94-533E-ADBE-6671-9EC127D9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89CDD9B-9FE8-DEBE-FCDA-6F968734A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1379" y="4268754"/>
            <a:ext cx="7113362" cy="129695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GB" sz="6600" dirty="0"/>
              <a:t>G</a:t>
            </a:r>
            <a:r>
              <a:rPr lang="en-US" sz="6600" dirty="0"/>
              <a:t>rowth Strategy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FC0E7-3000-40C0-A0C8-5126FFA47187}"/>
              </a:ext>
            </a:extLst>
          </p:cNvPr>
          <p:cNvSpPr/>
          <p:nvPr/>
        </p:nvSpPr>
        <p:spPr>
          <a:xfrm>
            <a:off x="5822078" y="6015673"/>
            <a:ext cx="1728316" cy="462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5 Business Growth Strategies for your Company to Increase Profit">
            <a:extLst>
              <a:ext uri="{FF2B5EF4-FFF2-40B4-BE49-F238E27FC236}">
                <a16:creationId xmlns:a16="http://schemas.microsoft.com/office/drawing/2014/main" id="{B3F9760C-9DC7-12A5-D68A-1459F1E1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" y="1455576"/>
            <a:ext cx="5498514" cy="515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878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DF9E-89D5-828A-EDDE-97A4F102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DA961-BEEF-2468-2222-201AF94A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11" y="1102232"/>
            <a:ext cx="6906589" cy="547763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1561D56-D23F-60CE-EBF4-D2648091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vert="horz" lIns="0" tIns="0" rIns="0" bIns="0" rtlCol="0" anchor="b" anchorCtr="0">
            <a:normAutofit/>
          </a:bodyPr>
          <a:lstStyle/>
          <a:p>
            <a:br>
              <a:rPr lang="en-US" b="1" i="0" kern="1200" spc="100" baseline="0" dirty="0">
                <a:latin typeface="+mj-lt"/>
                <a:ea typeface="+mj-ea"/>
                <a:cs typeface="+mj-cs"/>
              </a:rPr>
            </a:br>
            <a:br>
              <a:rPr lang="en-US" b="1" i="0" kern="1200" spc="100" baseline="0" dirty="0">
                <a:latin typeface="+mj-lt"/>
                <a:ea typeface="+mj-ea"/>
                <a:cs typeface="+mj-cs"/>
              </a:rPr>
            </a:b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Market Penetration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114AF-2900-39FE-F350-2B4E61A6A9DE}"/>
              </a:ext>
            </a:extLst>
          </p:cNvPr>
          <p:cNvSpPr txBox="1"/>
          <p:nvPr/>
        </p:nvSpPr>
        <p:spPr>
          <a:xfrm>
            <a:off x="439123" y="3429000"/>
            <a:ext cx="7382322" cy="2994415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•Using referral credits and quick reviewing systems after  every </a:t>
            </a:r>
          </a:p>
          <a:p>
            <a:pPr>
              <a:lnSpc>
                <a:spcPct val="5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   job.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•Building community pages (“Cleaning in Motijheel”) that feature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   local photo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solidFill>
                  <a:schemeClr val="bg1"/>
                </a:solidFill>
              </a:rPr>
              <a:t>•Using same logo on all banners and posters for instant brand reminder.</a:t>
            </a:r>
          </a:p>
        </p:txBody>
      </p:sp>
    </p:spTree>
    <p:extLst>
      <p:ext uri="{BB962C8B-B14F-4D97-AF65-F5344CB8AC3E}">
        <p14:creationId xmlns:p14="http://schemas.microsoft.com/office/powerpoint/2010/main" val="7166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96CE-29F1-4098-DCE3-DB9A2D42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>
            <a:extLst>
              <a:ext uri="{FF2B5EF4-FFF2-40B4-BE49-F238E27FC236}">
                <a16:creationId xmlns:a16="http://schemas.microsoft.com/office/drawing/2014/main" id="{04D4D62E-D6B6-A333-B5A7-5BFFC3DB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53" y="170270"/>
            <a:ext cx="5063490" cy="794024"/>
          </a:xfrm>
        </p:spPr>
        <p:txBody>
          <a:bodyPr vert="horz" lIns="0" tIns="0" rIns="0" bIns="0" rtlCol="0" anchor="b" anchorCtr="0">
            <a:normAutofit fontScale="90000"/>
          </a:bodyPr>
          <a:lstStyle/>
          <a:p>
            <a:r>
              <a:rPr lang="en-US" dirty="0"/>
              <a:t>Product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3B5CD-16C5-D52E-78F5-E5283606A61A}"/>
              </a:ext>
            </a:extLst>
          </p:cNvPr>
          <p:cNvSpPr/>
          <p:nvPr/>
        </p:nvSpPr>
        <p:spPr>
          <a:xfrm>
            <a:off x="623720" y="982956"/>
            <a:ext cx="2893921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A77FF-C30C-8DCC-515E-1613B4643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5" y="1336083"/>
            <a:ext cx="10389996" cy="52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77091"/>
      </p:ext>
    </p:extLst>
  </p:cSld>
  <p:clrMapOvr>
    <a:masterClrMapping/>
  </p:clrMapOvr>
  <p:transition>
    <p:circl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">
            <a:extLst>
              <a:ext uri="{FF2B5EF4-FFF2-40B4-BE49-F238E27FC236}">
                <a16:creationId xmlns:a16="http://schemas.microsoft.com/office/drawing/2014/main" id="{842BC885-3DEA-F146-6FC5-127037B46BBC}"/>
              </a:ext>
            </a:extLst>
          </p:cNvPr>
          <p:cNvSpPr txBox="1">
            <a:spLocks/>
          </p:cNvSpPr>
          <p:nvPr/>
        </p:nvSpPr>
        <p:spPr>
          <a:xfrm>
            <a:off x="853197" y="349853"/>
            <a:ext cx="7663621" cy="8554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Market Development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17525A-5C32-302F-A401-20C8AD2477D6}"/>
              </a:ext>
            </a:extLst>
          </p:cNvPr>
          <p:cNvSpPr/>
          <p:nvPr/>
        </p:nvSpPr>
        <p:spPr>
          <a:xfrm>
            <a:off x="927842" y="1205303"/>
            <a:ext cx="3112313" cy="7299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61B59-8288-5E51-D9A7-14638F9C1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360334"/>
            <a:ext cx="8882741" cy="54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0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restige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330D-05E1-B651-4192-4D3EB28F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D962-348E-EAFB-0F64-A0DA5686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78" y="186703"/>
            <a:ext cx="5304022" cy="848277"/>
          </a:xfrm>
        </p:spPr>
        <p:txBody>
          <a:bodyPr/>
          <a:lstStyle/>
          <a:p>
            <a:r>
              <a:rPr lang="en-SG" dirty="0"/>
              <a:t>Diversification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073DA3-162A-ABCD-9E81-5A9AC6BCD90C}"/>
              </a:ext>
            </a:extLst>
          </p:cNvPr>
          <p:cNvSpPr/>
          <p:nvPr/>
        </p:nvSpPr>
        <p:spPr>
          <a:xfrm flipH="1">
            <a:off x="487136" y="1221683"/>
            <a:ext cx="6288423" cy="31886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598F8-6C36-092D-6691-B50938FA5EDE}"/>
              </a:ext>
            </a:extLst>
          </p:cNvPr>
          <p:cNvSpPr/>
          <p:nvPr/>
        </p:nvSpPr>
        <p:spPr>
          <a:xfrm>
            <a:off x="818846" y="1070352"/>
            <a:ext cx="4153558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1AE05-A61E-6531-80CC-41E785E4F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5" y="1176409"/>
            <a:ext cx="10013995" cy="54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23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696B-6154-07EF-60F2-968999D37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574EE45-D72A-99BF-B810-FE4E2F27B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3725" y="188913"/>
            <a:ext cx="6788150" cy="1593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3E150-F4BC-BA2D-6E89-D438F6BA08CE}"/>
              </a:ext>
            </a:extLst>
          </p:cNvPr>
          <p:cNvSpPr/>
          <p:nvPr/>
        </p:nvSpPr>
        <p:spPr>
          <a:xfrm>
            <a:off x="5822078" y="6015673"/>
            <a:ext cx="1728316" cy="462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343EE-F713-7C65-8C5D-9C25678E01CD}"/>
              </a:ext>
            </a:extLst>
          </p:cNvPr>
          <p:cNvSpPr txBox="1"/>
          <p:nvPr/>
        </p:nvSpPr>
        <p:spPr>
          <a:xfrm>
            <a:off x="674255" y="2890981"/>
            <a:ext cx="7324436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LagbeNaki? presents a practical, technology-driven solution to modern household challenges by offering flexible, secure, and reliable domestic services. Through structured growth, Lean and Six Sigma practices, and data-driven KPIs, the platform ensures quality, scalability, and trust. It empowers users and providers, promoting convenience, sustainability, and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254562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Content="1" isInverted="1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A829C-7D47-E183-B27F-C72AE987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Maid service Vectors - Download Free High-Quality Vectors from Freepik |  Freepik">
            <a:extLst>
              <a:ext uri="{FF2B5EF4-FFF2-40B4-BE49-F238E27FC236}">
                <a16:creationId xmlns:a16="http://schemas.microsoft.com/office/drawing/2014/main" id="{85B21AC6-FA8C-99EC-5B0F-B6545272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73" y="2603959"/>
            <a:ext cx="4425344" cy="375084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E9B350-E17B-8D6C-2880-FE076E4D81ED}"/>
              </a:ext>
            </a:extLst>
          </p:cNvPr>
          <p:cNvSpPr txBox="1">
            <a:spLocks/>
          </p:cNvSpPr>
          <p:nvPr/>
        </p:nvSpPr>
        <p:spPr>
          <a:xfrm>
            <a:off x="564369" y="221764"/>
            <a:ext cx="7432675" cy="15938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What is LagbeNaki?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9BF96-B887-47C8-E18D-06A08E7A026B}"/>
              </a:ext>
            </a:extLst>
          </p:cNvPr>
          <p:cNvSpPr txBox="1"/>
          <p:nvPr/>
        </p:nvSpPr>
        <p:spPr>
          <a:xfrm>
            <a:off x="678263" y="2519983"/>
            <a:ext cx="6708710" cy="29500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Managing modern households can be overwhelming with chores like cooking, cleaning, laundry, and moving. </a:t>
            </a:r>
            <a:r>
              <a:rPr lang="en-US" b="1" dirty="0">
                <a:solidFill>
                  <a:schemeClr val="bg1"/>
                </a:solidFill>
              </a:rPr>
              <a:t>LagbeNaki?</a:t>
            </a:r>
            <a:r>
              <a:rPr lang="en-US" dirty="0">
                <a:solidFill>
                  <a:schemeClr val="bg1"/>
                </a:solidFill>
              </a:rPr>
              <a:t> offers a structured, reliable house help Assistance platform, unlike traditional inconsistent services. It provides flexible options—one-time, weekly, or regular help—allowing users to schedule and subscribe easily, ensuring organized, stress-free daily living and better work-life balance.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95529"/>
      </p:ext>
    </p:extLst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>
          <a:extLst>
            <a:ext uri="{FF2B5EF4-FFF2-40B4-BE49-F238E27FC236}">
              <a16:creationId xmlns:a16="http://schemas.microsoft.com/office/drawing/2014/main" id="{1C3B2DB6-345B-7AFF-3E46-A4D09C1E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201DBAAB-098A-5CFB-D3E7-48E33D410F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2283" y="462878"/>
            <a:ext cx="8897254" cy="944046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Business Model </a:t>
            </a:r>
            <a:r>
              <a:rPr lang="en-GB" dirty="0"/>
              <a:t>C</a:t>
            </a:r>
            <a:r>
              <a:rPr lang="en-US" dirty="0"/>
              <a:t>anvas 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D57809D-04CA-25DC-4673-F7B528B54F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2628843"/>
                  </p:ext>
                </p:extLst>
              </p:nvPr>
            </p:nvGraphicFramePr>
            <p:xfrm>
              <a:off x="8880298" y="1685947"/>
              <a:ext cx="1784382" cy="3406800"/>
            </p:xfrm>
            <a:graphic>
              <a:graphicData uri="http://schemas.microsoft.com/office/powerpoint/2016/slidezoom">
                <pslz:sldZm>
                  <pslz:sldZmObj sldId="414" cId="3907837299">
                    <pslz:zmPr id="{E13AF8A5-33C6-4FAA-8BA1-000BA2BDCFCB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84382" cy="34068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D57809D-04CA-25DC-4673-F7B528B54F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0298" y="1685947"/>
                <a:ext cx="1784382" cy="34068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252079BB-AD2D-C92D-A73B-F38E25616E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84055567"/>
                  </p:ext>
                </p:extLst>
              </p:nvPr>
            </p:nvGraphicFramePr>
            <p:xfrm>
              <a:off x="5317847" y="1685947"/>
              <a:ext cx="1804741" cy="3406800"/>
            </p:xfrm>
            <a:graphic>
              <a:graphicData uri="http://schemas.microsoft.com/office/powerpoint/2016/slidezoom">
                <pslz:sldZm>
                  <pslz:sldZmObj sldId="391" cId="3200312026">
                    <pslz:zmPr id="{FDF5DC42-DF56-4954-90CE-A410CE1BCA55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4741" cy="34068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" name="Slide Zoom 2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52079BB-AD2D-C92D-A73B-F38E25616E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7847" y="1685947"/>
                <a:ext cx="1804741" cy="34068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1" name="Slide Zoom 290">
                <a:extLst>
                  <a:ext uri="{FF2B5EF4-FFF2-40B4-BE49-F238E27FC236}">
                    <a16:creationId xmlns:a16="http://schemas.microsoft.com/office/drawing/2014/main" id="{E5AE4344-AB27-6C3E-002C-10B2DC9D80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5855600"/>
                  </p:ext>
                </p:extLst>
              </p:nvPr>
            </p:nvGraphicFramePr>
            <p:xfrm>
              <a:off x="7214827" y="3438886"/>
              <a:ext cx="1646682" cy="1662102"/>
            </p:xfrm>
            <a:graphic>
              <a:graphicData uri="http://schemas.microsoft.com/office/powerpoint/2016/slidezoom">
                <pslz:sldZm>
                  <pslz:sldZmObj sldId="408" cId="888484295">
                    <pslz:zmPr id="{546192FE-3D19-42AE-91EF-6293A3189393}" imageType="cover" transitionDur="1000">
                      <p166:blipFill xmlns:p166="http://schemas.microsoft.com/office/powerpoint/2016/6/main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46682" cy="166210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1" name="Slide Zoom 29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5AE4344-AB27-6C3E-002C-10B2DC9D80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4827" y="3438886"/>
                <a:ext cx="1646682" cy="166210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3" name="Slide Zoom 292">
                <a:extLst>
                  <a:ext uri="{FF2B5EF4-FFF2-40B4-BE49-F238E27FC236}">
                    <a16:creationId xmlns:a16="http://schemas.microsoft.com/office/drawing/2014/main" id="{128FF08B-4CB4-9A38-7A86-FD7A5CD9FE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632154"/>
                  </p:ext>
                </p:extLst>
              </p:nvPr>
            </p:nvGraphicFramePr>
            <p:xfrm>
              <a:off x="7161523" y="1685948"/>
              <a:ext cx="1699986" cy="1714500"/>
            </p:xfrm>
            <a:graphic>
              <a:graphicData uri="http://schemas.microsoft.com/office/powerpoint/2016/slidezoom">
                <pslz:sldZm>
                  <pslz:sldZmObj sldId="406" cId="298364507">
                    <pslz:zmPr id="{726FF0B0-BE04-47E7-B3B9-F0EE59578AD9}" imageType="cover" transitionDur="1000">
                      <p166:blipFill xmlns:p166="http://schemas.microsoft.com/office/powerpoint/2016/6/main"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9986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3" name="Slide Zoom 292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128FF08B-4CB4-9A38-7A86-FD7A5CD9FE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1523" y="1685948"/>
                <a:ext cx="1699986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5" name="Slide Zoom 294">
                <a:extLst>
                  <a:ext uri="{FF2B5EF4-FFF2-40B4-BE49-F238E27FC236}">
                    <a16:creationId xmlns:a16="http://schemas.microsoft.com/office/drawing/2014/main" id="{993E3862-4C9E-6591-9CC3-74AA6DEA5B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0128331"/>
                  </p:ext>
                </p:extLst>
              </p:nvPr>
            </p:nvGraphicFramePr>
            <p:xfrm>
              <a:off x="6340037" y="5278396"/>
              <a:ext cx="4299499" cy="1197199"/>
            </p:xfrm>
            <a:graphic>
              <a:graphicData uri="http://schemas.microsoft.com/office/powerpoint/2016/slidezoom">
                <pslz:sldZm>
                  <pslz:sldZmObj sldId="404" cId="1850768898">
                    <pslz:zmPr id="{4C360283-4E0D-48F9-B88A-F148720021EB}" imageType="cover" transitionDur="1000">
                      <p166:blipFill xmlns:p166="http://schemas.microsoft.com/office/powerpoint/2016/6/main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299499" cy="119719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5" name="Slide Zoom 294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93E3862-4C9E-6591-9CC3-74AA6DEA5B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0037" y="5278396"/>
                <a:ext cx="4299499" cy="119719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98" name="Slide Zoom 297">
                <a:extLst>
                  <a:ext uri="{FF2B5EF4-FFF2-40B4-BE49-F238E27FC236}">
                    <a16:creationId xmlns:a16="http://schemas.microsoft.com/office/drawing/2014/main" id="{C781F2B6-63C8-8560-F862-8EF3FA8246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5150036"/>
                  </p:ext>
                </p:extLst>
              </p:nvPr>
            </p:nvGraphicFramePr>
            <p:xfrm>
              <a:off x="3600457" y="3419115"/>
              <a:ext cx="1804741" cy="1673632"/>
            </p:xfrm>
            <a:graphic>
              <a:graphicData uri="http://schemas.microsoft.com/office/powerpoint/2016/slidezoom">
                <pslz:sldZm>
                  <pslz:sldZmObj sldId="407" cId="3088225330">
                    <pslz:zmPr id="{0BDDD52A-CCFD-45E0-80AC-02CC93DC6E3F}" imageType="cover" transitionDur="1000">
                      <p166:blipFill xmlns:p166="http://schemas.microsoft.com/office/powerpoint/2016/6/main"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4741" cy="167363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98" name="Slide Zoom 297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C781F2B6-63C8-8560-F862-8EF3FA8246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457" y="3419115"/>
                <a:ext cx="1804741" cy="167363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00" name="Slide Zoom 299">
                <a:extLst>
                  <a:ext uri="{FF2B5EF4-FFF2-40B4-BE49-F238E27FC236}">
                    <a16:creationId xmlns:a16="http://schemas.microsoft.com/office/drawing/2014/main" id="{923697B2-621C-F48D-A7D8-96EE3B0C03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6490857"/>
                  </p:ext>
                </p:extLst>
              </p:nvPr>
            </p:nvGraphicFramePr>
            <p:xfrm>
              <a:off x="3600457" y="1685947"/>
              <a:ext cx="1750893" cy="1714500"/>
            </p:xfrm>
            <a:graphic>
              <a:graphicData uri="http://schemas.microsoft.com/office/powerpoint/2016/slidezoom">
                <pslz:sldZm>
                  <pslz:sldZmObj sldId="403" cId="752428618">
                    <pslz:zmPr id="{473740EF-8028-4639-8F61-8A21EAD75DBA}" imageType="cover" transitionDur="1000">
                      <p166:blipFill xmlns:p166="http://schemas.microsoft.com/office/powerpoint/2016/6/main"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50893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00" name="Slide Zoom 299">
                <a:hlinkClick r:id="rId22" action="ppaction://hlinksldjump"/>
                <a:extLst>
                  <a:ext uri="{FF2B5EF4-FFF2-40B4-BE49-F238E27FC236}">
                    <a16:creationId xmlns:a16="http://schemas.microsoft.com/office/drawing/2014/main" id="{923697B2-621C-F48D-A7D8-96EE3B0C03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0457" y="1685947"/>
                <a:ext cx="1750893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6" name="Slide Zoom 315">
                <a:extLst>
                  <a:ext uri="{FF2B5EF4-FFF2-40B4-BE49-F238E27FC236}">
                    <a16:creationId xmlns:a16="http://schemas.microsoft.com/office/drawing/2014/main" id="{124B83C9-0E10-8B18-5424-213BFD69D1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6546474"/>
                  </p:ext>
                </p:extLst>
              </p:nvPr>
            </p:nvGraphicFramePr>
            <p:xfrm>
              <a:off x="1742283" y="1700223"/>
              <a:ext cx="1765935" cy="3378247"/>
            </p:xfrm>
            <a:graphic>
              <a:graphicData uri="http://schemas.microsoft.com/office/powerpoint/2016/slidezoom">
                <pslz:sldZm>
                  <pslz:sldZmObj sldId="409" cId="4106922366">
                    <pslz:zmPr id="{63F34C03-4EBD-4353-91BA-2AC8D0EA3F97}" imageType="cover" transitionDur="1000">
                      <p166:blipFill xmlns:p166="http://schemas.microsoft.com/office/powerpoint/2016/6/main"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65935" cy="337824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6" name="Slide Zoom 315">
                <a:hlinkClick r:id="rId25" action="ppaction://hlinksldjump"/>
                <a:extLst>
                  <a:ext uri="{FF2B5EF4-FFF2-40B4-BE49-F238E27FC236}">
                    <a16:creationId xmlns:a16="http://schemas.microsoft.com/office/drawing/2014/main" id="{124B83C9-0E10-8B18-5424-213BFD69D1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2283" y="1700223"/>
                <a:ext cx="1765935" cy="337824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22" name="Slide Zoom 321">
                <a:extLst>
                  <a:ext uri="{FF2B5EF4-FFF2-40B4-BE49-F238E27FC236}">
                    <a16:creationId xmlns:a16="http://schemas.microsoft.com/office/drawing/2014/main" id="{989A8E87-34D3-C97E-233E-4C388FE2C8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0989524"/>
                  </p:ext>
                </p:extLst>
              </p:nvPr>
            </p:nvGraphicFramePr>
            <p:xfrm>
              <a:off x="1742284" y="5278396"/>
              <a:ext cx="4525166" cy="1197199"/>
            </p:xfrm>
            <a:graphic>
              <a:graphicData uri="http://schemas.microsoft.com/office/powerpoint/2016/slidezoom">
                <pslz:sldZm>
                  <pslz:sldZmObj sldId="411" cId="2039415835">
                    <pslz:zmPr id="{E12BAEB6-11C4-494B-8AC3-66A9EF44AB8E}" imageType="cover" transitionDur="1000">
                      <p166:blipFill xmlns:p166="http://schemas.microsoft.com/office/powerpoint/2016/6/main"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525166" cy="11971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22" name="Slide Zoom 321">
                <a:hlinkClick r:id="rId28" action="ppaction://hlinksldjump"/>
                <a:extLst>
                  <a:ext uri="{FF2B5EF4-FFF2-40B4-BE49-F238E27FC236}">
                    <a16:creationId xmlns:a16="http://schemas.microsoft.com/office/drawing/2014/main" id="{989A8E87-34D3-C97E-233E-4C388FE2C8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2284" y="5278396"/>
                <a:ext cx="4525166" cy="11971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27585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BD65-77E7-6287-2855-FF37EF7A3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8F511A4-1FA5-AC0D-7164-71BF7D1F13F8}"/>
              </a:ext>
            </a:extLst>
          </p:cNvPr>
          <p:cNvSpPr/>
          <p:nvPr/>
        </p:nvSpPr>
        <p:spPr>
          <a:xfrm>
            <a:off x="327134" y="1898103"/>
            <a:ext cx="2844691" cy="4703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4B79E-6949-E79A-9B5F-4F6D4D1C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59" y="390525"/>
            <a:ext cx="5606941" cy="773647"/>
          </a:xfrm>
        </p:spPr>
        <p:txBody>
          <a:bodyPr/>
          <a:lstStyle/>
          <a:p>
            <a:r>
              <a:rPr lang="en-GB" dirty="0"/>
              <a:t>Customer Segments</a:t>
            </a:r>
            <a:endParaRPr lang="en-US" dirty="0"/>
          </a:p>
        </p:txBody>
      </p:sp>
      <p:pic>
        <p:nvPicPr>
          <p:cNvPr id="6" name="Picture 5" descr="A group of colorful labels&#10;&#10;AI-generated content may be incorrect.">
            <a:extLst>
              <a:ext uri="{FF2B5EF4-FFF2-40B4-BE49-F238E27FC236}">
                <a16:creationId xmlns:a16="http://schemas.microsoft.com/office/drawing/2014/main" id="{F3F2A217-8B2E-32CB-11CE-755468A57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59" y="660711"/>
            <a:ext cx="10290111" cy="55365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2AFE90B-4F10-71D0-167D-E7973A8B1FD8}"/>
              </a:ext>
            </a:extLst>
          </p:cNvPr>
          <p:cNvSpPr/>
          <p:nvPr/>
        </p:nvSpPr>
        <p:spPr>
          <a:xfrm>
            <a:off x="9404674" y="5739230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E24A6-A52D-9935-F7B0-5FF2A94B2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59" y="1557109"/>
            <a:ext cx="10574226" cy="43535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40B645-E239-606F-912D-92356F784592}"/>
              </a:ext>
            </a:extLst>
          </p:cNvPr>
          <p:cNvSpPr/>
          <p:nvPr/>
        </p:nvSpPr>
        <p:spPr>
          <a:xfrm>
            <a:off x="717659" y="1180717"/>
            <a:ext cx="4153558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078372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8945D9-C352-50DA-BCB0-4536780AD712}"/>
              </a:ext>
            </a:extLst>
          </p:cNvPr>
          <p:cNvSpPr/>
          <p:nvPr/>
        </p:nvSpPr>
        <p:spPr>
          <a:xfrm>
            <a:off x="484177" y="1914525"/>
            <a:ext cx="2563823" cy="4512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6EF6D0D9-3FD9-4C66-6DAE-38A689E4E484}"/>
              </a:ext>
            </a:extLst>
          </p:cNvPr>
          <p:cNvSpPr txBox="1">
            <a:spLocks/>
          </p:cNvSpPr>
          <p:nvPr/>
        </p:nvSpPr>
        <p:spPr>
          <a:xfrm>
            <a:off x="749279" y="104776"/>
            <a:ext cx="10873740" cy="16802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V</a:t>
            </a:r>
            <a:r>
              <a:rPr lang="en-US" dirty="0"/>
              <a:t>alue Propositions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502B8-D144-AF6C-1157-7024F243E0F5}"/>
              </a:ext>
            </a:extLst>
          </p:cNvPr>
          <p:cNvSpPr txBox="1"/>
          <p:nvPr/>
        </p:nvSpPr>
        <p:spPr>
          <a:xfrm>
            <a:off x="1402148" y="2382273"/>
            <a:ext cx="9568001" cy="253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On-demand or scheduled household help (cleaning, cooking, laundry, errands, moving).</a:t>
            </a:r>
          </a:p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Flexible: choose tasks, time, and frequency.</a:t>
            </a:r>
          </a:p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Secure online payments, no cash hassle.</a:t>
            </a:r>
          </a:p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Loyalty points redeemable for discounts.</a:t>
            </a:r>
          </a:p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Verified, rated helpers for trust and transparency.</a:t>
            </a:r>
          </a:p>
          <a:p>
            <a:pPr marL="285750" indent="-285750">
              <a:lnSpc>
                <a:spcPct val="150000"/>
              </a:lnSpc>
              <a:buSzPct val="106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Fair pay and dignity for providers.</a:t>
            </a:r>
          </a:p>
        </p:txBody>
      </p:sp>
      <p:grpSp>
        <p:nvGrpSpPr>
          <p:cNvPr id="16" name="Google Shape;275;p24">
            <a:extLst>
              <a:ext uri="{FF2B5EF4-FFF2-40B4-BE49-F238E27FC236}">
                <a16:creationId xmlns:a16="http://schemas.microsoft.com/office/drawing/2014/main" id="{5FC1F505-2BB1-EDDE-9047-C5C8B5A24766}"/>
              </a:ext>
            </a:extLst>
          </p:cNvPr>
          <p:cNvGrpSpPr/>
          <p:nvPr/>
        </p:nvGrpSpPr>
        <p:grpSpPr>
          <a:xfrm>
            <a:off x="7433431" y="3341630"/>
            <a:ext cx="2647754" cy="2290143"/>
            <a:chOff x="-4118225" y="3990475"/>
            <a:chExt cx="292225" cy="273325"/>
          </a:xfrm>
        </p:grpSpPr>
        <p:sp>
          <p:nvSpPr>
            <p:cNvPr id="17" name="Google Shape;276;p24">
              <a:extLst>
                <a:ext uri="{FF2B5EF4-FFF2-40B4-BE49-F238E27FC236}">
                  <a16:creationId xmlns:a16="http://schemas.microsoft.com/office/drawing/2014/main" id="{D0E401D5-5E61-F0D3-E498-BAA262BCA86E}"/>
                </a:ext>
              </a:extLst>
            </p:cNvPr>
            <p:cNvSpPr/>
            <p:nvPr/>
          </p:nvSpPr>
          <p:spPr>
            <a:xfrm>
              <a:off x="-3963850" y="40401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607"/>
                    <a:pt x="473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tx1"/>
            </a:solidFill>
            <a:ln w="47625"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8" name="Google Shape;277;p24">
              <a:extLst>
                <a:ext uri="{FF2B5EF4-FFF2-40B4-BE49-F238E27FC236}">
                  <a16:creationId xmlns:a16="http://schemas.microsoft.com/office/drawing/2014/main" id="{2BD77754-DE85-F63D-B27E-B318064E5836}"/>
                </a:ext>
              </a:extLst>
            </p:cNvPr>
            <p:cNvSpPr/>
            <p:nvPr/>
          </p:nvSpPr>
          <p:spPr>
            <a:xfrm>
              <a:off x="-4015050" y="3990475"/>
              <a:ext cx="153600" cy="153625"/>
            </a:xfrm>
            <a:custGeom>
              <a:avLst/>
              <a:gdLst/>
              <a:ahLst/>
              <a:cxnLst/>
              <a:rect l="l" t="t" r="r" b="b"/>
              <a:pathLst>
                <a:path w="6144" h="6145" extrusionOk="0">
                  <a:moveTo>
                    <a:pt x="3056" y="1324"/>
                  </a:moveTo>
                  <a:cubicBezTo>
                    <a:pt x="4001" y="1324"/>
                    <a:pt x="4757" y="2080"/>
                    <a:pt x="4757" y="3025"/>
                  </a:cubicBezTo>
                  <a:cubicBezTo>
                    <a:pt x="4757" y="3970"/>
                    <a:pt x="4033" y="4726"/>
                    <a:pt x="3056" y="4726"/>
                  </a:cubicBezTo>
                  <a:cubicBezTo>
                    <a:pt x="2111" y="4726"/>
                    <a:pt x="1386" y="3970"/>
                    <a:pt x="1386" y="3025"/>
                  </a:cubicBezTo>
                  <a:cubicBezTo>
                    <a:pt x="1386" y="2080"/>
                    <a:pt x="2111" y="1324"/>
                    <a:pt x="3056" y="1324"/>
                  </a:cubicBezTo>
                  <a:close/>
                  <a:moveTo>
                    <a:pt x="3056" y="1"/>
                  </a:moveTo>
                  <a:cubicBezTo>
                    <a:pt x="1386" y="1"/>
                    <a:pt x="0" y="1355"/>
                    <a:pt x="0" y="3057"/>
                  </a:cubicBezTo>
                  <a:cubicBezTo>
                    <a:pt x="0" y="4758"/>
                    <a:pt x="1323" y="6144"/>
                    <a:pt x="3056" y="6144"/>
                  </a:cubicBezTo>
                  <a:cubicBezTo>
                    <a:pt x="4757" y="6144"/>
                    <a:pt x="6144" y="4758"/>
                    <a:pt x="6144" y="3057"/>
                  </a:cubicBezTo>
                  <a:cubicBezTo>
                    <a:pt x="6144" y="1355"/>
                    <a:pt x="4757" y="1"/>
                    <a:pt x="3056" y="1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" name="Google Shape;278;p24">
              <a:extLst>
                <a:ext uri="{FF2B5EF4-FFF2-40B4-BE49-F238E27FC236}">
                  <a16:creationId xmlns:a16="http://schemas.microsoft.com/office/drawing/2014/main" id="{6AB7EB14-F836-5DE5-0C32-91926218309B}"/>
                </a:ext>
              </a:extLst>
            </p:cNvPr>
            <p:cNvSpPr/>
            <p:nvPr/>
          </p:nvSpPr>
          <p:spPr>
            <a:xfrm>
              <a:off x="-4118225" y="4144075"/>
              <a:ext cx="33875" cy="119725"/>
            </a:xfrm>
            <a:custGeom>
              <a:avLst/>
              <a:gdLst/>
              <a:ahLst/>
              <a:cxnLst/>
              <a:rect l="l" t="t" r="r" b="b"/>
              <a:pathLst>
                <a:path w="1355" h="4789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442"/>
                  </a:lnTo>
                  <a:cubicBezTo>
                    <a:pt x="0" y="4631"/>
                    <a:pt x="158" y="4789"/>
                    <a:pt x="347" y="4789"/>
                  </a:cubicBezTo>
                  <a:lnTo>
                    <a:pt x="1008" y="4789"/>
                  </a:lnTo>
                  <a:cubicBezTo>
                    <a:pt x="1134" y="4789"/>
                    <a:pt x="1260" y="4757"/>
                    <a:pt x="1355" y="4726"/>
                  </a:cubicBezTo>
                  <a:lnTo>
                    <a:pt x="1355" y="63"/>
                  </a:lnTo>
                  <a:cubicBezTo>
                    <a:pt x="1260" y="32"/>
                    <a:pt x="1134" y="0"/>
                    <a:pt x="1008" y="0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4" name="Google Shape;279;p24">
              <a:extLst>
                <a:ext uri="{FF2B5EF4-FFF2-40B4-BE49-F238E27FC236}">
                  <a16:creationId xmlns:a16="http://schemas.microsoft.com/office/drawing/2014/main" id="{E2874A27-ED23-0F34-946D-8C2A838BEF42}"/>
                </a:ext>
              </a:extLst>
            </p:cNvPr>
            <p:cNvSpPr/>
            <p:nvPr/>
          </p:nvSpPr>
          <p:spPr>
            <a:xfrm>
              <a:off x="-4067050" y="4143750"/>
              <a:ext cx="241050" cy="120050"/>
            </a:xfrm>
            <a:custGeom>
              <a:avLst/>
              <a:gdLst/>
              <a:ahLst/>
              <a:cxnLst/>
              <a:rect l="l" t="t" r="r" b="b"/>
              <a:pathLst>
                <a:path w="9642" h="4802" extrusionOk="0">
                  <a:moveTo>
                    <a:pt x="1750" y="1"/>
                  </a:moveTo>
                  <a:cubicBezTo>
                    <a:pt x="1124" y="1"/>
                    <a:pt x="537" y="197"/>
                    <a:pt x="1" y="549"/>
                  </a:cubicBezTo>
                  <a:lnTo>
                    <a:pt x="1" y="4550"/>
                  </a:lnTo>
                  <a:cubicBezTo>
                    <a:pt x="410" y="4707"/>
                    <a:pt x="883" y="4802"/>
                    <a:pt x="1356" y="4802"/>
                  </a:cubicBezTo>
                  <a:lnTo>
                    <a:pt x="5294" y="4802"/>
                  </a:lnTo>
                  <a:cubicBezTo>
                    <a:pt x="5735" y="4802"/>
                    <a:pt x="6144" y="4644"/>
                    <a:pt x="6459" y="4392"/>
                  </a:cubicBezTo>
                  <a:cubicBezTo>
                    <a:pt x="6459" y="4392"/>
                    <a:pt x="8507" y="2502"/>
                    <a:pt x="9169" y="1872"/>
                  </a:cubicBezTo>
                  <a:cubicBezTo>
                    <a:pt x="9169" y="1872"/>
                    <a:pt x="9547" y="1399"/>
                    <a:pt x="9547" y="1021"/>
                  </a:cubicBezTo>
                  <a:cubicBezTo>
                    <a:pt x="9641" y="454"/>
                    <a:pt x="9169" y="13"/>
                    <a:pt x="8602" y="13"/>
                  </a:cubicBezTo>
                  <a:cubicBezTo>
                    <a:pt x="8413" y="13"/>
                    <a:pt x="7751" y="202"/>
                    <a:pt x="6711" y="1777"/>
                  </a:cubicBezTo>
                  <a:cubicBezTo>
                    <a:pt x="6333" y="2376"/>
                    <a:pt x="5766" y="2754"/>
                    <a:pt x="5199" y="2754"/>
                  </a:cubicBezTo>
                  <a:lnTo>
                    <a:pt x="2710" y="2754"/>
                  </a:lnTo>
                  <a:cubicBezTo>
                    <a:pt x="2584" y="2754"/>
                    <a:pt x="2458" y="2849"/>
                    <a:pt x="2395" y="2975"/>
                  </a:cubicBezTo>
                  <a:cubicBezTo>
                    <a:pt x="2333" y="3099"/>
                    <a:pt x="2223" y="3152"/>
                    <a:pt x="2110" y="3152"/>
                  </a:cubicBezTo>
                  <a:cubicBezTo>
                    <a:pt x="1880" y="3152"/>
                    <a:pt x="1638" y="2934"/>
                    <a:pt x="1765" y="2660"/>
                  </a:cubicBezTo>
                  <a:cubicBezTo>
                    <a:pt x="1923" y="2344"/>
                    <a:pt x="2238" y="2092"/>
                    <a:pt x="2616" y="2092"/>
                  </a:cubicBezTo>
                  <a:lnTo>
                    <a:pt x="5231" y="2092"/>
                  </a:lnTo>
                  <a:cubicBezTo>
                    <a:pt x="6081" y="2061"/>
                    <a:pt x="6081" y="706"/>
                    <a:pt x="5136" y="706"/>
                  </a:cubicBezTo>
                  <a:lnTo>
                    <a:pt x="3844" y="706"/>
                  </a:lnTo>
                  <a:cubicBezTo>
                    <a:pt x="3116" y="220"/>
                    <a:pt x="2412" y="1"/>
                    <a:pt x="1750" y="1"/>
                  </a:cubicBezTo>
                  <a:close/>
                </a:path>
              </a:pathLst>
            </a:cu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D399EF8-F370-76EC-F51D-050D4113CBF6}"/>
              </a:ext>
            </a:extLst>
          </p:cNvPr>
          <p:cNvSpPr/>
          <p:nvPr/>
        </p:nvSpPr>
        <p:spPr>
          <a:xfrm>
            <a:off x="749279" y="1757882"/>
            <a:ext cx="4153558" cy="706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84E9C5-74AE-4901-D51D-111873F8FEB2}"/>
              </a:ext>
            </a:extLst>
          </p:cNvPr>
          <p:cNvSpPr/>
          <p:nvPr/>
        </p:nvSpPr>
        <p:spPr>
          <a:xfrm>
            <a:off x="3405352" y="5948855"/>
            <a:ext cx="2690648" cy="6516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272D29-BC8C-A072-0925-3FFFE2F25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360" y="491975"/>
            <a:ext cx="7936230" cy="1380760"/>
          </a:xfr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Channels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D4AF2C-97FE-3830-E95B-160B0B3B6D4C}"/>
              </a:ext>
            </a:extLst>
          </p:cNvPr>
          <p:cNvSpPr txBox="1"/>
          <p:nvPr/>
        </p:nvSpPr>
        <p:spPr>
          <a:xfrm>
            <a:off x="1599663" y="2802689"/>
            <a:ext cx="3900210" cy="242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88822">
              <a:lnSpc>
                <a:spcPct val="150000"/>
              </a:lnSpc>
              <a:spcAft>
                <a:spcPts val="940"/>
              </a:spcAft>
            </a:pPr>
            <a:r>
              <a:rPr lang="en-US" sz="234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● Website.</a:t>
            </a:r>
          </a:p>
          <a:p>
            <a:pPr defTabSz="1188822">
              <a:lnSpc>
                <a:spcPct val="150000"/>
              </a:lnSpc>
              <a:spcAft>
                <a:spcPts val="940"/>
              </a:spcAft>
            </a:pPr>
            <a:r>
              <a:rPr lang="en-US" sz="234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● Social media</a:t>
            </a:r>
          </a:p>
          <a:p>
            <a:pPr defTabSz="1188822">
              <a:lnSpc>
                <a:spcPct val="150000"/>
              </a:lnSpc>
              <a:spcAft>
                <a:spcPts val="940"/>
              </a:spcAft>
            </a:pPr>
            <a:r>
              <a:rPr lang="en-US" sz="234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● Referral system.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EC727-DE60-EBF2-8C80-79F5F8E0D706}"/>
              </a:ext>
            </a:extLst>
          </p:cNvPr>
          <p:cNvSpPr/>
          <p:nvPr/>
        </p:nvSpPr>
        <p:spPr>
          <a:xfrm>
            <a:off x="1096360" y="2053699"/>
            <a:ext cx="1761141" cy="11093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hannel Strategy for Small and Medium Business | Extrabrains!">
            <a:extLst>
              <a:ext uri="{FF2B5EF4-FFF2-40B4-BE49-F238E27FC236}">
                <a16:creationId xmlns:a16="http://schemas.microsoft.com/office/drawing/2014/main" id="{09BF6059-2006-AB52-636C-4CAF109FB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780" y="1118423"/>
            <a:ext cx="6659109" cy="52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527A90-7DB3-D493-8113-6DFB8A707CD8}"/>
              </a:ext>
            </a:extLst>
          </p:cNvPr>
          <p:cNvSpPr/>
          <p:nvPr/>
        </p:nvSpPr>
        <p:spPr>
          <a:xfrm>
            <a:off x="11112760" y="2802689"/>
            <a:ext cx="914400" cy="6263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7FA60-2AFC-2E35-7722-A0B0683E6D68}"/>
              </a:ext>
            </a:extLst>
          </p:cNvPr>
          <p:cNvSpPr txBox="1"/>
          <p:nvPr/>
        </p:nvSpPr>
        <p:spPr>
          <a:xfrm>
            <a:off x="11112760" y="2977344"/>
            <a:ext cx="87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LagbeNaki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GB" dirty="0"/>
              <a:t>Customer 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r>
              <a:rPr lang="en-GB" dirty="0"/>
              <a:t>• Self-service via website (book, pay, review). </a:t>
            </a:r>
          </a:p>
          <a:p>
            <a:r>
              <a:rPr lang="en-GB" dirty="0"/>
              <a:t>• Loyalty &amp; rewards program.</a:t>
            </a:r>
          </a:p>
          <a:p>
            <a:r>
              <a:rPr lang="en-GB" dirty="0"/>
              <a:t>• Customer support (Email + WhatsApp). </a:t>
            </a:r>
          </a:p>
          <a:p>
            <a:r>
              <a:rPr lang="en-GB" dirty="0"/>
              <a:t>• Transparent review/feedback loop.</a:t>
            </a:r>
            <a:endParaRPr lang="en-US" dirty="0"/>
          </a:p>
        </p:txBody>
      </p:sp>
      <p:pic>
        <p:nvPicPr>
          <p:cNvPr id="12" name="Picture Placeholder 11" descr="A diagram of customer relationship cycle&#10;&#10;AI-generated content may be incorrect.">
            <a:extLst>
              <a:ext uri="{FF2B5EF4-FFF2-40B4-BE49-F238E27FC236}">
                <a16:creationId xmlns:a16="http://schemas.microsoft.com/office/drawing/2014/main" id="{27F0BAAC-1D9C-DB8C-FABA-F75E27A91B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67803" y="679926"/>
            <a:ext cx="7081099" cy="5594068"/>
          </a:xfr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6F8F9D-59E8-6480-4DD3-FACA1F735AB9}"/>
              </a:ext>
            </a:extLst>
          </p:cNvPr>
          <p:cNvSpPr/>
          <p:nvPr/>
        </p:nvSpPr>
        <p:spPr>
          <a:xfrm>
            <a:off x="10225485" y="5835250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Revenue Streams</a:t>
            </a:r>
          </a:p>
        </p:txBody>
      </p:sp>
      <p:pic>
        <p:nvPicPr>
          <p:cNvPr id="12" name="Content Placeholder 11" descr="A colorful columns on a building&#10;&#10;AI-generated content may be incorrect.">
            <a:extLst>
              <a:ext uri="{FF2B5EF4-FFF2-40B4-BE49-F238E27FC236}">
                <a16:creationId xmlns:a16="http://schemas.microsoft.com/office/drawing/2014/main" id="{BCE35452-07E0-AF45-917A-95AC0C2EA07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15" y="900834"/>
            <a:ext cx="10310325" cy="637544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891FDC-8484-BDB8-BB10-20437187CA84}"/>
              </a:ext>
            </a:extLst>
          </p:cNvPr>
          <p:cNvSpPr/>
          <p:nvPr/>
        </p:nvSpPr>
        <p:spPr>
          <a:xfrm>
            <a:off x="9423509" y="6858000"/>
            <a:ext cx="1606441" cy="342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5FB4B1D-852D-E72E-B8AB-101F25F0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3" t="1489" r="1926"/>
          <a:stretch>
            <a:fillRect/>
          </a:stretch>
        </p:blipFill>
        <p:spPr>
          <a:xfrm>
            <a:off x="2114316" y="2285189"/>
            <a:ext cx="9649348" cy="3714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Key Resources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{24438EE5-9AAB-49CE-80B3-3407F8215448}TFd3b75063-ff25-434d-b12c-efeaf07d16c3292f62b5_win32-75a75c970d8e</Template>
  <TotalTime>699</TotalTime>
  <Words>518</Words>
  <Application>Microsoft Office PowerPoint</Application>
  <PresentationFormat>Widescreen</PresentationFormat>
  <Paragraphs>91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PowerPoint Presentation</vt:lpstr>
      <vt:lpstr>PowerPoint Presentation</vt:lpstr>
      <vt:lpstr>Business Model Canvas </vt:lpstr>
      <vt:lpstr>Customer Segments</vt:lpstr>
      <vt:lpstr>PowerPoint Presentation</vt:lpstr>
      <vt:lpstr>Channels</vt:lpstr>
      <vt:lpstr>Customer Relationships </vt:lpstr>
      <vt:lpstr>Revenue Streams</vt:lpstr>
      <vt:lpstr>Key Resources</vt:lpstr>
      <vt:lpstr>Key Activities</vt:lpstr>
      <vt:lpstr>Key Partners</vt:lpstr>
      <vt:lpstr>Cost Structures</vt:lpstr>
      <vt:lpstr>Growth Strategy</vt:lpstr>
      <vt:lpstr>  Market Penetration</vt:lpstr>
      <vt:lpstr>Product Development</vt:lpstr>
      <vt:lpstr>PowerPoint Presentation</vt:lpstr>
      <vt:lpstr>Diversification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Md.Shahrukh Hossain Shihab</dc:creator>
  <cp:lastModifiedBy>Shairin Akter</cp:lastModifiedBy>
  <cp:revision>20</cp:revision>
  <dcterms:created xsi:type="dcterms:W3CDTF">2025-09-01T05:43:15Z</dcterms:created>
  <dcterms:modified xsi:type="dcterms:W3CDTF">2025-09-02T16:56:38Z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