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Comfortaa"/>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omfortaa-bold.fntdata"/><Relationship Id="rId25" Type="http://schemas.openxmlformats.org/officeDocument/2006/relationships/font" Target="fonts/Comfortaa-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6d32eb435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26d32eb435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6d32eb435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6d32eb435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6d32eb435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26d32eb435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26d32eb435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26d32eb435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6d32eb435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6d32eb435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6d32eb43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6d32eb43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6d32eb435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26d32eb435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6d32eb435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26d32eb435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6d32eb435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6d32eb435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6d32eb435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6d32eb435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26d32eb435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26d32eb435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6d32eb435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6d32eb435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6d32eb435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26d32eb435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6d32eb435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6d32eb435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26d32eb435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26d32eb435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6d32eb435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6d32eb435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6d32eb435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6d32eb435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6d32eb435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6d32eb435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6d32eb435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6d32eb435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j2taa9i652rf.cloudfront.net/" TargetMode="External"/><Relationship Id="rId4" Type="http://schemas.openxmlformats.org/officeDocument/2006/relationships/hyperlink" Target="https://registry.opendata.aws/aws-covid19-lak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996900" y="552575"/>
            <a:ext cx="8053200" cy="15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6000"/>
              <a:buFont typeface="Arial"/>
              <a:buNone/>
            </a:pPr>
            <a:r>
              <a:rPr b="1" lang="en" sz="4100">
                <a:solidFill>
                  <a:srgbClr val="1155CC"/>
                </a:solidFill>
                <a:latin typeface="Comfortaa"/>
                <a:ea typeface="Comfortaa"/>
                <a:cs typeface="Comfortaa"/>
                <a:sym typeface="Comfortaa"/>
              </a:rPr>
              <a:t>Topic: Covid-19 Data Lake analysis</a:t>
            </a:r>
            <a:endParaRPr b="1" sz="4100">
              <a:solidFill>
                <a:srgbClr val="1155CC"/>
              </a:solidFill>
              <a:latin typeface="Comfortaa"/>
              <a:ea typeface="Comfortaa"/>
              <a:cs typeface="Comfortaa"/>
              <a:sym typeface="Comfortaa"/>
            </a:endParaRPr>
          </a:p>
        </p:txBody>
      </p:sp>
      <p:sp>
        <p:nvSpPr>
          <p:cNvPr id="55" name="Google Shape;55;p13"/>
          <p:cNvSpPr txBox="1"/>
          <p:nvPr/>
        </p:nvSpPr>
        <p:spPr>
          <a:xfrm>
            <a:off x="996900" y="4346575"/>
            <a:ext cx="49992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000">
                <a:solidFill>
                  <a:srgbClr val="1155CC"/>
                </a:solidFill>
                <a:latin typeface="Comfortaa"/>
                <a:ea typeface="Comfortaa"/>
                <a:cs typeface="Comfortaa"/>
                <a:sym typeface="Comfortaa"/>
              </a:rPr>
              <a:t>Presented by Group 9</a:t>
            </a:r>
            <a:endParaRPr b="1" i="1" sz="2000">
              <a:solidFill>
                <a:srgbClr val="1155CC"/>
              </a:solidFill>
              <a:latin typeface="Comfortaa"/>
              <a:ea typeface="Comfortaa"/>
              <a:cs typeface="Comfortaa"/>
              <a:sym typeface="Comforta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2404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44000"/>
              <a:buFont typeface="Arial"/>
              <a:buNone/>
            </a:pPr>
            <a:r>
              <a:rPr lang="en" sz="2500">
                <a:solidFill>
                  <a:srgbClr val="0D5BDC"/>
                </a:solidFill>
                <a:latin typeface="Comfortaa"/>
                <a:ea typeface="Comfortaa"/>
                <a:cs typeface="Comfortaa"/>
                <a:sym typeface="Comfortaa"/>
              </a:rPr>
              <a:t>Visualization-4</a:t>
            </a:r>
            <a:endParaRPr sz="1400"/>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23" name="Google Shape;123;p22"/>
          <p:cNvSpPr txBox="1"/>
          <p:nvPr/>
        </p:nvSpPr>
        <p:spPr>
          <a:xfrm>
            <a:off x="5162700" y="935175"/>
            <a:ext cx="3669600" cy="28167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dk2"/>
              </a:buClr>
              <a:buSzPts val="1900"/>
              <a:buChar char="➔"/>
            </a:pPr>
            <a:r>
              <a:rPr lang="en" sz="1900">
                <a:solidFill>
                  <a:schemeClr val="dk2"/>
                </a:solidFill>
              </a:rPr>
              <a:t>The graph shows the number of patients admitted to hospitals per state.</a:t>
            </a:r>
            <a:endParaRPr sz="1900">
              <a:solidFill>
                <a:schemeClr val="dk2"/>
              </a:solidFill>
            </a:endParaRPr>
          </a:p>
          <a:p>
            <a:pPr indent="0" lvl="0" marL="457200" rtl="0" algn="l">
              <a:spcBef>
                <a:spcPts val="0"/>
              </a:spcBef>
              <a:spcAft>
                <a:spcPts val="0"/>
              </a:spcAft>
              <a:buNone/>
            </a:pPr>
            <a:r>
              <a:t/>
            </a:r>
            <a:endParaRPr sz="1900">
              <a:solidFill>
                <a:schemeClr val="dk2"/>
              </a:solidFill>
            </a:endParaRPr>
          </a:p>
          <a:p>
            <a:pPr indent="-349250" lvl="0" marL="457200" rtl="0" algn="l">
              <a:spcBef>
                <a:spcPts val="0"/>
              </a:spcBef>
              <a:spcAft>
                <a:spcPts val="0"/>
              </a:spcAft>
              <a:buClr>
                <a:schemeClr val="dk2"/>
              </a:buClr>
              <a:buSzPts val="1900"/>
              <a:buChar char="➔"/>
            </a:pPr>
            <a:r>
              <a:rPr lang="en" sz="1900">
                <a:solidFill>
                  <a:schemeClr val="dk2"/>
                </a:solidFill>
              </a:rPr>
              <a:t>Compared to other states, California, New York, and Texas have the most significant number of hospitalized patients.</a:t>
            </a:r>
            <a:endParaRPr sz="1900">
              <a:solidFill>
                <a:schemeClr val="dk2"/>
              </a:solidFill>
            </a:endParaRPr>
          </a:p>
        </p:txBody>
      </p:sp>
      <p:pic>
        <p:nvPicPr>
          <p:cNvPr id="124" name="Google Shape;124;p22"/>
          <p:cNvPicPr preferRelativeResize="0"/>
          <p:nvPr/>
        </p:nvPicPr>
        <p:blipFill>
          <a:blip r:embed="rId3">
            <a:alphaModFix/>
          </a:blip>
          <a:stretch>
            <a:fillRect/>
          </a:stretch>
        </p:blipFill>
        <p:spPr>
          <a:xfrm>
            <a:off x="152400" y="965550"/>
            <a:ext cx="4857899" cy="324041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2404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44000"/>
              <a:buFont typeface="Arial"/>
              <a:buNone/>
            </a:pPr>
            <a:r>
              <a:rPr lang="en" sz="2500">
                <a:solidFill>
                  <a:srgbClr val="0D5BDC"/>
                </a:solidFill>
                <a:latin typeface="Comfortaa"/>
                <a:ea typeface="Comfortaa"/>
                <a:cs typeface="Comfortaa"/>
                <a:sym typeface="Comfortaa"/>
              </a:rPr>
              <a:t>Visualization-5</a:t>
            </a:r>
            <a:endParaRPr sz="1400"/>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30" name="Google Shape;130;p23"/>
          <p:cNvSpPr txBox="1"/>
          <p:nvPr/>
        </p:nvSpPr>
        <p:spPr>
          <a:xfrm>
            <a:off x="5162700" y="935175"/>
            <a:ext cx="3669600" cy="31092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dk2"/>
              </a:buClr>
              <a:buSzPts val="1900"/>
              <a:buChar char="➔"/>
            </a:pPr>
            <a:r>
              <a:rPr lang="en" sz="1900">
                <a:solidFill>
                  <a:schemeClr val="dk2"/>
                </a:solidFill>
              </a:rPr>
              <a:t>The graph depicts the overall number of patients who could recover after testing positive.</a:t>
            </a:r>
            <a:endParaRPr sz="1900">
              <a:solidFill>
                <a:schemeClr val="dk2"/>
              </a:solidFill>
            </a:endParaRPr>
          </a:p>
          <a:p>
            <a:pPr indent="0" lvl="0" marL="457200" rtl="0" algn="l">
              <a:spcBef>
                <a:spcPts val="0"/>
              </a:spcBef>
              <a:spcAft>
                <a:spcPts val="0"/>
              </a:spcAft>
              <a:buNone/>
            </a:pPr>
            <a:r>
              <a:t/>
            </a:r>
            <a:endParaRPr sz="1900">
              <a:solidFill>
                <a:schemeClr val="dk2"/>
              </a:solidFill>
            </a:endParaRPr>
          </a:p>
          <a:p>
            <a:pPr indent="-349250" lvl="0" marL="457200" rtl="0" algn="l">
              <a:spcBef>
                <a:spcPts val="0"/>
              </a:spcBef>
              <a:spcAft>
                <a:spcPts val="0"/>
              </a:spcAft>
              <a:buClr>
                <a:schemeClr val="dk2"/>
              </a:buClr>
              <a:buSzPts val="1900"/>
              <a:buChar char="➔"/>
            </a:pPr>
            <a:r>
              <a:rPr lang="en" sz="1900">
                <a:solidFill>
                  <a:schemeClr val="dk2"/>
                </a:solidFill>
              </a:rPr>
              <a:t>When comparing Viz4 and Viz5, Texas has a more significant percentage of patients who recover than those who are hospitalized.</a:t>
            </a:r>
            <a:endParaRPr sz="1900">
              <a:solidFill>
                <a:schemeClr val="dk2"/>
              </a:solidFill>
            </a:endParaRPr>
          </a:p>
        </p:txBody>
      </p:sp>
      <p:pic>
        <p:nvPicPr>
          <p:cNvPr id="131" name="Google Shape;131;p23"/>
          <p:cNvPicPr preferRelativeResize="0"/>
          <p:nvPr/>
        </p:nvPicPr>
        <p:blipFill>
          <a:blip r:embed="rId3">
            <a:alphaModFix/>
          </a:blip>
          <a:stretch>
            <a:fillRect/>
          </a:stretch>
        </p:blipFill>
        <p:spPr>
          <a:xfrm>
            <a:off x="152400" y="965550"/>
            <a:ext cx="4857901" cy="327176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2404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44000"/>
              <a:buFont typeface="Arial"/>
              <a:buNone/>
            </a:pPr>
            <a:r>
              <a:rPr lang="en" sz="2500">
                <a:solidFill>
                  <a:srgbClr val="0D5BDC"/>
                </a:solidFill>
                <a:latin typeface="Comfortaa"/>
                <a:ea typeface="Comfortaa"/>
                <a:cs typeface="Comfortaa"/>
                <a:sym typeface="Comfortaa"/>
              </a:rPr>
              <a:t>Visualization-6</a:t>
            </a:r>
            <a:endParaRPr sz="1400"/>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37" name="Google Shape;137;p24"/>
          <p:cNvSpPr txBox="1"/>
          <p:nvPr/>
        </p:nvSpPr>
        <p:spPr>
          <a:xfrm>
            <a:off x="5162700" y="935175"/>
            <a:ext cx="3669600" cy="25242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dk2"/>
              </a:buClr>
              <a:buSzPts val="1900"/>
              <a:buChar char="➔"/>
            </a:pPr>
            <a:r>
              <a:rPr lang="en" sz="1900">
                <a:solidFill>
                  <a:schemeClr val="dk2"/>
                </a:solidFill>
              </a:rPr>
              <a:t>The graph depicts the total number of positive tests by state.</a:t>
            </a:r>
            <a:endParaRPr sz="1900">
              <a:solidFill>
                <a:schemeClr val="dk2"/>
              </a:solidFill>
            </a:endParaRPr>
          </a:p>
          <a:p>
            <a:pPr indent="0" lvl="0" marL="0" rtl="0" algn="l">
              <a:spcBef>
                <a:spcPts val="0"/>
              </a:spcBef>
              <a:spcAft>
                <a:spcPts val="0"/>
              </a:spcAft>
              <a:buNone/>
            </a:pPr>
            <a:r>
              <a:t/>
            </a:r>
            <a:endParaRPr sz="1900">
              <a:solidFill>
                <a:schemeClr val="dk2"/>
              </a:solidFill>
            </a:endParaRPr>
          </a:p>
          <a:p>
            <a:pPr indent="-349250" lvl="0" marL="457200" rtl="0" algn="l">
              <a:spcBef>
                <a:spcPts val="0"/>
              </a:spcBef>
              <a:spcAft>
                <a:spcPts val="0"/>
              </a:spcAft>
              <a:buClr>
                <a:schemeClr val="dk2"/>
              </a:buClr>
              <a:buSzPts val="1900"/>
              <a:buChar char="➔"/>
            </a:pPr>
            <a:r>
              <a:rPr lang="en" sz="1900">
                <a:solidFill>
                  <a:schemeClr val="dk2"/>
                </a:solidFill>
              </a:rPr>
              <a:t>California, New York, Texas, and Florida are among the highest-rated states compared to others.</a:t>
            </a:r>
            <a:endParaRPr sz="1900">
              <a:solidFill>
                <a:schemeClr val="dk2"/>
              </a:solidFill>
            </a:endParaRPr>
          </a:p>
        </p:txBody>
      </p:sp>
      <p:pic>
        <p:nvPicPr>
          <p:cNvPr id="138" name="Google Shape;138;p24"/>
          <p:cNvPicPr preferRelativeResize="0"/>
          <p:nvPr/>
        </p:nvPicPr>
        <p:blipFill>
          <a:blip r:embed="rId3">
            <a:alphaModFix/>
          </a:blip>
          <a:stretch>
            <a:fillRect/>
          </a:stretch>
        </p:blipFill>
        <p:spPr>
          <a:xfrm>
            <a:off x="224200" y="935175"/>
            <a:ext cx="4997374" cy="30567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2404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44000"/>
              <a:buFont typeface="Arial"/>
              <a:buNone/>
            </a:pPr>
            <a:r>
              <a:rPr lang="en" sz="2500">
                <a:solidFill>
                  <a:srgbClr val="0D5BDC"/>
                </a:solidFill>
                <a:latin typeface="Comfortaa"/>
                <a:ea typeface="Comfortaa"/>
                <a:cs typeface="Comfortaa"/>
                <a:sym typeface="Comfortaa"/>
              </a:rPr>
              <a:t>Visualization-7</a:t>
            </a:r>
            <a:endParaRPr sz="1400"/>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44" name="Google Shape;144;p25"/>
          <p:cNvSpPr txBox="1"/>
          <p:nvPr/>
        </p:nvSpPr>
        <p:spPr>
          <a:xfrm>
            <a:off x="5162700" y="944925"/>
            <a:ext cx="3669600" cy="31092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dk2"/>
              </a:buClr>
              <a:buSzPts val="1900"/>
              <a:buChar char="➔"/>
            </a:pPr>
            <a:r>
              <a:rPr lang="en" sz="1900">
                <a:solidFill>
                  <a:schemeClr val="dk2"/>
                </a:solidFill>
              </a:rPr>
              <a:t>The graph depicts the number of patients in the intensive care unit (ICU) and those on ventilators.</a:t>
            </a:r>
            <a:endParaRPr sz="1900">
              <a:solidFill>
                <a:schemeClr val="dk2"/>
              </a:solidFill>
            </a:endParaRPr>
          </a:p>
          <a:p>
            <a:pPr indent="0" lvl="0" marL="457200" rtl="0" algn="l">
              <a:spcBef>
                <a:spcPts val="0"/>
              </a:spcBef>
              <a:spcAft>
                <a:spcPts val="0"/>
              </a:spcAft>
              <a:buNone/>
            </a:pPr>
            <a:r>
              <a:t/>
            </a:r>
            <a:endParaRPr sz="1900">
              <a:solidFill>
                <a:schemeClr val="dk2"/>
              </a:solidFill>
            </a:endParaRPr>
          </a:p>
          <a:p>
            <a:pPr indent="-349250" lvl="0" marL="457200" rtl="0" algn="l">
              <a:spcBef>
                <a:spcPts val="0"/>
              </a:spcBef>
              <a:spcAft>
                <a:spcPts val="0"/>
              </a:spcAft>
              <a:buClr>
                <a:schemeClr val="dk2"/>
              </a:buClr>
              <a:buSzPts val="1900"/>
              <a:buChar char="➔"/>
            </a:pPr>
            <a:r>
              <a:rPr lang="en" sz="1900">
                <a:solidFill>
                  <a:schemeClr val="dk2"/>
                </a:solidFill>
              </a:rPr>
              <a:t>The number of ICU patients in California is higher than in New Jersey. On the other hand, patients on ventilators are in the opposite situation.</a:t>
            </a:r>
            <a:endParaRPr sz="1900">
              <a:solidFill>
                <a:schemeClr val="dk2"/>
              </a:solidFill>
            </a:endParaRPr>
          </a:p>
        </p:txBody>
      </p:sp>
      <p:pic>
        <p:nvPicPr>
          <p:cNvPr id="145" name="Google Shape;145;p25"/>
          <p:cNvPicPr preferRelativeResize="0"/>
          <p:nvPr/>
        </p:nvPicPr>
        <p:blipFill>
          <a:blip r:embed="rId3">
            <a:alphaModFix/>
          </a:blip>
          <a:stretch>
            <a:fillRect/>
          </a:stretch>
        </p:blipFill>
        <p:spPr>
          <a:xfrm>
            <a:off x="152400" y="965550"/>
            <a:ext cx="4857902" cy="32336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Analytics and Evaluation</a:t>
            </a:r>
            <a:endParaRPr/>
          </a:p>
        </p:txBody>
      </p:sp>
      <p:sp>
        <p:nvSpPr>
          <p:cNvPr id="151" name="Google Shape;15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the purpose of modelling the data, it was split into 70-30 ratio for training and testing respectively. To predict deaths according to the states, we used 3 machine learning models to evaluate and find out which model gives the best result. The metrics we used to evaluate the models were: R squared score,Mean squared error and Mean </a:t>
            </a:r>
            <a:r>
              <a:rPr lang="en"/>
              <a:t>absolute</a:t>
            </a:r>
            <a:r>
              <a:rPr lang="en"/>
              <a:t> error.The models we used were: </a:t>
            </a:r>
            <a:endParaRPr/>
          </a:p>
          <a:p>
            <a:pPr indent="-342900" lvl="0" marL="457200" rtl="0" algn="l">
              <a:spcBef>
                <a:spcPts val="1200"/>
              </a:spcBef>
              <a:spcAft>
                <a:spcPts val="0"/>
              </a:spcAft>
              <a:buSzPts val="1800"/>
              <a:buChar char="●"/>
            </a:pPr>
            <a:r>
              <a:rPr lang="en"/>
              <a:t>Linear Regression</a:t>
            </a:r>
            <a:endParaRPr/>
          </a:p>
          <a:p>
            <a:pPr indent="-342900" lvl="0" marL="457200" rtl="0" algn="l">
              <a:spcBef>
                <a:spcPts val="0"/>
              </a:spcBef>
              <a:spcAft>
                <a:spcPts val="0"/>
              </a:spcAft>
              <a:buSzPts val="1800"/>
              <a:buChar char="●"/>
            </a:pPr>
            <a:r>
              <a:rPr lang="en">
                <a:highlight>
                  <a:srgbClr val="FFFFFF"/>
                </a:highlight>
              </a:rPr>
              <a:t>Random Forest Regression</a:t>
            </a:r>
            <a:endParaRPr>
              <a:highlight>
                <a:srgbClr val="FFFFFF"/>
              </a:highlight>
            </a:endParaRPr>
          </a:p>
          <a:p>
            <a:pPr indent="-342900" lvl="0" marL="457200" rtl="0" algn="l">
              <a:spcBef>
                <a:spcPts val="0"/>
              </a:spcBef>
              <a:spcAft>
                <a:spcPts val="0"/>
              </a:spcAft>
              <a:buSzPts val="1800"/>
              <a:buChar char="●"/>
            </a:pPr>
            <a:r>
              <a:rPr lang="en">
                <a:highlight>
                  <a:srgbClr val="FFFFFF"/>
                </a:highlight>
              </a:rPr>
              <a:t>Logistic Regression</a:t>
            </a:r>
            <a:endParaRPr>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a:t>
            </a:r>
            <a:endParaRPr/>
          </a:p>
        </p:txBody>
      </p:sp>
      <p:sp>
        <p:nvSpPr>
          <p:cNvPr id="157" name="Google Shape;15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8" name="Google Shape;158;p27"/>
          <p:cNvPicPr preferRelativeResize="0"/>
          <p:nvPr/>
        </p:nvPicPr>
        <p:blipFill>
          <a:blip r:embed="rId3">
            <a:alphaModFix/>
          </a:blip>
          <a:stretch>
            <a:fillRect/>
          </a:stretch>
        </p:blipFill>
        <p:spPr>
          <a:xfrm>
            <a:off x="2588975" y="1772324"/>
            <a:ext cx="4260300" cy="1782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 Regression</a:t>
            </a:r>
            <a:endParaRPr/>
          </a:p>
        </p:txBody>
      </p:sp>
      <p:sp>
        <p:nvSpPr>
          <p:cNvPr id="164" name="Google Shape;16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5" name="Google Shape;165;p28"/>
          <p:cNvPicPr preferRelativeResize="0"/>
          <p:nvPr/>
        </p:nvPicPr>
        <p:blipFill>
          <a:blip r:embed="rId3">
            <a:alphaModFix/>
          </a:blip>
          <a:stretch>
            <a:fillRect/>
          </a:stretch>
        </p:blipFill>
        <p:spPr>
          <a:xfrm>
            <a:off x="2711075" y="1891450"/>
            <a:ext cx="4064825" cy="1529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a:t>
            </a:r>
            <a:endParaRPr/>
          </a:p>
        </p:txBody>
      </p:sp>
      <p:sp>
        <p:nvSpPr>
          <p:cNvPr id="171" name="Google Shape;17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2" name="Google Shape;172;p29"/>
          <p:cNvPicPr preferRelativeResize="0"/>
          <p:nvPr/>
        </p:nvPicPr>
        <p:blipFill>
          <a:blip r:embed="rId3">
            <a:alphaModFix/>
          </a:blip>
          <a:stretch>
            <a:fillRect/>
          </a:stretch>
        </p:blipFill>
        <p:spPr>
          <a:xfrm>
            <a:off x="2484550" y="2077225"/>
            <a:ext cx="4174900" cy="1355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 means clustering</a:t>
            </a:r>
            <a:endParaRPr/>
          </a:p>
        </p:txBody>
      </p:sp>
      <p:pic>
        <p:nvPicPr>
          <p:cNvPr id="178" name="Google Shape;178;p30"/>
          <p:cNvPicPr preferRelativeResize="0"/>
          <p:nvPr/>
        </p:nvPicPr>
        <p:blipFill>
          <a:blip r:embed="rId3">
            <a:alphaModFix/>
          </a:blip>
          <a:stretch>
            <a:fillRect/>
          </a:stretch>
        </p:blipFill>
        <p:spPr>
          <a:xfrm>
            <a:off x="4034675" y="432425"/>
            <a:ext cx="4095826" cy="4278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nvSpPr>
        <p:spPr>
          <a:xfrm>
            <a:off x="3072000" y="2017650"/>
            <a:ext cx="3000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rgbClr val="0D5BDC"/>
                </a:solidFill>
                <a:latin typeface="Comfortaa"/>
                <a:ea typeface="Comfortaa"/>
                <a:cs typeface="Comfortaa"/>
                <a:sym typeface="Comfortaa"/>
              </a:rPr>
              <a:t>Thank You!</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grpSp>
        <p:nvGrpSpPr>
          <p:cNvPr id="60" name="Google Shape;60;p14"/>
          <p:cNvGrpSpPr/>
          <p:nvPr/>
        </p:nvGrpSpPr>
        <p:grpSpPr>
          <a:xfrm>
            <a:off x="107300" y="2017090"/>
            <a:ext cx="8757594" cy="2913057"/>
            <a:chOff x="464537" y="2191155"/>
            <a:chExt cx="7532118" cy="2725285"/>
          </a:xfrm>
        </p:grpSpPr>
        <p:sp>
          <p:nvSpPr>
            <p:cNvPr id="61" name="Google Shape;61;p14"/>
            <p:cNvSpPr txBox="1"/>
            <p:nvPr/>
          </p:nvSpPr>
          <p:spPr>
            <a:xfrm>
              <a:off x="464537" y="2191155"/>
              <a:ext cx="2513700" cy="62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1155CC"/>
                  </a:solidFill>
                  <a:latin typeface="Comfortaa"/>
                  <a:ea typeface="Comfortaa"/>
                  <a:cs typeface="Comfortaa"/>
                  <a:sym typeface="Comfortaa"/>
                </a:rPr>
                <a:t>Anuj Sharma</a:t>
              </a:r>
              <a:endParaRPr b="1" sz="1600">
                <a:solidFill>
                  <a:srgbClr val="1155CC"/>
                </a:solidFill>
                <a:latin typeface="Comfortaa"/>
                <a:ea typeface="Comfortaa"/>
                <a:cs typeface="Comfortaa"/>
                <a:sym typeface="Comfortaa"/>
              </a:endParaRPr>
            </a:p>
            <a:p>
              <a:pPr indent="0" lvl="0" marL="0" rtl="0" algn="ctr">
                <a:spcBef>
                  <a:spcPts val="0"/>
                </a:spcBef>
                <a:spcAft>
                  <a:spcPts val="0"/>
                </a:spcAft>
                <a:buNone/>
              </a:pPr>
              <a:r>
                <a:rPr b="1" lang="en" sz="1600">
                  <a:solidFill>
                    <a:srgbClr val="1155CC"/>
                  </a:solidFill>
                  <a:latin typeface="Comfortaa"/>
                  <a:ea typeface="Comfortaa"/>
                  <a:cs typeface="Comfortaa"/>
                  <a:sym typeface="Comfortaa"/>
                </a:rPr>
                <a:t>(801254293)</a:t>
              </a:r>
              <a:endParaRPr b="1" sz="1600">
                <a:solidFill>
                  <a:srgbClr val="1155CC"/>
                </a:solidFill>
                <a:latin typeface="Comfortaa"/>
                <a:ea typeface="Comfortaa"/>
                <a:cs typeface="Comfortaa"/>
                <a:sym typeface="Comfortaa"/>
              </a:endParaRPr>
            </a:p>
          </p:txBody>
        </p:sp>
        <p:sp>
          <p:nvSpPr>
            <p:cNvPr id="62" name="Google Shape;62;p14"/>
            <p:cNvSpPr txBox="1"/>
            <p:nvPr/>
          </p:nvSpPr>
          <p:spPr>
            <a:xfrm>
              <a:off x="3268496" y="2191162"/>
              <a:ext cx="2117100" cy="62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1155CC"/>
                  </a:solidFill>
                  <a:latin typeface="Comfortaa"/>
                  <a:ea typeface="Comfortaa"/>
                  <a:cs typeface="Comfortaa"/>
                  <a:sym typeface="Comfortaa"/>
                </a:rPr>
                <a:t>Aayush Patel</a:t>
              </a:r>
              <a:endParaRPr b="1" sz="1600">
                <a:solidFill>
                  <a:srgbClr val="1155CC"/>
                </a:solidFill>
                <a:latin typeface="Comfortaa"/>
                <a:ea typeface="Comfortaa"/>
                <a:cs typeface="Comfortaa"/>
                <a:sym typeface="Comfortaa"/>
              </a:endParaRPr>
            </a:p>
            <a:p>
              <a:pPr indent="0" lvl="0" marL="0" rtl="0" algn="ctr">
                <a:spcBef>
                  <a:spcPts val="0"/>
                </a:spcBef>
                <a:spcAft>
                  <a:spcPts val="0"/>
                </a:spcAft>
                <a:buNone/>
              </a:pPr>
              <a:r>
                <a:rPr b="1" lang="en" sz="1600">
                  <a:solidFill>
                    <a:srgbClr val="1155CC"/>
                  </a:solidFill>
                  <a:latin typeface="Comfortaa"/>
                  <a:ea typeface="Comfortaa"/>
                  <a:cs typeface="Comfortaa"/>
                  <a:sym typeface="Comfortaa"/>
                </a:rPr>
                <a:t>(801255336)</a:t>
              </a:r>
              <a:endParaRPr b="1" sz="1600">
                <a:solidFill>
                  <a:srgbClr val="1155CC"/>
                </a:solidFill>
                <a:latin typeface="Comfortaa"/>
                <a:ea typeface="Comfortaa"/>
                <a:cs typeface="Comfortaa"/>
                <a:sym typeface="Comfortaa"/>
              </a:endParaRPr>
            </a:p>
          </p:txBody>
        </p:sp>
        <p:sp>
          <p:nvSpPr>
            <p:cNvPr id="63" name="Google Shape;63;p14"/>
            <p:cNvSpPr txBox="1"/>
            <p:nvPr/>
          </p:nvSpPr>
          <p:spPr>
            <a:xfrm>
              <a:off x="5675855" y="2191155"/>
              <a:ext cx="2320800" cy="62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1155CC"/>
                  </a:solidFill>
                  <a:latin typeface="Comfortaa"/>
                  <a:ea typeface="Comfortaa"/>
                  <a:cs typeface="Comfortaa"/>
                  <a:sym typeface="Comfortaa"/>
                </a:rPr>
                <a:t>Shaishav Maisuriya</a:t>
              </a:r>
              <a:endParaRPr b="1" sz="1600">
                <a:solidFill>
                  <a:srgbClr val="1155CC"/>
                </a:solidFill>
                <a:latin typeface="Comfortaa"/>
                <a:ea typeface="Comfortaa"/>
                <a:cs typeface="Comfortaa"/>
                <a:sym typeface="Comfortaa"/>
              </a:endParaRPr>
            </a:p>
            <a:p>
              <a:pPr indent="0" lvl="0" marL="0" rtl="0" algn="ctr">
                <a:spcBef>
                  <a:spcPts val="0"/>
                </a:spcBef>
                <a:spcAft>
                  <a:spcPts val="0"/>
                </a:spcAft>
                <a:buNone/>
              </a:pPr>
              <a:r>
                <a:rPr b="1" lang="en" sz="1600">
                  <a:solidFill>
                    <a:srgbClr val="1155CC"/>
                  </a:solidFill>
                  <a:latin typeface="Comfortaa"/>
                  <a:ea typeface="Comfortaa"/>
                  <a:cs typeface="Comfortaa"/>
                  <a:sym typeface="Comfortaa"/>
                </a:rPr>
                <a:t>(801085228)</a:t>
              </a:r>
              <a:endParaRPr b="1" sz="1600">
                <a:solidFill>
                  <a:srgbClr val="1155CC"/>
                </a:solidFill>
                <a:latin typeface="Comfortaa"/>
                <a:ea typeface="Comfortaa"/>
                <a:cs typeface="Comfortaa"/>
                <a:sym typeface="Comfortaa"/>
              </a:endParaRPr>
            </a:p>
          </p:txBody>
        </p:sp>
        <p:sp>
          <p:nvSpPr>
            <p:cNvPr id="64" name="Google Shape;64;p14"/>
            <p:cNvSpPr txBox="1"/>
            <p:nvPr/>
          </p:nvSpPr>
          <p:spPr>
            <a:xfrm>
              <a:off x="3324153" y="4292140"/>
              <a:ext cx="2117100" cy="62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1600">
                <a:solidFill>
                  <a:srgbClr val="1155CC"/>
                </a:solidFill>
                <a:latin typeface="Comfortaa"/>
                <a:ea typeface="Comfortaa"/>
                <a:cs typeface="Comfortaa"/>
                <a:sym typeface="Comfortaa"/>
              </a:endParaRPr>
            </a:p>
          </p:txBody>
        </p:sp>
      </p:grpSp>
      <p:sp>
        <p:nvSpPr>
          <p:cNvPr id="65" name="Google Shape;65;p14"/>
          <p:cNvSpPr txBox="1"/>
          <p:nvPr/>
        </p:nvSpPr>
        <p:spPr>
          <a:xfrm>
            <a:off x="1998000" y="146375"/>
            <a:ext cx="5459700" cy="62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1155CC"/>
                </a:solidFill>
                <a:latin typeface="Comfortaa"/>
                <a:ea typeface="Comfortaa"/>
                <a:cs typeface="Comfortaa"/>
                <a:sym typeface="Comfortaa"/>
              </a:rPr>
              <a:t>Team Members</a:t>
            </a:r>
            <a:endParaRPr b="1" sz="3000">
              <a:solidFill>
                <a:srgbClr val="1155CC"/>
              </a:solidFill>
              <a:latin typeface="Comfortaa"/>
              <a:ea typeface="Comfortaa"/>
              <a:cs typeface="Comfortaa"/>
              <a:sym typeface="Comfortaa"/>
            </a:endParaRPr>
          </a:p>
        </p:txBody>
      </p:sp>
      <p:pic>
        <p:nvPicPr>
          <p:cNvPr id="66" name="Google Shape;66;p14"/>
          <p:cNvPicPr preferRelativeResize="0"/>
          <p:nvPr/>
        </p:nvPicPr>
        <p:blipFill>
          <a:blip r:embed="rId3">
            <a:alphaModFix/>
          </a:blip>
          <a:stretch>
            <a:fillRect/>
          </a:stretch>
        </p:blipFill>
        <p:spPr>
          <a:xfrm>
            <a:off x="1107375" y="1018000"/>
            <a:ext cx="890625" cy="890625"/>
          </a:xfrm>
          <a:prstGeom prst="rect">
            <a:avLst/>
          </a:prstGeom>
          <a:noFill/>
          <a:ln>
            <a:noFill/>
          </a:ln>
        </p:spPr>
      </p:pic>
      <p:pic>
        <p:nvPicPr>
          <p:cNvPr id="67" name="Google Shape;67;p14"/>
          <p:cNvPicPr preferRelativeResize="0"/>
          <p:nvPr/>
        </p:nvPicPr>
        <p:blipFill>
          <a:blip r:embed="rId3">
            <a:alphaModFix/>
          </a:blip>
          <a:stretch>
            <a:fillRect/>
          </a:stretch>
        </p:blipFill>
        <p:spPr>
          <a:xfrm>
            <a:off x="7068050" y="1018000"/>
            <a:ext cx="890625" cy="890625"/>
          </a:xfrm>
          <a:prstGeom prst="rect">
            <a:avLst/>
          </a:prstGeom>
          <a:noFill/>
          <a:ln>
            <a:noFill/>
          </a:ln>
        </p:spPr>
      </p:pic>
      <p:pic>
        <p:nvPicPr>
          <p:cNvPr id="68" name="Google Shape;68;p14"/>
          <p:cNvPicPr preferRelativeResize="0"/>
          <p:nvPr/>
        </p:nvPicPr>
        <p:blipFill>
          <a:blip r:embed="rId3">
            <a:alphaModFix/>
          </a:blip>
          <a:stretch>
            <a:fillRect/>
          </a:stretch>
        </p:blipFill>
        <p:spPr>
          <a:xfrm>
            <a:off x="4126688" y="1018000"/>
            <a:ext cx="890625" cy="890625"/>
          </a:xfrm>
          <a:prstGeom prst="rect">
            <a:avLst/>
          </a:prstGeom>
          <a:noFill/>
          <a:ln>
            <a:noFill/>
          </a:ln>
        </p:spPr>
      </p:pic>
      <p:pic>
        <p:nvPicPr>
          <p:cNvPr id="69" name="Google Shape;69;p14"/>
          <p:cNvPicPr preferRelativeResize="0"/>
          <p:nvPr/>
        </p:nvPicPr>
        <p:blipFill>
          <a:blip r:embed="rId3">
            <a:alphaModFix/>
          </a:blip>
          <a:stretch>
            <a:fillRect/>
          </a:stretch>
        </p:blipFill>
        <p:spPr>
          <a:xfrm>
            <a:off x="2510124" y="3163663"/>
            <a:ext cx="890625" cy="890625"/>
          </a:xfrm>
          <a:prstGeom prst="rect">
            <a:avLst/>
          </a:prstGeom>
          <a:noFill/>
          <a:ln>
            <a:noFill/>
          </a:ln>
        </p:spPr>
      </p:pic>
      <p:sp>
        <p:nvSpPr>
          <p:cNvPr id="70" name="Google Shape;70;p14"/>
          <p:cNvSpPr txBox="1"/>
          <p:nvPr/>
        </p:nvSpPr>
        <p:spPr>
          <a:xfrm>
            <a:off x="1319050" y="4252425"/>
            <a:ext cx="30000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1600">
                <a:solidFill>
                  <a:srgbClr val="1155CC"/>
                </a:solidFill>
                <a:latin typeface="Comfortaa"/>
                <a:ea typeface="Comfortaa"/>
                <a:cs typeface="Comfortaa"/>
                <a:sym typeface="Comfortaa"/>
              </a:rPr>
              <a:t>Ishani Naik</a:t>
            </a:r>
            <a:endParaRPr b="1" sz="1600">
              <a:solidFill>
                <a:srgbClr val="1155CC"/>
              </a:solidFill>
              <a:latin typeface="Comfortaa"/>
              <a:ea typeface="Comfortaa"/>
              <a:cs typeface="Comfortaa"/>
              <a:sym typeface="Comfortaa"/>
            </a:endParaRPr>
          </a:p>
          <a:p>
            <a:pPr indent="0" lvl="0" marL="0" rtl="0" algn="ctr">
              <a:spcBef>
                <a:spcPts val="0"/>
              </a:spcBef>
              <a:spcAft>
                <a:spcPts val="0"/>
              </a:spcAft>
              <a:buClr>
                <a:schemeClr val="dk1"/>
              </a:buClr>
              <a:buSzPts val="1100"/>
              <a:buFont typeface="Arial"/>
              <a:buNone/>
            </a:pPr>
            <a:r>
              <a:rPr b="1" lang="en" sz="1600">
                <a:solidFill>
                  <a:srgbClr val="1155CC"/>
                </a:solidFill>
                <a:latin typeface="Comfortaa"/>
                <a:ea typeface="Comfortaa"/>
                <a:cs typeface="Comfortaa"/>
                <a:sym typeface="Comfortaa"/>
              </a:rPr>
              <a:t>(801223537)</a:t>
            </a:r>
            <a:endParaRPr b="1" sz="1600">
              <a:solidFill>
                <a:srgbClr val="1155CC"/>
              </a:solidFill>
              <a:latin typeface="Comfortaa"/>
              <a:ea typeface="Comfortaa"/>
              <a:cs typeface="Comfortaa"/>
              <a:sym typeface="Comfortaa"/>
            </a:endParaRPr>
          </a:p>
        </p:txBody>
      </p:sp>
      <p:pic>
        <p:nvPicPr>
          <p:cNvPr id="71" name="Google Shape;71;p14"/>
          <p:cNvPicPr preferRelativeResize="0"/>
          <p:nvPr/>
        </p:nvPicPr>
        <p:blipFill>
          <a:blip r:embed="rId3">
            <a:alphaModFix/>
          </a:blip>
          <a:stretch>
            <a:fillRect/>
          </a:stretch>
        </p:blipFill>
        <p:spPr>
          <a:xfrm>
            <a:off x="5838200" y="3163663"/>
            <a:ext cx="890625" cy="890625"/>
          </a:xfrm>
          <a:prstGeom prst="rect">
            <a:avLst/>
          </a:prstGeom>
          <a:noFill/>
          <a:ln>
            <a:noFill/>
          </a:ln>
        </p:spPr>
      </p:pic>
      <p:sp>
        <p:nvSpPr>
          <p:cNvPr id="72" name="Google Shape;72;p14"/>
          <p:cNvSpPr txBox="1"/>
          <p:nvPr/>
        </p:nvSpPr>
        <p:spPr>
          <a:xfrm>
            <a:off x="4783525" y="4252425"/>
            <a:ext cx="30000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1155CC"/>
                </a:solidFill>
                <a:latin typeface="Comfortaa"/>
                <a:ea typeface="Comfortaa"/>
                <a:cs typeface="Comfortaa"/>
                <a:sym typeface="Comfortaa"/>
              </a:rPr>
              <a:t>Kautilya Kondragunta</a:t>
            </a:r>
            <a:endParaRPr b="1" sz="1600">
              <a:solidFill>
                <a:srgbClr val="1155CC"/>
              </a:solidFill>
              <a:latin typeface="Comfortaa"/>
              <a:ea typeface="Comfortaa"/>
              <a:cs typeface="Comfortaa"/>
              <a:sym typeface="Comfortaa"/>
            </a:endParaRPr>
          </a:p>
          <a:p>
            <a:pPr indent="0" lvl="0" marL="0" rtl="0" algn="ctr">
              <a:spcBef>
                <a:spcPts val="0"/>
              </a:spcBef>
              <a:spcAft>
                <a:spcPts val="0"/>
              </a:spcAft>
              <a:buNone/>
            </a:pPr>
            <a:r>
              <a:rPr b="1" lang="en" sz="1600">
                <a:solidFill>
                  <a:srgbClr val="1155CC"/>
                </a:solidFill>
                <a:latin typeface="Comfortaa"/>
                <a:ea typeface="Comfortaa"/>
                <a:cs typeface="Comfortaa"/>
                <a:sym typeface="Comfortaa"/>
              </a:rPr>
              <a:t>(801231832)</a:t>
            </a:r>
            <a:endParaRPr b="1" sz="1600">
              <a:solidFill>
                <a:srgbClr val="1155CC"/>
              </a:solidFill>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44000"/>
              <a:buFont typeface="Arial"/>
              <a:buNone/>
            </a:pPr>
            <a:r>
              <a:rPr lang="en" sz="2500">
                <a:solidFill>
                  <a:srgbClr val="0D5BDC"/>
                </a:solidFill>
                <a:latin typeface="Comfortaa"/>
                <a:ea typeface="Comfortaa"/>
                <a:cs typeface="Comfortaa"/>
                <a:sym typeface="Comfortaa"/>
              </a:rPr>
              <a:t>Introduction to </a:t>
            </a:r>
            <a:r>
              <a:rPr lang="en" sz="2500">
                <a:solidFill>
                  <a:srgbClr val="0D5BDC"/>
                </a:solidFill>
                <a:latin typeface="Comfortaa"/>
                <a:ea typeface="Comfortaa"/>
                <a:cs typeface="Comfortaa"/>
                <a:sym typeface="Comfortaa"/>
              </a:rPr>
              <a:t>Problem </a:t>
            </a:r>
            <a:endParaRPr sz="1400"/>
          </a:p>
          <a:p>
            <a:pPr indent="0" lvl="0" marL="0" rtl="0" algn="l">
              <a:spcBef>
                <a:spcPts val="0"/>
              </a:spcBef>
              <a:spcAft>
                <a:spcPts val="0"/>
              </a:spcAft>
              <a:buNone/>
            </a:pPr>
            <a:r>
              <a:t/>
            </a:r>
            <a:endParaRPr/>
          </a:p>
        </p:txBody>
      </p:sp>
      <p:sp>
        <p:nvSpPr>
          <p:cNvPr id="78" name="Google Shape;78;p15"/>
          <p:cNvSpPr txBox="1"/>
          <p:nvPr>
            <p:ph idx="1" type="body"/>
          </p:nvPr>
        </p:nvSpPr>
        <p:spPr>
          <a:xfrm>
            <a:off x="311700" y="1152475"/>
            <a:ext cx="8520600" cy="370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AWS Covid-19 data lake is open source. In our project, we will be using this dataset for analysis using AWS. Building models could do the research for forecasting Covid-19 hotspots, arranging beds and ventilators based on the new cases and trends, and checking vaccine availability in various cities. We want to predict several other movements related to the pandemic.</a:t>
            </a:r>
            <a:endParaRPr/>
          </a:p>
          <a:p>
            <a:pPr indent="0" lvl="0" marL="457200" rtl="0" algn="l">
              <a:spcBef>
                <a:spcPts val="1200"/>
              </a:spcBef>
              <a:spcAft>
                <a:spcPts val="0"/>
              </a:spcAft>
              <a:buNone/>
            </a:pPr>
            <a:r>
              <a:rPr b="1" lang="en"/>
              <a:t>Data Resource:</a:t>
            </a:r>
            <a:endParaRPr b="1"/>
          </a:p>
          <a:p>
            <a:pPr indent="-342900" lvl="0" marL="457200" rtl="0" algn="l">
              <a:lnSpc>
                <a:spcPct val="100000"/>
              </a:lnSpc>
              <a:spcBef>
                <a:spcPts val="1200"/>
              </a:spcBef>
              <a:spcAft>
                <a:spcPts val="0"/>
              </a:spcAft>
              <a:buClr>
                <a:schemeClr val="dk2"/>
              </a:buClr>
              <a:buSzPts val="1800"/>
              <a:buChar char="●"/>
            </a:pPr>
            <a:r>
              <a:rPr lang="en"/>
              <a:t>Dataset: </a:t>
            </a:r>
            <a:r>
              <a:rPr lang="en" u="sng">
                <a:solidFill>
                  <a:schemeClr val="accent5"/>
                </a:solidFill>
                <a:hlinkClick r:id="rId3">
                  <a:extLst>
                    <a:ext uri="{A12FA001-AC4F-418D-AE19-62706E023703}">
                      <ahyp:hlinkClr val="tx"/>
                    </a:ext>
                  </a:extLst>
                </a:hlinkClick>
              </a:rPr>
              <a:t>https://dj2taa9i652rf.cloudfront.net/</a:t>
            </a:r>
            <a:endParaRPr/>
          </a:p>
          <a:p>
            <a:pPr indent="0" lvl="0" marL="0" rtl="0" algn="l">
              <a:lnSpc>
                <a:spcPct val="100000"/>
              </a:lnSpc>
              <a:spcBef>
                <a:spcPts val="0"/>
              </a:spcBef>
              <a:spcAft>
                <a:spcPts val="0"/>
              </a:spcAft>
              <a:buClr>
                <a:schemeClr val="dk1"/>
              </a:buClr>
              <a:buSzPts val="1100"/>
              <a:buFont typeface="Arial"/>
              <a:buNone/>
            </a:pPr>
            <a:r>
              <a:t/>
            </a:r>
            <a:endParaRPr/>
          </a:p>
          <a:p>
            <a:pPr indent="-342900" lvl="0" marL="457200" rtl="0" algn="l">
              <a:lnSpc>
                <a:spcPct val="100000"/>
              </a:lnSpc>
              <a:spcBef>
                <a:spcPts val="0"/>
              </a:spcBef>
              <a:spcAft>
                <a:spcPts val="0"/>
              </a:spcAft>
              <a:buClr>
                <a:schemeClr val="dk2"/>
              </a:buClr>
              <a:buSzPts val="1800"/>
              <a:buChar char="●"/>
            </a:pPr>
            <a:r>
              <a:rPr lang="en"/>
              <a:t>Registry: </a:t>
            </a:r>
            <a:r>
              <a:rPr lang="en" u="sng">
                <a:solidFill>
                  <a:schemeClr val="accent5"/>
                </a:solidFill>
                <a:hlinkClick r:id="rId4">
                  <a:extLst>
                    <a:ext uri="{A12FA001-AC4F-418D-AE19-62706E023703}">
                      <ahyp:hlinkClr val="tx"/>
                    </a:ext>
                  </a:extLst>
                </a:hlinkClick>
              </a:rPr>
              <a:t>https://registry.opendata.aws/aws-covid19-lake/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500">
                <a:solidFill>
                  <a:srgbClr val="0D5BDC"/>
                </a:solidFill>
                <a:latin typeface="Comfortaa"/>
                <a:ea typeface="Comfortaa"/>
                <a:cs typeface="Comfortaa"/>
                <a:sym typeface="Comfortaa"/>
              </a:rPr>
              <a:t>Research Questions:</a:t>
            </a:r>
            <a:endParaRPr/>
          </a:p>
        </p:txBody>
      </p:sp>
      <p:sp>
        <p:nvSpPr>
          <p:cNvPr id="84" name="Google Shape;8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How many people were tested, pending tests, and positive and negative tests for COVID-19?</a:t>
            </a:r>
            <a:endParaRPr/>
          </a:p>
          <a:p>
            <a:pPr indent="-342900" lvl="0" marL="457200" rtl="0" algn="l">
              <a:spcBef>
                <a:spcPts val="0"/>
              </a:spcBef>
              <a:spcAft>
                <a:spcPts val="0"/>
              </a:spcAft>
              <a:buSzPts val="1800"/>
              <a:buAutoNum type="arabicPeriod"/>
            </a:pPr>
            <a:r>
              <a:rPr lang="en"/>
              <a:t>What percentage of the population took the vaccine?</a:t>
            </a:r>
            <a:endParaRPr/>
          </a:p>
          <a:p>
            <a:pPr indent="-342900" lvl="0" marL="457200" rtl="0" algn="l">
              <a:spcBef>
                <a:spcPts val="0"/>
              </a:spcBef>
              <a:spcAft>
                <a:spcPts val="0"/>
              </a:spcAft>
              <a:buSzPts val="1800"/>
              <a:buAutoNum type="arabicPeriod"/>
            </a:pPr>
            <a:r>
              <a:rPr lang="en"/>
              <a:t>What is the trend of the virus (are the daily cases rising or are they decreasing)?</a:t>
            </a:r>
            <a:endParaRPr/>
          </a:p>
          <a:p>
            <a:pPr indent="-342900" lvl="0" marL="457200" rtl="0" algn="l">
              <a:spcBef>
                <a:spcPts val="0"/>
              </a:spcBef>
              <a:spcAft>
                <a:spcPts val="0"/>
              </a:spcAft>
              <a:buSzPts val="1800"/>
              <a:buAutoNum type="arabicPeriod"/>
            </a:pPr>
            <a:r>
              <a:rPr lang="en"/>
              <a:t>What percentage of the population is hospitalized?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solidFill>
                  <a:srgbClr val="0D5BDC"/>
                </a:solidFill>
                <a:latin typeface="Comfortaa"/>
                <a:ea typeface="Comfortaa"/>
                <a:cs typeface="Comfortaa"/>
                <a:sym typeface="Comfortaa"/>
              </a:rPr>
              <a:t>Communication Plan:</a:t>
            </a:r>
            <a:endParaRPr/>
          </a:p>
        </p:txBody>
      </p:sp>
      <p:sp>
        <p:nvSpPr>
          <p:cNvPr id="90" name="Google Shape;9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Members of the team will most likely communicate using online platforms such as Zoom and Google Meet. Each team member will most likely be allocated tasks that contribute to the project based on their strengths and weaknesses. Any team members experiencing trouble will most likely arrange up "doubt scrum meetings" with other team members who have domain knowledge on that topic. In addition, each Team member will most likely participate in a weekly scrum during which all project components will be tested, explained, and improved before submission. Based on the task requirements for that week, team members will likely gather on Friday for a "doubtScrum meeting" and Sunday for a "Weekly scrum meeting" from 6:00 pm to 10:00 pm. The goal for each week is to submit the assignment one day before the deadline, which is Monday.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150">
                <a:solidFill>
                  <a:srgbClr val="0D5BDC"/>
                </a:solidFill>
                <a:latin typeface="Comfortaa"/>
                <a:ea typeface="Comfortaa"/>
                <a:cs typeface="Comfortaa"/>
                <a:sym typeface="Comfortaa"/>
              </a:rPr>
              <a:t>Dashboard</a:t>
            </a:r>
            <a:endParaRPr sz="342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nvSpPr>
        <p:spPr>
          <a:xfrm>
            <a:off x="2789250" y="185100"/>
            <a:ext cx="35655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0D5BDC"/>
                </a:solidFill>
                <a:latin typeface="Comfortaa"/>
                <a:ea typeface="Comfortaa"/>
                <a:cs typeface="Comfortaa"/>
                <a:sym typeface="Comfortaa"/>
              </a:rPr>
              <a:t>Visualization-1</a:t>
            </a:r>
            <a:endParaRPr>
              <a:solidFill>
                <a:schemeClr val="dk1"/>
              </a:solidFill>
            </a:endParaRPr>
          </a:p>
        </p:txBody>
      </p:sp>
      <p:sp>
        <p:nvSpPr>
          <p:cNvPr id="101" name="Google Shape;101;p19"/>
          <p:cNvSpPr txBox="1"/>
          <p:nvPr/>
        </p:nvSpPr>
        <p:spPr>
          <a:xfrm>
            <a:off x="5572225" y="1017150"/>
            <a:ext cx="3334800" cy="25242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dk2"/>
              </a:buClr>
              <a:buSzPts val="1900"/>
              <a:buChar char="➔"/>
            </a:pPr>
            <a:r>
              <a:rPr lang="en" sz="1900">
                <a:solidFill>
                  <a:schemeClr val="dk2"/>
                </a:solidFill>
              </a:rPr>
              <a:t>As can be seen from the graph, the total number of deaths during the early period is negligible, but as time passed, the mortality rate rose to 205,859 on September 29, 2020.</a:t>
            </a:r>
            <a:endParaRPr sz="1900">
              <a:solidFill>
                <a:schemeClr val="dk2"/>
              </a:solidFill>
            </a:endParaRPr>
          </a:p>
        </p:txBody>
      </p:sp>
      <p:sp>
        <p:nvSpPr>
          <p:cNvPr id="102" name="Google Shape;102;p19"/>
          <p:cNvSpPr txBox="1"/>
          <p:nvPr/>
        </p:nvSpPr>
        <p:spPr>
          <a:xfrm>
            <a:off x="3248025" y="2507850"/>
            <a:ext cx="1554600" cy="219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p>
        </p:txBody>
      </p:sp>
      <p:pic>
        <p:nvPicPr>
          <p:cNvPr id="103" name="Google Shape;103;p19"/>
          <p:cNvPicPr preferRelativeResize="0"/>
          <p:nvPr/>
        </p:nvPicPr>
        <p:blipFill>
          <a:blip r:embed="rId3">
            <a:alphaModFix/>
          </a:blip>
          <a:stretch>
            <a:fillRect/>
          </a:stretch>
        </p:blipFill>
        <p:spPr>
          <a:xfrm>
            <a:off x="152400" y="1162450"/>
            <a:ext cx="5458849" cy="3123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2015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44000"/>
              <a:buFont typeface="Arial"/>
              <a:buNone/>
            </a:pPr>
            <a:r>
              <a:rPr lang="en" sz="2500">
                <a:solidFill>
                  <a:srgbClr val="0D5BDC"/>
                </a:solidFill>
                <a:latin typeface="Comfortaa"/>
                <a:ea typeface="Comfortaa"/>
                <a:cs typeface="Comfortaa"/>
                <a:sym typeface="Comfortaa"/>
              </a:rPr>
              <a:t>Visualization-2</a:t>
            </a:r>
            <a:endParaRPr sz="1400"/>
          </a:p>
          <a:p>
            <a:pPr indent="0" lvl="0" marL="0" rtl="0" algn="l">
              <a:spcBef>
                <a:spcPts val="0"/>
              </a:spcBef>
              <a:spcAft>
                <a:spcPts val="0"/>
              </a:spcAft>
              <a:buNone/>
            </a:pPr>
            <a:r>
              <a:t/>
            </a:r>
            <a:endParaRPr/>
          </a:p>
        </p:txBody>
      </p:sp>
      <p:sp>
        <p:nvSpPr>
          <p:cNvPr id="109" name="Google Shape;109;p20"/>
          <p:cNvSpPr txBox="1"/>
          <p:nvPr/>
        </p:nvSpPr>
        <p:spPr>
          <a:xfrm>
            <a:off x="5874075" y="632250"/>
            <a:ext cx="3000000" cy="38790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2"/>
              </a:buClr>
              <a:buSzPts val="2000"/>
              <a:buChar char="➔"/>
            </a:pPr>
            <a:r>
              <a:rPr lang="en" sz="2000">
                <a:solidFill>
                  <a:schemeClr val="dk2"/>
                </a:solidFill>
              </a:rPr>
              <a:t>We were able to identify the covid analysis based on the total of Patients in ICU and Patients' ventilators.</a:t>
            </a:r>
            <a:endParaRPr sz="2000">
              <a:solidFill>
                <a:schemeClr val="dk2"/>
              </a:solidFill>
            </a:endParaRPr>
          </a:p>
          <a:p>
            <a:pPr indent="0" lvl="0" marL="457200" rtl="0" algn="l">
              <a:spcBef>
                <a:spcPts val="0"/>
              </a:spcBef>
              <a:spcAft>
                <a:spcPts val="0"/>
              </a:spcAft>
              <a:buNone/>
            </a:pPr>
            <a:r>
              <a:t/>
            </a:r>
            <a:endParaRPr sz="2000">
              <a:solidFill>
                <a:schemeClr val="dk2"/>
              </a:solidFill>
            </a:endParaRPr>
          </a:p>
          <a:p>
            <a:pPr indent="-355600" lvl="0" marL="457200" rtl="0" algn="l">
              <a:spcBef>
                <a:spcPts val="0"/>
              </a:spcBef>
              <a:spcAft>
                <a:spcPts val="0"/>
              </a:spcAft>
              <a:buClr>
                <a:schemeClr val="dk2"/>
              </a:buClr>
              <a:buSzPts val="2000"/>
              <a:buChar char="➔"/>
            </a:pPr>
            <a:r>
              <a:rPr lang="en" sz="2000">
                <a:solidFill>
                  <a:schemeClr val="dk2"/>
                </a:solidFill>
              </a:rPr>
              <a:t>The total number of patients in the ICU surpasses the total number of patients on ventilators.</a:t>
            </a:r>
            <a:endParaRPr sz="2000">
              <a:solidFill>
                <a:schemeClr val="dk2"/>
              </a:solidFill>
            </a:endParaRPr>
          </a:p>
        </p:txBody>
      </p:sp>
      <p:pic>
        <p:nvPicPr>
          <p:cNvPr id="110" name="Google Shape;110;p20"/>
          <p:cNvPicPr preferRelativeResize="0"/>
          <p:nvPr/>
        </p:nvPicPr>
        <p:blipFill>
          <a:blip r:embed="rId3">
            <a:alphaModFix/>
          </a:blip>
          <a:stretch>
            <a:fillRect/>
          </a:stretch>
        </p:blipFill>
        <p:spPr>
          <a:xfrm>
            <a:off x="311700" y="1003600"/>
            <a:ext cx="5250798" cy="31363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nvSpPr>
        <p:spPr>
          <a:xfrm>
            <a:off x="3072000" y="107150"/>
            <a:ext cx="3000000" cy="1000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0D5BDC"/>
                </a:solidFill>
                <a:latin typeface="Comfortaa"/>
                <a:ea typeface="Comfortaa"/>
                <a:cs typeface="Comfortaa"/>
                <a:sym typeface="Comfortaa"/>
              </a:rPr>
              <a:t>Visualization-3</a:t>
            </a:r>
            <a:endParaRPr>
              <a:solidFill>
                <a:schemeClr val="dk1"/>
              </a:solidFill>
            </a:endParaRPr>
          </a:p>
          <a:p>
            <a:pPr indent="0" lvl="0" marL="0" rtl="0" algn="l">
              <a:spcBef>
                <a:spcPts val="0"/>
              </a:spcBef>
              <a:spcAft>
                <a:spcPts val="0"/>
              </a:spcAft>
              <a:buNone/>
            </a:pPr>
            <a:r>
              <a:t/>
            </a:r>
            <a:endParaRPr sz="2800">
              <a:solidFill>
                <a:schemeClr val="dk1"/>
              </a:solidFill>
            </a:endParaRPr>
          </a:p>
        </p:txBody>
      </p:sp>
      <p:sp>
        <p:nvSpPr>
          <p:cNvPr id="116" name="Google Shape;116;p21"/>
          <p:cNvSpPr txBox="1"/>
          <p:nvPr/>
        </p:nvSpPr>
        <p:spPr>
          <a:xfrm>
            <a:off x="5507175" y="710400"/>
            <a:ext cx="3000000" cy="44331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Clr>
                <a:schemeClr val="dk2"/>
              </a:buClr>
              <a:buSzPts val="2300"/>
              <a:buChar char="➔"/>
            </a:pPr>
            <a:r>
              <a:rPr lang="en" sz="2300">
                <a:solidFill>
                  <a:schemeClr val="dk2"/>
                </a:solidFill>
              </a:rPr>
              <a:t>The graph depicts the number of persons that tested positive/negative following a test.</a:t>
            </a:r>
            <a:endParaRPr sz="2300">
              <a:solidFill>
                <a:schemeClr val="dk2"/>
              </a:solidFill>
            </a:endParaRPr>
          </a:p>
          <a:p>
            <a:pPr indent="-374650" lvl="0" marL="457200" rtl="0" algn="l">
              <a:spcBef>
                <a:spcPts val="0"/>
              </a:spcBef>
              <a:spcAft>
                <a:spcPts val="0"/>
              </a:spcAft>
              <a:buClr>
                <a:schemeClr val="dk2"/>
              </a:buClr>
              <a:buSzPts val="2300"/>
              <a:buChar char="➔"/>
            </a:pPr>
            <a:r>
              <a:rPr lang="en" sz="2300">
                <a:solidFill>
                  <a:schemeClr val="dk2"/>
                </a:solidFill>
              </a:rPr>
              <a:t>As can be seen, some fewer people test positive, with New York State topping the list.</a:t>
            </a:r>
            <a:endParaRPr sz="2300">
              <a:solidFill>
                <a:schemeClr val="dk2"/>
              </a:solidFill>
            </a:endParaRPr>
          </a:p>
        </p:txBody>
      </p:sp>
      <p:pic>
        <p:nvPicPr>
          <p:cNvPr id="117" name="Google Shape;117;p21"/>
          <p:cNvPicPr preferRelativeResize="0"/>
          <p:nvPr/>
        </p:nvPicPr>
        <p:blipFill>
          <a:blip r:embed="rId3">
            <a:alphaModFix/>
          </a:blip>
          <a:stretch>
            <a:fillRect/>
          </a:stretch>
        </p:blipFill>
        <p:spPr>
          <a:xfrm>
            <a:off x="152400" y="779950"/>
            <a:ext cx="5458851" cy="4071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