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70" r:id="rId14"/>
    <p:sldId id="273" r:id="rId15"/>
    <p:sldId id="271" r:id="rId16"/>
    <p:sldId id="274" r:id="rId17"/>
    <p:sldId id="26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37" autoAdjust="0"/>
    <p:restoredTop sz="94660"/>
  </p:normalViewPr>
  <p:slideViewPr>
    <p:cSldViewPr snapToGrid="0">
      <p:cViewPr varScale="1">
        <p:scale>
          <a:sx n="62" d="100"/>
          <a:sy n="62" d="100"/>
        </p:scale>
        <p:origin x="636"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3FE900EF-6CDC-4963-A24D-534C873F8F53}" type="datetimeFigureOut">
              <a:rPr lang="en-IN" smtClean="0"/>
              <a:t>18-07-2024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7DF42CAE-17D9-4F3D-B68F-038E012F285F}" type="slidenum">
              <a:rPr lang="en-IN" smtClean="0"/>
              <a:t>‹#›</a:t>
            </a:fld>
            <a:endParaRPr lang="en-IN"/>
          </a:p>
        </p:txBody>
      </p:sp>
    </p:spTree>
    <p:extLst>
      <p:ext uri="{BB962C8B-B14F-4D97-AF65-F5344CB8AC3E}">
        <p14:creationId xmlns:p14="http://schemas.microsoft.com/office/powerpoint/2010/main" val="3875491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E900EF-6CDC-4963-A24D-534C873F8F53}" type="datetimeFigureOut">
              <a:rPr lang="en-IN" smtClean="0"/>
              <a:t>18-07-2024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DF42CAE-17D9-4F3D-B68F-038E012F285F}" type="slidenum">
              <a:rPr lang="en-IN" smtClean="0"/>
              <a:t>‹#›</a:t>
            </a:fld>
            <a:endParaRPr lang="en-IN"/>
          </a:p>
        </p:txBody>
      </p:sp>
    </p:spTree>
    <p:extLst>
      <p:ext uri="{BB962C8B-B14F-4D97-AF65-F5344CB8AC3E}">
        <p14:creationId xmlns:p14="http://schemas.microsoft.com/office/powerpoint/2010/main" val="2958600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FE900EF-6CDC-4963-A24D-534C873F8F53}" type="datetimeFigureOut">
              <a:rPr lang="en-IN" smtClean="0"/>
              <a:t>18-07-2024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DF42CAE-17D9-4F3D-B68F-038E012F285F}" type="slidenum">
              <a:rPr lang="en-IN" smtClean="0"/>
              <a:t>‹#›</a:t>
            </a:fld>
            <a:endParaRPr lang="en-IN"/>
          </a:p>
        </p:txBody>
      </p:sp>
    </p:spTree>
    <p:extLst>
      <p:ext uri="{BB962C8B-B14F-4D97-AF65-F5344CB8AC3E}">
        <p14:creationId xmlns:p14="http://schemas.microsoft.com/office/powerpoint/2010/main" val="8068434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FE900EF-6CDC-4963-A24D-534C873F8F53}" type="datetimeFigureOut">
              <a:rPr lang="en-IN" smtClean="0"/>
              <a:t>18-07-2024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DF42CAE-17D9-4F3D-B68F-038E012F285F}" type="slidenum">
              <a:rPr lang="en-IN" smtClean="0"/>
              <a:t>‹#›</a:t>
            </a:fld>
            <a:endParaRPr lang="en-IN"/>
          </a:p>
        </p:txBody>
      </p:sp>
    </p:spTree>
    <p:extLst>
      <p:ext uri="{BB962C8B-B14F-4D97-AF65-F5344CB8AC3E}">
        <p14:creationId xmlns:p14="http://schemas.microsoft.com/office/powerpoint/2010/main" val="35306477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E900EF-6CDC-4963-A24D-534C873F8F53}" type="datetimeFigureOut">
              <a:rPr lang="en-IN" smtClean="0"/>
              <a:t>18-07-2024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DF42CAE-17D9-4F3D-B68F-038E012F285F}" type="slidenum">
              <a:rPr lang="en-IN" smtClean="0"/>
              <a:t>‹#›</a:t>
            </a:fld>
            <a:endParaRPr lang="en-IN"/>
          </a:p>
        </p:txBody>
      </p:sp>
    </p:spTree>
    <p:extLst>
      <p:ext uri="{BB962C8B-B14F-4D97-AF65-F5344CB8AC3E}">
        <p14:creationId xmlns:p14="http://schemas.microsoft.com/office/powerpoint/2010/main" val="36407601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FE900EF-6CDC-4963-A24D-534C873F8F53}" type="datetimeFigureOut">
              <a:rPr lang="en-IN" smtClean="0"/>
              <a:t>18-07-2024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DF42CAE-17D9-4F3D-B68F-038E012F285F}" type="slidenum">
              <a:rPr lang="en-IN" smtClean="0"/>
              <a:t>‹#›</a:t>
            </a:fld>
            <a:endParaRPr lang="en-IN"/>
          </a:p>
        </p:txBody>
      </p:sp>
    </p:spTree>
    <p:extLst>
      <p:ext uri="{BB962C8B-B14F-4D97-AF65-F5344CB8AC3E}">
        <p14:creationId xmlns:p14="http://schemas.microsoft.com/office/powerpoint/2010/main" val="21828358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FE900EF-6CDC-4963-A24D-534C873F8F53}" type="datetimeFigureOut">
              <a:rPr lang="en-IN" smtClean="0"/>
              <a:t>18-07-2024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7DF42CAE-17D9-4F3D-B68F-038E012F285F}" type="slidenum">
              <a:rPr lang="en-IN" smtClean="0"/>
              <a:t>‹#›</a:t>
            </a:fld>
            <a:endParaRPr lang="en-IN"/>
          </a:p>
        </p:txBody>
      </p:sp>
    </p:spTree>
    <p:extLst>
      <p:ext uri="{BB962C8B-B14F-4D97-AF65-F5344CB8AC3E}">
        <p14:creationId xmlns:p14="http://schemas.microsoft.com/office/powerpoint/2010/main" val="35909008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3FE900EF-6CDC-4963-A24D-534C873F8F53}" type="datetimeFigureOut">
              <a:rPr lang="en-IN" smtClean="0"/>
              <a:t>18-07-2024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F42CAE-17D9-4F3D-B68F-038E012F285F}" type="slidenum">
              <a:rPr lang="en-IN" smtClean="0"/>
              <a:t>‹#›</a:t>
            </a:fld>
            <a:endParaRPr lang="en-IN"/>
          </a:p>
        </p:txBody>
      </p:sp>
    </p:spTree>
    <p:extLst>
      <p:ext uri="{BB962C8B-B14F-4D97-AF65-F5344CB8AC3E}">
        <p14:creationId xmlns:p14="http://schemas.microsoft.com/office/powerpoint/2010/main" val="35467248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3FE900EF-6CDC-4963-A24D-534C873F8F53}" type="datetimeFigureOut">
              <a:rPr lang="en-IN" smtClean="0"/>
              <a:t>18-07-2024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DF42CAE-17D9-4F3D-B68F-038E012F285F}" type="slidenum">
              <a:rPr lang="en-IN" smtClean="0"/>
              <a:t>‹#›</a:t>
            </a:fld>
            <a:endParaRPr lang="en-IN"/>
          </a:p>
        </p:txBody>
      </p:sp>
    </p:spTree>
    <p:extLst>
      <p:ext uri="{BB962C8B-B14F-4D97-AF65-F5344CB8AC3E}">
        <p14:creationId xmlns:p14="http://schemas.microsoft.com/office/powerpoint/2010/main" val="3279515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E900EF-6CDC-4963-A24D-534C873F8F53}" type="datetimeFigureOut">
              <a:rPr lang="en-IN" smtClean="0"/>
              <a:t>18-07-2024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F42CAE-17D9-4F3D-B68F-038E012F285F}" type="slidenum">
              <a:rPr lang="en-IN" smtClean="0"/>
              <a:t>‹#›</a:t>
            </a:fld>
            <a:endParaRPr lang="en-IN"/>
          </a:p>
        </p:txBody>
      </p:sp>
    </p:spTree>
    <p:extLst>
      <p:ext uri="{BB962C8B-B14F-4D97-AF65-F5344CB8AC3E}">
        <p14:creationId xmlns:p14="http://schemas.microsoft.com/office/powerpoint/2010/main" val="3827710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E900EF-6CDC-4963-A24D-534C873F8F53}" type="datetimeFigureOut">
              <a:rPr lang="en-IN" smtClean="0"/>
              <a:t>18-07-2024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DF42CAE-17D9-4F3D-B68F-038E012F285F}" type="slidenum">
              <a:rPr lang="en-IN" smtClean="0"/>
              <a:t>‹#›</a:t>
            </a:fld>
            <a:endParaRPr lang="en-IN"/>
          </a:p>
        </p:txBody>
      </p:sp>
    </p:spTree>
    <p:extLst>
      <p:ext uri="{BB962C8B-B14F-4D97-AF65-F5344CB8AC3E}">
        <p14:creationId xmlns:p14="http://schemas.microsoft.com/office/powerpoint/2010/main" val="3865040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E900EF-6CDC-4963-A24D-534C873F8F53}" type="datetimeFigureOut">
              <a:rPr lang="en-IN" smtClean="0"/>
              <a:t>18-07-2024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F42CAE-17D9-4F3D-B68F-038E012F285F}" type="slidenum">
              <a:rPr lang="en-IN" smtClean="0"/>
              <a:t>‹#›</a:t>
            </a:fld>
            <a:endParaRPr lang="en-IN"/>
          </a:p>
        </p:txBody>
      </p:sp>
    </p:spTree>
    <p:extLst>
      <p:ext uri="{BB962C8B-B14F-4D97-AF65-F5344CB8AC3E}">
        <p14:creationId xmlns:p14="http://schemas.microsoft.com/office/powerpoint/2010/main" val="3234294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E900EF-6CDC-4963-A24D-534C873F8F53}" type="datetimeFigureOut">
              <a:rPr lang="en-IN" smtClean="0"/>
              <a:t>18-07-2024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DF42CAE-17D9-4F3D-B68F-038E012F285F}" type="slidenum">
              <a:rPr lang="en-IN" smtClean="0"/>
              <a:t>‹#›</a:t>
            </a:fld>
            <a:endParaRPr lang="en-IN"/>
          </a:p>
        </p:txBody>
      </p:sp>
    </p:spTree>
    <p:extLst>
      <p:ext uri="{BB962C8B-B14F-4D97-AF65-F5344CB8AC3E}">
        <p14:creationId xmlns:p14="http://schemas.microsoft.com/office/powerpoint/2010/main" val="1284660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E900EF-6CDC-4963-A24D-534C873F8F53}" type="datetimeFigureOut">
              <a:rPr lang="en-IN" smtClean="0"/>
              <a:t>18-07-2024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DF42CAE-17D9-4F3D-B68F-038E012F285F}" type="slidenum">
              <a:rPr lang="en-IN" smtClean="0"/>
              <a:t>‹#›</a:t>
            </a:fld>
            <a:endParaRPr lang="en-IN"/>
          </a:p>
        </p:txBody>
      </p:sp>
    </p:spTree>
    <p:extLst>
      <p:ext uri="{BB962C8B-B14F-4D97-AF65-F5344CB8AC3E}">
        <p14:creationId xmlns:p14="http://schemas.microsoft.com/office/powerpoint/2010/main" val="869843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E900EF-6CDC-4963-A24D-534C873F8F53}" type="datetimeFigureOut">
              <a:rPr lang="en-IN" smtClean="0"/>
              <a:t>18-07-2024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7DF42CAE-17D9-4F3D-B68F-038E012F285F}" type="slidenum">
              <a:rPr lang="en-IN" smtClean="0"/>
              <a:t>‹#›</a:t>
            </a:fld>
            <a:endParaRPr lang="en-IN"/>
          </a:p>
        </p:txBody>
      </p:sp>
    </p:spTree>
    <p:extLst>
      <p:ext uri="{BB962C8B-B14F-4D97-AF65-F5344CB8AC3E}">
        <p14:creationId xmlns:p14="http://schemas.microsoft.com/office/powerpoint/2010/main" val="3416303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E900EF-6CDC-4963-A24D-534C873F8F53}" type="datetimeFigureOut">
              <a:rPr lang="en-IN" smtClean="0"/>
              <a:t>18-07-2024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DF42CAE-17D9-4F3D-B68F-038E012F285F}" type="slidenum">
              <a:rPr lang="en-IN" smtClean="0"/>
              <a:t>‹#›</a:t>
            </a:fld>
            <a:endParaRPr lang="en-IN"/>
          </a:p>
        </p:txBody>
      </p:sp>
    </p:spTree>
    <p:extLst>
      <p:ext uri="{BB962C8B-B14F-4D97-AF65-F5344CB8AC3E}">
        <p14:creationId xmlns:p14="http://schemas.microsoft.com/office/powerpoint/2010/main" val="3571953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E900EF-6CDC-4963-A24D-534C873F8F53}" type="datetimeFigureOut">
              <a:rPr lang="en-IN" smtClean="0"/>
              <a:t>18-07-2024</a:t>
            </a:fld>
            <a:endParaRPr lang="en-IN"/>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DF42CAE-17D9-4F3D-B68F-038E012F285F}" type="slidenum">
              <a:rPr lang="en-IN" smtClean="0"/>
              <a:t>‹#›</a:t>
            </a:fld>
            <a:endParaRPr lang="en-IN"/>
          </a:p>
        </p:txBody>
      </p:sp>
    </p:spTree>
    <p:extLst>
      <p:ext uri="{BB962C8B-B14F-4D97-AF65-F5344CB8AC3E}">
        <p14:creationId xmlns:p14="http://schemas.microsoft.com/office/powerpoint/2010/main" val="2939182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3FE900EF-6CDC-4963-A24D-534C873F8F53}" type="datetimeFigureOut">
              <a:rPr lang="en-IN" smtClean="0"/>
              <a:t>18-07-2024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7DF42CAE-17D9-4F3D-B68F-038E012F285F}" type="slidenum">
              <a:rPr lang="en-IN" smtClean="0"/>
              <a:t>‹#›</a:t>
            </a:fld>
            <a:endParaRPr lang="en-IN"/>
          </a:p>
        </p:txBody>
      </p:sp>
    </p:spTree>
    <p:extLst>
      <p:ext uri="{BB962C8B-B14F-4D97-AF65-F5344CB8AC3E}">
        <p14:creationId xmlns:p14="http://schemas.microsoft.com/office/powerpoint/2010/main" val="2939642968"/>
      </p:ext>
    </p:extLst>
  </p:cSld>
  <p:clrMap bg1="lt1" tx1="dk1" bg2="lt2" tx2="dk2" accent1="accent1" accent2="accent2" accent3="accent3" accent4="accent4" accent5="accent5" accent6="accent6" hlink="hlink" folHlink="folHlink"/>
  <p:sldLayoutIdLst>
    <p:sldLayoutId id="2147483824" r:id="rId1"/>
    <p:sldLayoutId id="2147483825" r:id="rId2"/>
    <p:sldLayoutId id="2147483826" r:id="rId3"/>
    <p:sldLayoutId id="2147483827" r:id="rId4"/>
    <p:sldLayoutId id="2147483828" r:id="rId5"/>
    <p:sldLayoutId id="2147483829" r:id="rId6"/>
    <p:sldLayoutId id="2147483830" r:id="rId7"/>
    <p:sldLayoutId id="2147483831" r:id="rId8"/>
    <p:sldLayoutId id="2147483832" r:id="rId9"/>
    <p:sldLayoutId id="2147483833" r:id="rId10"/>
    <p:sldLayoutId id="2147483834" r:id="rId11"/>
    <p:sldLayoutId id="2147483835" r:id="rId12"/>
    <p:sldLayoutId id="2147483836" r:id="rId13"/>
    <p:sldLayoutId id="2147483837" r:id="rId14"/>
    <p:sldLayoutId id="2147483838" r:id="rId15"/>
    <p:sldLayoutId id="2147483839" r:id="rId16"/>
    <p:sldLayoutId id="2147483840"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2E893-F8F6-1D8D-0681-CE2F79498FF6}"/>
              </a:ext>
            </a:extLst>
          </p:cNvPr>
          <p:cNvSpPr>
            <a:spLocks noGrp="1"/>
          </p:cNvSpPr>
          <p:nvPr>
            <p:ph type="ctrTitle"/>
          </p:nvPr>
        </p:nvSpPr>
        <p:spPr>
          <a:xfrm>
            <a:off x="1524000" y="893851"/>
            <a:ext cx="9144000" cy="2969232"/>
          </a:xfrm>
        </p:spPr>
        <p:txBody>
          <a:bodyPr>
            <a:normAutofit/>
          </a:bodyPr>
          <a:lstStyle/>
          <a:p>
            <a:r>
              <a:rPr lang="en-IN" dirty="0"/>
              <a:t>Facial Recognition Attendance Management System</a:t>
            </a:r>
          </a:p>
        </p:txBody>
      </p:sp>
      <p:sp>
        <p:nvSpPr>
          <p:cNvPr id="3" name="Subtitle 2">
            <a:extLst>
              <a:ext uri="{FF2B5EF4-FFF2-40B4-BE49-F238E27FC236}">
                <a16:creationId xmlns:a16="http://schemas.microsoft.com/office/drawing/2014/main" id="{D973CCCD-C318-2B46-262B-3B82CC609490}"/>
              </a:ext>
            </a:extLst>
          </p:cNvPr>
          <p:cNvSpPr>
            <a:spLocks noGrp="1"/>
          </p:cNvSpPr>
          <p:nvPr>
            <p:ph type="subTitle" idx="1"/>
          </p:nvPr>
        </p:nvSpPr>
        <p:spPr>
          <a:xfrm>
            <a:off x="1424848" y="4128604"/>
            <a:ext cx="9144000" cy="2175553"/>
          </a:xfrm>
        </p:spPr>
        <p:txBody>
          <a:bodyPr>
            <a:normAutofit/>
          </a:bodyPr>
          <a:lstStyle/>
          <a:p>
            <a:pPr algn="l"/>
            <a:r>
              <a:rPr lang="en-IN" dirty="0"/>
              <a:t>Presented By:-</a:t>
            </a:r>
          </a:p>
          <a:p>
            <a:pPr marL="342900" indent="-342900" algn="l">
              <a:buFont typeface="Arial" panose="020B0604020202020204" pitchFamily="34" charset="0"/>
              <a:buChar char="•"/>
            </a:pPr>
            <a:r>
              <a:rPr lang="en-IN" dirty="0"/>
              <a:t>Isha Kumari (1VE21CA016)</a:t>
            </a:r>
          </a:p>
          <a:p>
            <a:pPr marL="342900" indent="-342900" algn="l">
              <a:buFont typeface="Arial" panose="020B0604020202020204" pitchFamily="34" charset="0"/>
              <a:buChar char="•"/>
            </a:pPr>
            <a:r>
              <a:rPr lang="en-IN" dirty="0"/>
              <a:t>Riddhi Kapil (1VE21CA038)</a:t>
            </a:r>
          </a:p>
          <a:p>
            <a:pPr marL="342900" indent="-342900" algn="l">
              <a:buFont typeface="Arial" panose="020B0604020202020204" pitchFamily="34" charset="0"/>
              <a:buChar char="•"/>
            </a:pPr>
            <a:r>
              <a:rPr lang="en-IN" dirty="0"/>
              <a:t>Shaishta Anjum (1VE21CA045)</a:t>
            </a:r>
          </a:p>
          <a:p>
            <a:pPr marL="342900" indent="-342900" algn="l">
              <a:buFont typeface="Arial" panose="020B0604020202020204" pitchFamily="34" charset="0"/>
              <a:buChar char="•"/>
            </a:pPr>
            <a:r>
              <a:rPr lang="en-IN" dirty="0"/>
              <a:t>Siddhi Kapil (1VE21CA046)</a:t>
            </a:r>
          </a:p>
        </p:txBody>
      </p:sp>
    </p:spTree>
    <p:extLst>
      <p:ext uri="{BB962C8B-B14F-4D97-AF65-F5344CB8AC3E}">
        <p14:creationId xmlns:p14="http://schemas.microsoft.com/office/powerpoint/2010/main" val="34089656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D474E-1C13-7479-049C-8BD193193B28}"/>
              </a:ext>
            </a:extLst>
          </p:cNvPr>
          <p:cNvSpPr>
            <a:spLocks noGrp="1"/>
          </p:cNvSpPr>
          <p:nvPr>
            <p:ph type="title"/>
          </p:nvPr>
        </p:nvSpPr>
        <p:spPr/>
        <p:txBody>
          <a:bodyPr/>
          <a:lstStyle/>
          <a:p>
            <a:r>
              <a:rPr lang="en-US" dirty="0"/>
              <a:t>Proposed Methodology</a:t>
            </a:r>
            <a:endParaRPr lang="en-IN" dirty="0"/>
          </a:p>
        </p:txBody>
      </p:sp>
      <p:sp>
        <p:nvSpPr>
          <p:cNvPr id="4" name="Rectangle 1">
            <a:extLst>
              <a:ext uri="{FF2B5EF4-FFF2-40B4-BE49-F238E27FC236}">
                <a16:creationId xmlns:a16="http://schemas.microsoft.com/office/drawing/2014/main" id="{43BD87B1-EDCD-65D0-3C9B-870E3CAFE7B0}"/>
              </a:ext>
            </a:extLst>
          </p:cNvPr>
          <p:cNvSpPr>
            <a:spLocks noGrp="1" noChangeArrowheads="1"/>
          </p:cNvSpPr>
          <p:nvPr>
            <p:ph idx="1"/>
          </p:nvPr>
        </p:nvSpPr>
        <p:spPr bwMode="auto">
          <a:xfrm>
            <a:off x="1154954" y="1909311"/>
            <a:ext cx="7853432" cy="4650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Secure login and user profile management using Flask.</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Face detection using </a:t>
            </a:r>
            <a:r>
              <a:rPr kumimoji="0" lang="en-US" altLang="en-US" sz="2000" b="0" i="0" u="none" strike="noStrike" cap="none" normalizeH="0" baseline="0" dirty="0" err="1">
                <a:ln>
                  <a:noFill/>
                </a:ln>
                <a:solidFill>
                  <a:schemeClr val="tx1"/>
                </a:solidFill>
                <a:effectLst/>
              </a:rPr>
              <a:t>Haarcascade</a:t>
            </a:r>
            <a:r>
              <a:rPr kumimoji="0" lang="en-US" altLang="en-US" sz="2000" b="0" i="0" u="none" strike="noStrike" cap="none" normalizeH="0" baseline="0" dirty="0">
                <a:ln>
                  <a:noFill/>
                </a:ln>
                <a:solidFill>
                  <a:schemeClr val="tx1"/>
                </a:solidFill>
                <a:effectLst/>
              </a:rPr>
              <a:t> algorithm with OpenCV.</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Face recognition using Scikit-Learn and NumPy.</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Model storage and retrieval using </a:t>
            </a:r>
            <a:r>
              <a:rPr kumimoji="0" lang="en-US" altLang="en-US" sz="2000" b="0" i="0" u="none" strike="noStrike" cap="none" normalizeH="0" baseline="0" dirty="0" err="1">
                <a:ln>
                  <a:noFill/>
                </a:ln>
                <a:solidFill>
                  <a:schemeClr val="tx1"/>
                </a:solidFill>
                <a:effectLst/>
              </a:rPr>
              <a:t>Joblib</a:t>
            </a:r>
            <a:r>
              <a:rPr kumimoji="0" lang="en-US" altLang="en-US" sz="2000" b="0" i="0" u="none" strike="noStrike" cap="none" normalizeH="0" baseline="0" dirty="0">
                <a:ln>
                  <a:noFill/>
                </a:ln>
                <a:solidFill>
                  <a:schemeClr val="tx1"/>
                </a:solidFill>
                <a:effectLst/>
              </a:rPr>
              <a: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Automatic attendance logging with timestamps.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Storing attendance data in CSV files.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Integration with existing systems for data synchronization.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Deployment on local server.</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Thorough testing under various conditions.</a:t>
            </a:r>
          </a:p>
        </p:txBody>
      </p:sp>
    </p:spTree>
    <p:extLst>
      <p:ext uri="{BB962C8B-B14F-4D97-AF65-F5344CB8AC3E}">
        <p14:creationId xmlns:p14="http://schemas.microsoft.com/office/powerpoint/2010/main" val="2433524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AD31F-774D-36F5-28F9-3E3FDA271DCB}"/>
              </a:ext>
            </a:extLst>
          </p:cNvPr>
          <p:cNvSpPr>
            <a:spLocks noGrp="1"/>
          </p:cNvSpPr>
          <p:nvPr>
            <p:ph type="title"/>
          </p:nvPr>
        </p:nvSpPr>
        <p:spPr/>
        <p:txBody>
          <a:bodyPr/>
          <a:lstStyle/>
          <a:p>
            <a:r>
              <a:rPr lang="en-US" dirty="0"/>
              <a:t>Hardware Implementation</a:t>
            </a:r>
            <a:endParaRPr lang="en-IN" dirty="0"/>
          </a:p>
        </p:txBody>
      </p:sp>
      <p:sp>
        <p:nvSpPr>
          <p:cNvPr id="4" name="Rectangle 1">
            <a:extLst>
              <a:ext uri="{FF2B5EF4-FFF2-40B4-BE49-F238E27FC236}">
                <a16:creationId xmlns:a16="http://schemas.microsoft.com/office/drawing/2014/main" id="{E7996A9A-A95B-4CCF-A9A9-3B3980AD88C5}"/>
              </a:ext>
            </a:extLst>
          </p:cNvPr>
          <p:cNvSpPr>
            <a:spLocks noGrp="1" noChangeArrowheads="1"/>
          </p:cNvSpPr>
          <p:nvPr>
            <p:ph idx="1"/>
          </p:nvPr>
        </p:nvSpPr>
        <p:spPr bwMode="auto">
          <a:xfrm>
            <a:off x="1154955" y="2629907"/>
            <a:ext cx="9872930" cy="3363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rPr>
              <a:t>Camera</a:t>
            </a:r>
            <a:r>
              <a:rPr kumimoji="0" lang="en-US" altLang="en-US" sz="1800" b="0" i="0" u="none" strike="noStrike" cap="none" normalizeH="0" baseline="0">
                <a:ln>
                  <a:noFill/>
                </a:ln>
                <a:solidFill>
                  <a:schemeClr val="tx1"/>
                </a:solidFill>
                <a:effectLst/>
              </a:rPr>
              <a:t>: Utilizes a high-resolution webcam for capturing real-time facial images.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rPr>
              <a:t>Computer System</a:t>
            </a:r>
            <a:r>
              <a:rPr kumimoji="0" lang="en-US" altLang="en-US" sz="1800" b="0" i="0" u="none" strike="noStrike" cap="none" normalizeH="0" baseline="0">
                <a:ln>
                  <a:noFill/>
                </a:ln>
                <a:solidFill>
                  <a:schemeClr val="tx1"/>
                </a:solidFill>
                <a:effectLst/>
              </a:rPr>
              <a:t>: A computer or server to run the Flask application and handle image processing.</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rPr>
              <a:t>Storage Device</a:t>
            </a:r>
            <a:r>
              <a:rPr kumimoji="0" lang="en-US" altLang="en-US" sz="1800" b="0" i="0" u="none" strike="noStrike" cap="none" normalizeH="0" baseline="0">
                <a:ln>
                  <a:noFill/>
                </a:ln>
                <a:solidFill>
                  <a:schemeClr val="tx1"/>
                </a:solidFill>
                <a:effectLst/>
              </a:rPr>
              <a:t>: Sufficient storage capacity for saving user images and attendance logs.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rPr>
              <a:t>Network Infrastructure</a:t>
            </a:r>
            <a:r>
              <a:rPr kumimoji="0" lang="en-US" altLang="en-US" sz="1800" b="0" i="0" u="none" strike="noStrike" cap="none" normalizeH="0" baseline="0">
                <a:ln>
                  <a:noFill/>
                </a:ln>
                <a:solidFill>
                  <a:schemeClr val="tx1"/>
                </a:solidFill>
                <a:effectLst/>
              </a:rPr>
              <a:t>: Reliable network connectivity for communication between the client interface and the server.</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rPr>
              <a:t>Display Monitor</a:t>
            </a:r>
            <a:r>
              <a:rPr kumimoji="0" lang="en-US" altLang="en-US" sz="1800" b="0" i="0" u="none" strike="noStrike" cap="none" normalizeH="0" baseline="0">
                <a:ln>
                  <a:noFill/>
                </a:ln>
                <a:solidFill>
                  <a:schemeClr val="tx1"/>
                </a:solidFill>
                <a:effectLst/>
              </a:rPr>
              <a:t>: A monitor for displaying the user interface and attendance logs. </a:t>
            </a:r>
          </a:p>
        </p:txBody>
      </p:sp>
    </p:spTree>
    <p:extLst>
      <p:ext uri="{BB962C8B-B14F-4D97-AF65-F5344CB8AC3E}">
        <p14:creationId xmlns:p14="http://schemas.microsoft.com/office/powerpoint/2010/main" val="2483508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5C5B9-E071-8C63-F929-39AD8358E7CB}"/>
              </a:ext>
            </a:extLst>
          </p:cNvPr>
          <p:cNvSpPr>
            <a:spLocks noGrp="1"/>
          </p:cNvSpPr>
          <p:nvPr>
            <p:ph type="title"/>
          </p:nvPr>
        </p:nvSpPr>
        <p:spPr>
          <a:xfrm>
            <a:off x="1154954" y="2370667"/>
            <a:ext cx="9872930" cy="1822514"/>
          </a:xfrm>
        </p:spPr>
        <p:txBody>
          <a:bodyPr/>
          <a:lstStyle/>
          <a:p>
            <a:pPr algn="ctr"/>
            <a:r>
              <a:rPr lang="en-US" sz="7200" dirty="0"/>
              <a:t>Snapshot</a:t>
            </a:r>
            <a:endParaRPr lang="en-IN" sz="7200" dirty="0"/>
          </a:p>
        </p:txBody>
      </p:sp>
    </p:spTree>
    <p:extLst>
      <p:ext uri="{BB962C8B-B14F-4D97-AF65-F5344CB8AC3E}">
        <p14:creationId xmlns:p14="http://schemas.microsoft.com/office/powerpoint/2010/main" val="13834325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732EB75-7297-B6C6-FBDD-27FF29ED2C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5049025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A301F7B-1014-AE3F-1C74-2301096BFB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9708" y="531005"/>
            <a:ext cx="7025310" cy="5577847"/>
          </a:xfrm>
          <a:prstGeom prst="rect">
            <a:avLst/>
          </a:prstGeom>
        </p:spPr>
      </p:pic>
    </p:spTree>
    <p:extLst>
      <p:ext uri="{BB962C8B-B14F-4D97-AF65-F5344CB8AC3E}">
        <p14:creationId xmlns:p14="http://schemas.microsoft.com/office/powerpoint/2010/main" val="19638575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B7C353-6249-CE15-4572-736CDD2263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619825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3C8A653-5AB7-393E-3A27-5C04EC61467D}"/>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8332129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DD3D88D-A3BA-F28C-A577-EF9E354C0684}"/>
              </a:ext>
            </a:extLst>
          </p:cNvPr>
          <p:cNvSpPr>
            <a:spLocks noGrp="1"/>
          </p:cNvSpPr>
          <p:nvPr>
            <p:ph type="title"/>
          </p:nvPr>
        </p:nvSpPr>
        <p:spPr/>
        <p:txBody>
          <a:bodyPr/>
          <a:lstStyle/>
          <a:p>
            <a:r>
              <a:rPr lang="en-US" dirty="0"/>
              <a:t>Conclusion</a:t>
            </a:r>
            <a:endParaRPr lang="en-IN" dirty="0"/>
          </a:p>
        </p:txBody>
      </p:sp>
      <p:sp>
        <p:nvSpPr>
          <p:cNvPr id="4" name="Content Placeholder 3">
            <a:extLst>
              <a:ext uri="{FF2B5EF4-FFF2-40B4-BE49-F238E27FC236}">
                <a16:creationId xmlns:a16="http://schemas.microsoft.com/office/drawing/2014/main" id="{09F4F44D-BA39-BF8E-C316-9A4CE47B23E9}"/>
              </a:ext>
            </a:extLst>
          </p:cNvPr>
          <p:cNvSpPr>
            <a:spLocks noGrp="1"/>
          </p:cNvSpPr>
          <p:nvPr>
            <p:ph idx="1"/>
          </p:nvPr>
        </p:nvSpPr>
        <p:spPr>
          <a:xfrm>
            <a:off x="1082417" y="2680618"/>
            <a:ext cx="10027166" cy="3416300"/>
          </a:xfrm>
        </p:spPr>
        <p:txBody>
          <a:bodyPr>
            <a:normAutofit lnSpcReduction="10000"/>
          </a:bodyPr>
          <a:lstStyle/>
          <a:p>
            <a:pPr marL="0" indent="0">
              <a:buNone/>
            </a:pPr>
            <a:r>
              <a:rPr lang="en-US" sz="2000" dirty="0"/>
              <a:t>The Face Recognition-Based Attendance System provides an accurate and efficient solution for tracking attendance, significantly reducing the manual effort and errors associated with traditional methods. With its user-friendly interface, the system ensures ease of use, allowing users to effortlessly navigate and manage attendance records. Utilizing advanced machine learning algorithms and robust facial recognition techniques, the system offers high reliability and security. Furthermore, its scalable design enables the system to accommodate an increasing number of users, making it suitable for various organizations. Overall, this system represents a significant advancement in attendance management, combining technology with convenience and accuracy.</a:t>
            </a:r>
            <a:endParaRPr lang="en-IN" sz="2000" dirty="0"/>
          </a:p>
        </p:txBody>
      </p:sp>
    </p:spTree>
    <p:extLst>
      <p:ext uri="{BB962C8B-B14F-4D97-AF65-F5344CB8AC3E}">
        <p14:creationId xmlns:p14="http://schemas.microsoft.com/office/powerpoint/2010/main" val="3310631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D458B-FBD1-6CB6-C9A0-F80C4973BFA4}"/>
              </a:ext>
            </a:extLst>
          </p:cNvPr>
          <p:cNvSpPr>
            <a:spLocks noGrp="1"/>
          </p:cNvSpPr>
          <p:nvPr>
            <p:ph type="title"/>
          </p:nvPr>
        </p:nvSpPr>
        <p:spPr/>
        <p:txBody>
          <a:bodyPr/>
          <a:lstStyle/>
          <a:p>
            <a:r>
              <a:rPr lang="en-IN" dirty="0"/>
              <a:t>Abstract</a:t>
            </a:r>
          </a:p>
        </p:txBody>
      </p:sp>
      <p:sp>
        <p:nvSpPr>
          <p:cNvPr id="6" name="Rectangle 3">
            <a:extLst>
              <a:ext uri="{FF2B5EF4-FFF2-40B4-BE49-F238E27FC236}">
                <a16:creationId xmlns:a16="http://schemas.microsoft.com/office/drawing/2014/main" id="{F33030E4-5203-55D0-B59A-4EEF73F5BAE0}"/>
              </a:ext>
            </a:extLst>
          </p:cNvPr>
          <p:cNvSpPr>
            <a:spLocks noGrp="1" noChangeArrowheads="1"/>
          </p:cNvSpPr>
          <p:nvPr>
            <p:ph idx="1"/>
          </p:nvPr>
        </p:nvSpPr>
        <p:spPr bwMode="auto">
          <a:xfrm>
            <a:off x="838199" y="2485878"/>
            <a:ext cx="10515601" cy="39667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700" b="1" i="0" u="none" strike="noStrike" cap="none" normalizeH="0" baseline="0" dirty="0">
                <a:ln>
                  <a:noFill/>
                </a:ln>
                <a:solidFill>
                  <a:schemeClr val="bg2">
                    <a:lumMod val="25000"/>
                  </a:schemeClr>
                </a:solidFill>
                <a:effectLst/>
              </a:rPr>
              <a:t>Project Overview:</a:t>
            </a:r>
            <a:r>
              <a:rPr kumimoji="0" lang="en-US" altLang="en-US" sz="1700" i="0" u="none" strike="noStrike" cap="none" normalizeH="0" baseline="0" dirty="0">
                <a:ln>
                  <a:noFill/>
                </a:ln>
                <a:solidFill>
                  <a:schemeClr val="bg2">
                    <a:lumMod val="25000"/>
                  </a:schemeClr>
                </a:solidFill>
                <a:effectLst/>
              </a:rPr>
              <a:t> The Face Recognition Based Attendance System is a comprehensive solution for automating attendance management through facial biometrics.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700" b="1" i="0" u="none" strike="noStrike" cap="none" normalizeH="0" baseline="0" dirty="0">
                <a:ln>
                  <a:noFill/>
                </a:ln>
                <a:solidFill>
                  <a:schemeClr val="bg2">
                    <a:lumMod val="25000"/>
                  </a:schemeClr>
                </a:solidFill>
                <a:effectLst/>
              </a:rPr>
              <a:t>Core Functionality:</a:t>
            </a:r>
            <a:r>
              <a:rPr kumimoji="0" lang="en-US" altLang="en-US" sz="1700" i="0" u="none" strike="noStrike" cap="none" normalizeH="0" baseline="0" dirty="0">
                <a:ln>
                  <a:noFill/>
                </a:ln>
                <a:solidFill>
                  <a:schemeClr val="bg2">
                    <a:lumMod val="25000"/>
                  </a:schemeClr>
                </a:solidFill>
                <a:effectLst/>
              </a:rPr>
              <a:t> It utilizes machine learning algorithms to analyze and identify facial features, enabling accurate recognition of registered users for attendance purposes.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700" b="1" i="0" u="none" strike="noStrike" cap="none" normalizeH="0" baseline="0" dirty="0">
                <a:ln>
                  <a:noFill/>
                </a:ln>
                <a:solidFill>
                  <a:schemeClr val="bg2">
                    <a:lumMod val="25000"/>
                  </a:schemeClr>
                </a:solidFill>
                <a:effectLst/>
              </a:rPr>
              <a:t>Implementation Scope:</a:t>
            </a:r>
            <a:r>
              <a:rPr kumimoji="0" lang="en-US" altLang="en-US" sz="1700" i="0" u="none" strike="noStrike" cap="none" normalizeH="0" baseline="0" dirty="0">
                <a:ln>
                  <a:noFill/>
                </a:ln>
                <a:solidFill>
                  <a:schemeClr val="bg2">
                    <a:lumMod val="25000"/>
                  </a:schemeClr>
                </a:solidFill>
                <a:effectLst/>
              </a:rPr>
              <a:t> This project addresses the need for efficient attendance tracking in dynamic environments, ensuring data integrity and user privacy.</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700" b="1" i="0" u="none" strike="noStrike" cap="none" normalizeH="0" baseline="0" dirty="0">
                <a:ln>
                  <a:noFill/>
                </a:ln>
                <a:solidFill>
                  <a:schemeClr val="bg2">
                    <a:lumMod val="25000"/>
                  </a:schemeClr>
                </a:solidFill>
                <a:effectLst/>
              </a:rPr>
              <a:t>Key Features:</a:t>
            </a:r>
            <a:r>
              <a:rPr kumimoji="0" lang="en-US" altLang="en-US" sz="1700" i="0" u="none" strike="noStrike" cap="none" normalizeH="0" baseline="0" dirty="0">
                <a:ln>
                  <a:noFill/>
                </a:ln>
                <a:solidFill>
                  <a:schemeClr val="bg2">
                    <a:lumMod val="25000"/>
                  </a:schemeClr>
                </a:solidFill>
                <a:effectLst/>
              </a:rPr>
              <a:t> Highlights include real-time attendance logging, user-friendly interface design, and robust security measures to protect sensitive data.</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700" b="1" i="0" u="none" strike="noStrike" cap="none" normalizeH="0" baseline="0" dirty="0">
                <a:ln>
                  <a:noFill/>
                </a:ln>
                <a:solidFill>
                  <a:schemeClr val="bg2">
                    <a:lumMod val="25000"/>
                  </a:schemeClr>
                </a:solidFill>
                <a:effectLst/>
              </a:rPr>
              <a:t>Expected Outcomes:</a:t>
            </a:r>
            <a:r>
              <a:rPr kumimoji="0" lang="en-US" altLang="en-US" sz="1700" i="0" u="none" strike="noStrike" cap="none" normalizeH="0" baseline="0" dirty="0">
                <a:ln>
                  <a:noFill/>
                </a:ln>
                <a:solidFill>
                  <a:schemeClr val="bg2">
                    <a:lumMod val="25000"/>
                  </a:schemeClr>
                </a:solidFill>
                <a:effectLst/>
              </a:rPr>
              <a:t> By replacing manual attendance methods, the system aims to streamline operations, reduce errors, and provide actionable attendance insights for administrators.</a:t>
            </a:r>
          </a:p>
        </p:txBody>
      </p:sp>
    </p:spTree>
    <p:extLst>
      <p:ext uri="{BB962C8B-B14F-4D97-AF65-F5344CB8AC3E}">
        <p14:creationId xmlns:p14="http://schemas.microsoft.com/office/powerpoint/2010/main" val="3165936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DA951-B98D-F2EB-80D4-1F9B07DAAC69}"/>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EFC453EC-A60A-0AB3-DA59-C18089C116E9}"/>
              </a:ext>
            </a:extLst>
          </p:cNvPr>
          <p:cNvSpPr>
            <a:spLocks noGrp="1"/>
          </p:cNvSpPr>
          <p:nvPr>
            <p:ph idx="1"/>
          </p:nvPr>
        </p:nvSpPr>
        <p:spPr>
          <a:xfrm>
            <a:off x="1154954" y="2779770"/>
            <a:ext cx="9575475" cy="3416300"/>
          </a:xfrm>
        </p:spPr>
        <p:txBody>
          <a:bodyPr>
            <a:normAutofit/>
          </a:bodyPr>
          <a:lstStyle/>
          <a:p>
            <a:pPr marL="0" indent="0">
              <a:buNone/>
            </a:pPr>
            <a:r>
              <a:rPr lang="en-US" dirty="0"/>
              <a:t>The project aims to replace traditional attendance methods with a more efficient and reliable system using facial recognition technology. Traditional methods such as manual entry or card-based systems are prone to errors, time-consuming, and susceptible to fraudulent practices like buddy punching. </a:t>
            </a:r>
          </a:p>
          <a:p>
            <a:pPr marL="0" indent="0">
              <a:buNone/>
            </a:pPr>
            <a:r>
              <a:rPr lang="en-US" dirty="0"/>
              <a:t>	By implementing facial recognition, the project seeks to automate attendance tracking by accurately identifying individuals based on their unique facial features. This system will not only improve accuracy and reliability but also reduce administrative overhead, providing a seamless and secure way to manage attendance for educational institutions or organizations.</a:t>
            </a:r>
            <a:endParaRPr lang="en-IN" dirty="0"/>
          </a:p>
        </p:txBody>
      </p:sp>
    </p:spTree>
    <p:extLst>
      <p:ext uri="{BB962C8B-B14F-4D97-AF65-F5344CB8AC3E}">
        <p14:creationId xmlns:p14="http://schemas.microsoft.com/office/powerpoint/2010/main" val="825992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98F28-25F9-CA09-45E6-DF117889A60B}"/>
              </a:ext>
            </a:extLst>
          </p:cNvPr>
          <p:cNvSpPr>
            <a:spLocks noGrp="1"/>
          </p:cNvSpPr>
          <p:nvPr>
            <p:ph type="title"/>
          </p:nvPr>
        </p:nvSpPr>
        <p:spPr/>
        <p:txBody>
          <a:bodyPr/>
          <a:lstStyle/>
          <a:p>
            <a:r>
              <a:rPr lang="en-IN" dirty="0"/>
              <a:t>Objective</a:t>
            </a:r>
          </a:p>
        </p:txBody>
      </p:sp>
      <p:sp>
        <p:nvSpPr>
          <p:cNvPr id="8" name="Rectangle 5">
            <a:extLst>
              <a:ext uri="{FF2B5EF4-FFF2-40B4-BE49-F238E27FC236}">
                <a16:creationId xmlns:a16="http://schemas.microsoft.com/office/drawing/2014/main" id="{1CE8AA3B-0059-F95F-D667-0E241D3DA803}"/>
              </a:ext>
            </a:extLst>
          </p:cNvPr>
          <p:cNvSpPr>
            <a:spLocks noChangeArrowheads="1"/>
          </p:cNvSpPr>
          <p:nvPr/>
        </p:nvSpPr>
        <p:spPr bwMode="auto">
          <a:xfrm rot="10800000" flipV="1">
            <a:off x="838200" y="2243313"/>
            <a:ext cx="10515600" cy="4359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700" b="0" i="0" u="none" strike="noStrike" cap="none" normalizeH="0" baseline="0" dirty="0">
                <a:ln>
                  <a:noFill/>
                </a:ln>
                <a:solidFill>
                  <a:schemeClr val="tx1"/>
                </a:solidFill>
                <a:effectLst/>
              </a:rPr>
              <a:t>Implement a user-friendly interface for ease of use by administrators and users.</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700" b="0" i="0" u="none" strike="noStrike" cap="none" normalizeH="0" baseline="0" dirty="0">
                <a:ln>
                  <a:noFill/>
                </a:ln>
                <a:solidFill>
                  <a:schemeClr val="tx1"/>
                </a:solidFill>
                <a:effectLst/>
              </a:rPr>
              <a:t>Develop a robust face detection and recognition mechanism using OpenCV and machine learning models.</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700" b="0" i="0" u="none" strike="noStrike" cap="none" normalizeH="0" baseline="0" dirty="0">
                <a:ln>
                  <a:noFill/>
                </a:ln>
                <a:solidFill>
                  <a:schemeClr val="tx1"/>
                </a:solidFill>
                <a:effectLst/>
              </a:rPr>
              <a:t>Implement a real-time attendance tracking system capable of handling varying lighting conditions and facial expressions.</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700" b="0" i="0" u="none" strike="noStrike" cap="none" normalizeH="0" baseline="0" dirty="0">
                <a:ln>
                  <a:noFill/>
                </a:ln>
                <a:solidFill>
                  <a:schemeClr val="tx1"/>
                </a:solidFill>
                <a:effectLst/>
              </a:rPr>
              <a:t>Ensure accurate identification and recording of attendance data for each recognized individual.</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700" b="0" i="0" u="none" strike="noStrike" cap="none" normalizeH="0" baseline="0" dirty="0">
                <a:ln>
                  <a:noFill/>
                </a:ln>
                <a:solidFill>
                  <a:schemeClr val="tx1"/>
                </a:solidFill>
                <a:effectLst/>
              </a:rPr>
              <a:t>Create a user-friendly interface for administrators to manage user registrations and attendance records effectively.</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700" b="0" i="0" u="none" strike="noStrike" cap="none" normalizeH="0" baseline="0" dirty="0">
                <a:ln>
                  <a:noFill/>
                </a:ln>
                <a:solidFill>
                  <a:schemeClr val="tx1"/>
                </a:solidFill>
                <a:effectLst/>
              </a:rPr>
              <a:t>Optimize the system for high performance and reliability under different environmental conditions. </a:t>
            </a:r>
          </a:p>
        </p:txBody>
      </p:sp>
    </p:spTree>
    <p:extLst>
      <p:ext uri="{BB962C8B-B14F-4D97-AF65-F5344CB8AC3E}">
        <p14:creationId xmlns:p14="http://schemas.microsoft.com/office/powerpoint/2010/main" val="868836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BCFFE-9308-7D23-194B-D15ED4395EFA}"/>
              </a:ext>
            </a:extLst>
          </p:cNvPr>
          <p:cNvSpPr>
            <a:spLocks noGrp="1"/>
          </p:cNvSpPr>
          <p:nvPr>
            <p:ph type="title"/>
          </p:nvPr>
        </p:nvSpPr>
        <p:spPr>
          <a:xfrm>
            <a:off x="1154954" y="973668"/>
            <a:ext cx="9950048" cy="706964"/>
          </a:xfrm>
        </p:spPr>
        <p:txBody>
          <a:bodyPr/>
          <a:lstStyle/>
          <a:p>
            <a:pPr algn="ctr"/>
            <a:r>
              <a:rPr lang="en-IN" sz="4800" dirty="0"/>
              <a:t>Modules</a:t>
            </a:r>
          </a:p>
        </p:txBody>
      </p:sp>
      <p:sp>
        <p:nvSpPr>
          <p:cNvPr id="3" name="Content Placeholder 2">
            <a:extLst>
              <a:ext uri="{FF2B5EF4-FFF2-40B4-BE49-F238E27FC236}">
                <a16:creationId xmlns:a16="http://schemas.microsoft.com/office/drawing/2014/main" id="{D71EE853-46C9-0899-7BC2-85C8D2D34C92}"/>
              </a:ext>
            </a:extLst>
          </p:cNvPr>
          <p:cNvSpPr>
            <a:spLocks noGrp="1"/>
          </p:cNvSpPr>
          <p:nvPr>
            <p:ph idx="1"/>
          </p:nvPr>
        </p:nvSpPr>
        <p:spPr>
          <a:xfrm>
            <a:off x="3467100" y="2547495"/>
            <a:ext cx="5257800" cy="3926923"/>
          </a:xfrm>
        </p:spPr>
        <p:txBody>
          <a:bodyPr>
            <a:normAutofit/>
          </a:bodyPr>
          <a:lstStyle/>
          <a:p>
            <a:pPr marL="514350" indent="-514350" algn="ctr">
              <a:buAutoNum type="arabicPeriod"/>
            </a:pPr>
            <a:r>
              <a:rPr lang="en-IN" sz="2800" dirty="0"/>
              <a:t>User Interface</a:t>
            </a:r>
          </a:p>
          <a:p>
            <a:pPr marL="514350" indent="-514350" algn="ctr">
              <a:buAutoNum type="arabicPeriod"/>
            </a:pPr>
            <a:r>
              <a:rPr lang="en-IN" sz="2800" dirty="0"/>
              <a:t>Face Detection</a:t>
            </a:r>
          </a:p>
          <a:p>
            <a:pPr marL="514350" indent="-514350" algn="ctr">
              <a:buAutoNum type="arabicPeriod"/>
            </a:pPr>
            <a:r>
              <a:rPr lang="en-IN" sz="2800" dirty="0"/>
              <a:t>Recognition &amp; Verification</a:t>
            </a:r>
          </a:p>
          <a:p>
            <a:pPr marL="514350" indent="-514350" algn="ctr">
              <a:buAutoNum type="arabicPeriod"/>
            </a:pPr>
            <a:r>
              <a:rPr lang="en-IN" sz="2800" dirty="0"/>
              <a:t>Attendance Logging</a:t>
            </a:r>
          </a:p>
        </p:txBody>
      </p:sp>
    </p:spTree>
    <p:extLst>
      <p:ext uri="{BB962C8B-B14F-4D97-AF65-F5344CB8AC3E}">
        <p14:creationId xmlns:p14="http://schemas.microsoft.com/office/powerpoint/2010/main" val="3827434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37485-5A91-06F2-41AF-1EA6CA94125D}"/>
              </a:ext>
            </a:extLst>
          </p:cNvPr>
          <p:cNvSpPr>
            <a:spLocks noGrp="1"/>
          </p:cNvSpPr>
          <p:nvPr>
            <p:ph type="title"/>
          </p:nvPr>
        </p:nvSpPr>
        <p:spPr/>
        <p:txBody>
          <a:bodyPr/>
          <a:lstStyle/>
          <a:p>
            <a:r>
              <a:rPr lang="en-IN" sz="4400" dirty="0"/>
              <a:t>User Interface</a:t>
            </a:r>
            <a:endParaRPr lang="en-IN" dirty="0"/>
          </a:p>
        </p:txBody>
      </p:sp>
      <p:sp>
        <p:nvSpPr>
          <p:cNvPr id="4" name="Rectangle 1">
            <a:extLst>
              <a:ext uri="{FF2B5EF4-FFF2-40B4-BE49-F238E27FC236}">
                <a16:creationId xmlns:a16="http://schemas.microsoft.com/office/drawing/2014/main" id="{014F80A4-5EDB-B018-CB61-F40D75CD275E}"/>
              </a:ext>
            </a:extLst>
          </p:cNvPr>
          <p:cNvSpPr>
            <a:spLocks noGrp="1" noChangeArrowheads="1"/>
          </p:cNvSpPr>
          <p:nvPr>
            <p:ph idx="1"/>
          </p:nvPr>
        </p:nvSpPr>
        <p:spPr bwMode="auto">
          <a:xfrm>
            <a:off x="838200" y="2282336"/>
            <a:ext cx="10515600" cy="39667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7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700" b="0" i="0" u="none" strike="noStrike" cap="none" normalizeH="0" baseline="0" dirty="0">
                <a:ln>
                  <a:noFill/>
                </a:ln>
                <a:solidFill>
                  <a:schemeClr val="tx1"/>
                </a:solidFill>
                <a:effectLst/>
              </a:rPr>
              <a:t>Incorporates responsive design principles to ensure usability across various screen sizes and devices.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700" b="0" i="0" u="none" strike="noStrike" cap="none" normalizeH="0" baseline="0" dirty="0">
                <a:ln>
                  <a:noFill/>
                </a:ln>
                <a:solidFill>
                  <a:schemeClr val="tx1"/>
                </a:solidFill>
                <a:effectLst/>
              </a:rPr>
              <a:t>Implements secure authentication mechanisms, such as password hashing and session management, to protect user data.</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700" b="0" i="0" u="none" strike="noStrike" cap="none" normalizeH="0" baseline="0" dirty="0">
                <a:ln>
                  <a:noFill/>
                </a:ln>
                <a:solidFill>
                  <a:schemeClr val="tx1"/>
                </a:solidFill>
                <a:effectLst/>
              </a:rPr>
              <a:t>Enables administrators to generate attendance reports, export data in different formats (e.g., CSV), and manage system settings.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700" b="0" i="0" u="none" strike="noStrike" cap="none" normalizeH="0" baseline="0" dirty="0">
                <a:ln>
                  <a:noFill/>
                </a:ln>
                <a:solidFill>
                  <a:schemeClr val="tx1"/>
                </a:solidFill>
                <a:effectLst/>
              </a:rPr>
              <a:t>Supports multilingual capabilities to accommodate users from diverse linguistic backgrounds.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700" b="0" i="0" u="none" strike="noStrike" cap="none" normalizeH="0" baseline="0" dirty="0">
                <a:ln>
                  <a:noFill/>
                </a:ln>
                <a:solidFill>
                  <a:schemeClr val="tx1"/>
                </a:solidFill>
                <a:effectLst/>
              </a:rPr>
              <a:t>Integrates error handling and feedback mechanisms to guide users through the attendance recording process effectively. </a:t>
            </a:r>
          </a:p>
        </p:txBody>
      </p:sp>
    </p:spTree>
    <p:extLst>
      <p:ext uri="{BB962C8B-B14F-4D97-AF65-F5344CB8AC3E}">
        <p14:creationId xmlns:p14="http://schemas.microsoft.com/office/powerpoint/2010/main" val="3150995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814B0-3083-92AC-9DD3-4889F2BD49F8}"/>
              </a:ext>
            </a:extLst>
          </p:cNvPr>
          <p:cNvSpPr>
            <a:spLocks noGrp="1"/>
          </p:cNvSpPr>
          <p:nvPr>
            <p:ph type="title"/>
          </p:nvPr>
        </p:nvSpPr>
        <p:spPr/>
        <p:txBody>
          <a:bodyPr/>
          <a:lstStyle/>
          <a:p>
            <a:r>
              <a:rPr lang="en-IN" dirty="0"/>
              <a:t>Face Detection Module</a:t>
            </a:r>
          </a:p>
        </p:txBody>
      </p:sp>
      <p:sp>
        <p:nvSpPr>
          <p:cNvPr id="4" name="Rectangle 1">
            <a:extLst>
              <a:ext uri="{FF2B5EF4-FFF2-40B4-BE49-F238E27FC236}">
                <a16:creationId xmlns:a16="http://schemas.microsoft.com/office/drawing/2014/main" id="{DF0F3A4B-28FE-22A3-F1D9-EC10CBE60AA5}"/>
              </a:ext>
            </a:extLst>
          </p:cNvPr>
          <p:cNvSpPr>
            <a:spLocks noGrp="1" noChangeArrowheads="1"/>
          </p:cNvSpPr>
          <p:nvPr>
            <p:ph idx="1"/>
          </p:nvPr>
        </p:nvSpPr>
        <p:spPr bwMode="auto">
          <a:xfrm>
            <a:off x="838200" y="1960614"/>
            <a:ext cx="10515600" cy="4610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Optimizes face detection parameters (e.g., scale factor, minimum neighbors) for different lighting conditions and environments.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Implements real-time face detection capabilities to capture attendance quickly and efficiently.</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Includes mechanisms for handling occlusions and partial face views to improve overall detection accuracy.</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Utilizes parallel processing techniques to enhance performance when processing multiple video streams simultaneously.</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Integrates logging and debugging functionalities to monitor and improve face detection performance over time. </a:t>
            </a:r>
          </a:p>
        </p:txBody>
      </p:sp>
    </p:spTree>
    <p:extLst>
      <p:ext uri="{BB962C8B-B14F-4D97-AF65-F5344CB8AC3E}">
        <p14:creationId xmlns:p14="http://schemas.microsoft.com/office/powerpoint/2010/main" val="1819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C04C1-8834-D80D-A32E-6189DD23BFBE}"/>
              </a:ext>
            </a:extLst>
          </p:cNvPr>
          <p:cNvSpPr>
            <a:spLocks noGrp="1"/>
          </p:cNvSpPr>
          <p:nvPr>
            <p:ph type="title"/>
          </p:nvPr>
        </p:nvSpPr>
        <p:spPr/>
        <p:txBody>
          <a:bodyPr/>
          <a:lstStyle/>
          <a:p>
            <a:r>
              <a:rPr lang="en-IN" dirty="0"/>
              <a:t>Recognition and Verification Module</a:t>
            </a:r>
          </a:p>
        </p:txBody>
      </p:sp>
      <p:sp>
        <p:nvSpPr>
          <p:cNvPr id="4" name="Rectangle 1">
            <a:extLst>
              <a:ext uri="{FF2B5EF4-FFF2-40B4-BE49-F238E27FC236}">
                <a16:creationId xmlns:a16="http://schemas.microsoft.com/office/drawing/2014/main" id="{6A4107F7-CC4E-C683-438A-3CE3D58C3A62}"/>
              </a:ext>
            </a:extLst>
          </p:cNvPr>
          <p:cNvSpPr>
            <a:spLocks noGrp="1" noChangeArrowheads="1"/>
          </p:cNvSpPr>
          <p:nvPr>
            <p:ph idx="1"/>
          </p:nvPr>
        </p:nvSpPr>
        <p:spPr bwMode="auto">
          <a:xfrm>
            <a:off x="838199" y="1871804"/>
            <a:ext cx="10515601" cy="4611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Develops a robust facial recognition pipeline, including feature extraction and comparison techniques, to identify individuals accurately.</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Implements algorithms to handle variations in facial expressions, head poses, and aging effects for reliable recognition.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Integrates machine learning models trained on large datasets to improve recognition accuracy over time.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Incorporates quality assessment metrics to evaluate the reliability of recognition results and minimize false positives.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Provides a feedback mechanism for users to correct attendance records in case of misidentification or errors. </a:t>
            </a:r>
          </a:p>
        </p:txBody>
      </p:sp>
    </p:spTree>
    <p:extLst>
      <p:ext uri="{BB962C8B-B14F-4D97-AF65-F5344CB8AC3E}">
        <p14:creationId xmlns:p14="http://schemas.microsoft.com/office/powerpoint/2010/main" val="4136267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3E364-B7BE-FB92-4AF5-9498ADB17F44}"/>
              </a:ext>
            </a:extLst>
          </p:cNvPr>
          <p:cNvSpPr>
            <a:spLocks noGrp="1"/>
          </p:cNvSpPr>
          <p:nvPr>
            <p:ph type="title"/>
          </p:nvPr>
        </p:nvSpPr>
        <p:spPr/>
        <p:txBody>
          <a:bodyPr/>
          <a:lstStyle/>
          <a:p>
            <a:r>
              <a:rPr lang="en-IN" dirty="0"/>
              <a:t>Attendance Logging</a:t>
            </a:r>
          </a:p>
        </p:txBody>
      </p:sp>
      <p:sp>
        <p:nvSpPr>
          <p:cNvPr id="4" name="Rectangle 1">
            <a:extLst>
              <a:ext uri="{FF2B5EF4-FFF2-40B4-BE49-F238E27FC236}">
                <a16:creationId xmlns:a16="http://schemas.microsoft.com/office/drawing/2014/main" id="{17FB2ABE-82B3-E128-171D-0B8DEA812D9E}"/>
              </a:ext>
            </a:extLst>
          </p:cNvPr>
          <p:cNvSpPr>
            <a:spLocks noGrp="1" noChangeArrowheads="1"/>
          </p:cNvSpPr>
          <p:nvPr>
            <p:ph idx="1"/>
          </p:nvPr>
        </p:nvSpPr>
        <p:spPr bwMode="auto">
          <a:xfrm>
            <a:off x="838200" y="2599403"/>
            <a:ext cx="10169772" cy="2803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Logs attendance in real-time upon recognition.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Includes timestamps for each attendance entry.</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Ensures data integrity and security.</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Maintains detailed audit trails of attendance activities.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Integrates smoothly with reporting modules for generating attendance reports. </a:t>
            </a:r>
          </a:p>
        </p:txBody>
      </p:sp>
    </p:spTree>
    <p:extLst>
      <p:ext uri="{BB962C8B-B14F-4D97-AF65-F5344CB8AC3E}">
        <p14:creationId xmlns:p14="http://schemas.microsoft.com/office/powerpoint/2010/main" val="120134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96</TotalTime>
  <Words>892</Words>
  <Application>Microsoft Office PowerPoint</Application>
  <PresentationFormat>Widescreen</PresentationFormat>
  <Paragraphs>75</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Century Gothic</vt:lpstr>
      <vt:lpstr>Wingdings 3</vt:lpstr>
      <vt:lpstr>Ion Boardroom</vt:lpstr>
      <vt:lpstr>Facial Recognition Attendance Management System</vt:lpstr>
      <vt:lpstr>Abstract</vt:lpstr>
      <vt:lpstr>Problem Statement</vt:lpstr>
      <vt:lpstr>Objective</vt:lpstr>
      <vt:lpstr>Modules</vt:lpstr>
      <vt:lpstr>User Interface</vt:lpstr>
      <vt:lpstr>Face Detection Module</vt:lpstr>
      <vt:lpstr>Recognition and Verification Module</vt:lpstr>
      <vt:lpstr>Attendance Logging</vt:lpstr>
      <vt:lpstr>Proposed Methodology</vt:lpstr>
      <vt:lpstr>Hardware Implementation</vt:lpstr>
      <vt:lpstr>Snapshot</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Prince MH</dc:creator>
  <cp:lastModifiedBy>Prince MH</cp:lastModifiedBy>
  <cp:revision>2</cp:revision>
  <dcterms:created xsi:type="dcterms:W3CDTF">2024-07-18T08:45:48Z</dcterms:created>
  <dcterms:modified xsi:type="dcterms:W3CDTF">2024-07-18T15:46:20Z</dcterms:modified>
</cp:coreProperties>
</file>