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4"/>
  </p:sldMasterIdLst>
  <p:notesMasterIdLst>
    <p:notesMasterId r:id="rId38"/>
  </p:notesMasterIdLst>
  <p:sldIdLst>
    <p:sldId id="257" r:id="rId5"/>
    <p:sldId id="279" r:id="rId6"/>
    <p:sldId id="270" r:id="rId7"/>
    <p:sldId id="258" r:id="rId8"/>
    <p:sldId id="259" r:id="rId9"/>
    <p:sldId id="289" r:id="rId10"/>
    <p:sldId id="261" r:id="rId11"/>
    <p:sldId id="290" r:id="rId12"/>
    <p:sldId id="271" r:id="rId13"/>
    <p:sldId id="262" r:id="rId14"/>
    <p:sldId id="272" r:id="rId15"/>
    <p:sldId id="263" r:id="rId16"/>
    <p:sldId id="269" r:id="rId17"/>
    <p:sldId id="278" r:id="rId18"/>
    <p:sldId id="264" r:id="rId19"/>
    <p:sldId id="276" r:id="rId20"/>
    <p:sldId id="277" r:id="rId21"/>
    <p:sldId id="265" r:id="rId22"/>
    <p:sldId id="273" r:id="rId23"/>
    <p:sldId id="274" r:id="rId24"/>
    <p:sldId id="275" r:id="rId25"/>
    <p:sldId id="280" r:id="rId26"/>
    <p:sldId id="282" r:id="rId27"/>
    <p:sldId id="281" r:id="rId28"/>
    <p:sldId id="283" r:id="rId29"/>
    <p:sldId id="284" r:id="rId30"/>
    <p:sldId id="285" r:id="rId31"/>
    <p:sldId id="286" r:id="rId32"/>
    <p:sldId id="267" r:id="rId33"/>
    <p:sldId id="288" r:id="rId34"/>
    <p:sldId id="287" r:id="rId35"/>
    <p:sldId id="291" r:id="rId36"/>
    <p:sldId id="26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9" autoAdjust="0"/>
    <p:restoredTop sz="93741" autoAdjust="0"/>
  </p:normalViewPr>
  <p:slideViewPr>
    <p:cSldViewPr snapToGrid="0">
      <p:cViewPr varScale="1">
        <p:scale>
          <a:sx n="62" d="100"/>
          <a:sy n="62" d="100"/>
        </p:scale>
        <p:origin x="784" y="44"/>
      </p:cViewPr>
      <p:guideLst/>
    </p:cSldViewPr>
  </p:slideViewPr>
  <p:outlineViewPr>
    <p:cViewPr>
      <p:scale>
        <a:sx n="33" d="100"/>
        <a:sy n="33" d="100"/>
      </p:scale>
      <p:origin x="0" y="-127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681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392878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251714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73231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76410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5981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79133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39038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44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7/23/2023</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52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2497495-0637-405E-AE64-5CC7506D51F5}" type="datetime1">
              <a:rPr lang="en-US" smtClean="0"/>
              <a:t>7/23/2023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873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4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8788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882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718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5570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08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7/23/2023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049003867"/>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Shaishta-Anjum/Mental-Fitness-Track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killsbuild.edunetworld.com/courses/ai/mental-fitness-tracker/" TargetMode="External"/><Relationship Id="rId2" Type="http://schemas.openxmlformats.org/officeDocument/2006/relationships/hyperlink" Target="https://github.com/Shaishta-Anjum/Mental-Fitness-Track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2062" y="717099"/>
            <a:ext cx="11038878" cy="1140329"/>
          </a:xfrm>
        </p:spPr>
        <p:txBody>
          <a:bodyPr>
            <a:normAutofit/>
          </a:bodyPr>
          <a:lstStyle/>
          <a:p>
            <a:r>
              <a:rPr lang="en-US" sz="6600" dirty="0"/>
              <a:t>STUDENT’S DETAIL</a:t>
            </a:r>
          </a:p>
        </p:txBody>
      </p:sp>
      <p:sp>
        <p:nvSpPr>
          <p:cNvPr id="7" name="TextBox 6">
            <a:extLst>
              <a:ext uri="{FF2B5EF4-FFF2-40B4-BE49-F238E27FC236}">
                <a16:creationId xmlns:a16="http://schemas.microsoft.com/office/drawing/2014/main" id="{C836CEF8-75EB-D772-A3C6-4B9B4214CD0F}"/>
              </a:ext>
            </a:extLst>
          </p:cNvPr>
          <p:cNvSpPr txBox="1"/>
          <p:nvPr/>
        </p:nvSpPr>
        <p:spPr>
          <a:xfrm>
            <a:off x="511995" y="2628738"/>
            <a:ext cx="11168009" cy="2246769"/>
          </a:xfrm>
          <a:prstGeom prst="rect">
            <a:avLst/>
          </a:prstGeom>
          <a:noFill/>
        </p:spPr>
        <p:txBody>
          <a:bodyPr wrap="square" rtlCol="0">
            <a:spAutoFit/>
          </a:bodyPr>
          <a:lstStyle/>
          <a:p>
            <a:r>
              <a:rPr lang="en-IN" sz="2000" dirty="0">
                <a:latin typeface="Bahnschrift" panose="020B0502040204020203" pitchFamily="34" charset="0"/>
              </a:rPr>
              <a:t>NAME: </a:t>
            </a:r>
            <a:r>
              <a:rPr lang="en-IN" sz="2000" dirty="0">
                <a:solidFill>
                  <a:srgbClr val="FFC000"/>
                </a:solidFill>
                <a:latin typeface="Bahnschrift" panose="020B0502040204020203" pitchFamily="34" charset="0"/>
              </a:rPr>
              <a:t>SHAISHTA ANJUM</a:t>
            </a:r>
          </a:p>
          <a:p>
            <a:r>
              <a:rPr lang="en-IN" sz="2000" dirty="0">
                <a:latin typeface="Bahnschrift" panose="020B0502040204020203" pitchFamily="34" charset="0"/>
              </a:rPr>
              <a:t>SKILLSBUILD EMAIL ID:  </a:t>
            </a:r>
            <a:r>
              <a:rPr lang="en-IN" sz="2000" dirty="0">
                <a:solidFill>
                  <a:srgbClr val="FFC000"/>
                </a:solidFill>
                <a:latin typeface="Bahnschrift" panose="020B0502040204020203" pitchFamily="34" charset="0"/>
              </a:rPr>
              <a:t>shaishta2002@gmail.com</a:t>
            </a:r>
          </a:p>
          <a:p>
            <a:r>
              <a:rPr lang="en-IN" sz="2000" dirty="0">
                <a:latin typeface="Bahnschrift" panose="020B0502040204020203" pitchFamily="34" charset="0"/>
              </a:rPr>
              <a:t>COLLEGE NAME:  </a:t>
            </a:r>
            <a:r>
              <a:rPr lang="en-IN" sz="2000" dirty="0">
                <a:solidFill>
                  <a:srgbClr val="FFC000"/>
                </a:solidFill>
                <a:latin typeface="Bahnschrift" panose="020B0502040204020203" pitchFamily="34" charset="0"/>
              </a:rPr>
              <a:t>SRI VENKATESHWARA COLLEGE OF ENGINEERING, BENGALURU</a:t>
            </a:r>
          </a:p>
          <a:p>
            <a:r>
              <a:rPr lang="en-IN" sz="2000" dirty="0">
                <a:latin typeface="Bahnschrift" panose="020B0502040204020203" pitchFamily="34" charset="0"/>
              </a:rPr>
              <a:t>COLLEGE STATE:  </a:t>
            </a:r>
            <a:r>
              <a:rPr lang="en-IN" sz="2000" dirty="0">
                <a:solidFill>
                  <a:srgbClr val="FFC000"/>
                </a:solidFill>
                <a:latin typeface="Bahnschrift" panose="020B0502040204020203" pitchFamily="34" charset="0"/>
              </a:rPr>
              <a:t>KARNATAKA</a:t>
            </a:r>
          </a:p>
          <a:p>
            <a:r>
              <a:rPr lang="en-IN" sz="2000" dirty="0">
                <a:latin typeface="Bahnschrift" panose="020B0502040204020203" pitchFamily="34" charset="0"/>
              </a:rPr>
              <a:t>INTERNSHIP DOMAIN:  </a:t>
            </a:r>
            <a:r>
              <a:rPr lang="en-IN" sz="2000" dirty="0">
                <a:solidFill>
                  <a:srgbClr val="FFC000"/>
                </a:solidFill>
                <a:latin typeface="Bahnschrift" panose="020B0502040204020203" pitchFamily="34" charset="0"/>
              </a:rPr>
              <a:t>ARTIFICIAL INTELLIGENCE</a:t>
            </a:r>
          </a:p>
          <a:p>
            <a:r>
              <a:rPr lang="en-IN" sz="2000" dirty="0">
                <a:latin typeface="Bahnschrift" panose="020B0502040204020203" pitchFamily="34" charset="0"/>
              </a:rPr>
              <a:t>INTERNSHIP DATE:  </a:t>
            </a:r>
            <a:r>
              <a:rPr lang="en-IN" sz="2000" dirty="0">
                <a:solidFill>
                  <a:srgbClr val="FFC000"/>
                </a:solidFill>
                <a:latin typeface="Bahnschrift" panose="020B0502040204020203" pitchFamily="34" charset="0"/>
              </a:rPr>
              <a:t>12 JUNE 2023 TO 24 JUNE 2023 </a:t>
            </a:r>
          </a:p>
          <a:p>
            <a:endParaRPr lang="en-IN" sz="2000" dirty="0">
              <a:latin typeface="Bahnschrift" panose="020B0502040204020203" pitchFamily="34" charset="0"/>
            </a:endParaRPr>
          </a:p>
        </p:txBody>
      </p:sp>
      <p:pic>
        <p:nvPicPr>
          <p:cNvPr id="4" name="Picture 3">
            <a:extLst>
              <a:ext uri="{FF2B5EF4-FFF2-40B4-BE49-F238E27FC236}">
                <a16:creationId xmlns:a16="http://schemas.microsoft.com/office/drawing/2014/main" id="{BD1957C4-F1B1-0CDA-5584-E3FE59334D82}"/>
              </a:ext>
            </a:extLst>
          </p:cNvPr>
          <p:cNvPicPr>
            <a:picLocks noChangeAspect="1"/>
          </p:cNvPicPr>
          <p:nvPr/>
        </p:nvPicPr>
        <p:blipFill>
          <a:blip r:embed="rId2"/>
          <a:stretch>
            <a:fillRect/>
          </a:stretch>
        </p:blipFill>
        <p:spPr>
          <a:xfrm>
            <a:off x="8743521" y="446945"/>
            <a:ext cx="1887692" cy="251692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895600" y="397070"/>
            <a:ext cx="8610600" cy="1293028"/>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5800" y="1633591"/>
            <a:ext cx="10820400" cy="4993241"/>
          </a:xfrm>
        </p:spPr>
        <p:txBody>
          <a:bodyPr>
            <a:normAutofit/>
          </a:bodyPr>
          <a:lstStyle/>
          <a:p>
            <a:pPr marL="0" indent="0" algn="l">
              <a:buNone/>
            </a:pPr>
            <a:r>
              <a:rPr lang="en-US" sz="2400" b="0" i="0" dirty="0">
                <a:solidFill>
                  <a:srgbClr val="D1D5DB"/>
                </a:solidFill>
                <a:effectLst/>
                <a:latin typeface="Söhne"/>
              </a:rPr>
              <a:t>The end users of the Mental Fitness Tracker project's final product are likely to be individuals seeking insights into their mental fitness levels, mental health professionals, and healthcare organizations involved in the diagnosis and treatment of mental disorders. The platform will cater to a wide range of end users, including:</a:t>
            </a:r>
          </a:p>
          <a:p>
            <a:pPr algn="l">
              <a:buFont typeface="+mj-lt"/>
              <a:buAutoNum type="arabicPeriod"/>
            </a:pPr>
            <a:r>
              <a:rPr lang="en-US" sz="2400" b="0" i="0" dirty="0">
                <a:solidFill>
                  <a:srgbClr val="D1D5DB"/>
                </a:solidFill>
                <a:effectLst/>
                <a:latin typeface="Söhne"/>
              </a:rPr>
              <a:t>Individuals: The platform will provide personalized insights into an individual's mental fitness levels and potential mental health concerns. People can use the tool to gain a better understanding of their emotional well-being, identify areas of improvement, and take proactive steps to maintain good mental health.</a:t>
            </a:r>
          </a:p>
          <a:p>
            <a:pPr algn="l">
              <a:buFont typeface="+mj-lt"/>
              <a:buAutoNum type="arabicPeriod"/>
            </a:pPr>
            <a:r>
              <a:rPr lang="en-US" sz="2400" b="0" i="0" dirty="0">
                <a:solidFill>
                  <a:srgbClr val="D1D5DB"/>
                </a:solidFill>
                <a:effectLst/>
                <a:latin typeface="Söhne"/>
              </a:rPr>
              <a:t>Mental Health Professionals: Psychologists, psychiatrists, therapists, and counselors can utilize the Mental Fitness Tracker to assess their patients' mental health and track changes over time. The platform's predictive capabilities can aid in early intervention and personalized treatment plans for better patient outcomes.</a:t>
            </a:r>
          </a:p>
        </p:txBody>
      </p:sp>
    </p:spTree>
    <p:extLst>
      <p:ext uri="{BB962C8B-B14F-4D97-AF65-F5344CB8AC3E}">
        <p14:creationId xmlns:p14="http://schemas.microsoft.com/office/powerpoint/2010/main" val="7285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2A68E-AE1E-52C0-D504-41B41A76B832}"/>
              </a:ext>
            </a:extLst>
          </p:cNvPr>
          <p:cNvSpPr>
            <a:spLocks noGrp="1"/>
          </p:cNvSpPr>
          <p:nvPr>
            <p:ph idx="1"/>
          </p:nvPr>
        </p:nvSpPr>
        <p:spPr>
          <a:xfrm>
            <a:off x="685800" y="1119884"/>
            <a:ext cx="10820400" cy="5252915"/>
          </a:xfrm>
        </p:spPr>
        <p:txBody>
          <a:bodyPr>
            <a:normAutofit/>
          </a:bodyPr>
          <a:lstStyle/>
          <a:p>
            <a:pPr marL="0" indent="0" algn="l">
              <a:buNone/>
            </a:pPr>
            <a:r>
              <a:rPr lang="en-US" sz="2400" b="0" i="0" dirty="0">
                <a:solidFill>
                  <a:srgbClr val="D1D5DB"/>
                </a:solidFill>
                <a:effectLst/>
                <a:latin typeface="Söhne"/>
              </a:rPr>
              <a:t>3.Healthcare Organizations: Hospitals, clinics, and mental health facilities can integrate the Mental Fitness Tracker into their systems to enhance their mental health assessment and monitoring processes. The platform's data-driven insights can contribute to evidence-based practices and better resource allocation.</a:t>
            </a:r>
          </a:p>
          <a:p>
            <a:pPr marL="0" indent="0" algn="l">
              <a:buNone/>
            </a:pPr>
            <a:r>
              <a:rPr lang="en-US" sz="2400" b="0" i="0" dirty="0">
                <a:solidFill>
                  <a:srgbClr val="D1D5DB"/>
                </a:solidFill>
                <a:effectLst/>
                <a:latin typeface="Söhne"/>
              </a:rPr>
              <a:t>4.Researchers and Academics: The project's findings and methodologies can be valuable to researchers and academics in the field of mental health. The dataset and regression techniques employed can serve as a foundation for further studies and advancements in the area of mental health analysis and prediction.</a:t>
            </a:r>
          </a:p>
          <a:p>
            <a:pPr marL="0" indent="0" algn="l">
              <a:buNone/>
            </a:pPr>
            <a:endParaRPr lang="en-US" sz="2400" b="0" i="0" dirty="0">
              <a:solidFill>
                <a:srgbClr val="D1D5DB"/>
              </a:solidFill>
              <a:effectLst/>
              <a:latin typeface="Söhne"/>
            </a:endParaRPr>
          </a:p>
          <a:p>
            <a:pPr marL="0" indent="0" algn="l">
              <a:buNone/>
            </a:pPr>
            <a:r>
              <a:rPr lang="en-US" sz="2400" b="0" i="0" dirty="0">
                <a:solidFill>
                  <a:srgbClr val="D1D5DB"/>
                </a:solidFill>
                <a:effectLst/>
                <a:latin typeface="Söhne"/>
              </a:rPr>
              <a:t>Overall, the Mental Fitness Tracker aims to be a versatile tool that benefits individuals, mental health professionals, healthcare organizations, and the broader mental health research community, fostering a more proactive and comprehensive approach to mental health care.</a:t>
            </a:r>
          </a:p>
          <a:p>
            <a:endParaRPr lang="en-IN" sz="2400" dirty="0"/>
          </a:p>
        </p:txBody>
      </p:sp>
    </p:spTree>
    <p:extLst>
      <p:ext uri="{BB962C8B-B14F-4D97-AF65-F5344CB8AC3E}">
        <p14:creationId xmlns:p14="http://schemas.microsoft.com/office/powerpoint/2010/main" val="275817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801438" y="267128"/>
            <a:ext cx="8117594" cy="901044"/>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61671"/>
            <a:ext cx="11029615" cy="5198725"/>
          </a:xfrm>
        </p:spPr>
        <p:txBody>
          <a:bodyPr>
            <a:noAutofit/>
          </a:bodyPr>
          <a:lstStyle/>
          <a:p>
            <a:pPr algn="l"/>
            <a:r>
              <a:rPr lang="en-US" sz="2100" b="1" i="0" u="sng" dirty="0">
                <a:solidFill>
                  <a:srgbClr val="D1D5DB"/>
                </a:solidFill>
                <a:effectLst/>
                <a:latin typeface="Söhne"/>
              </a:rPr>
              <a:t>Solution: </a:t>
            </a:r>
            <a:r>
              <a:rPr lang="en-US" sz="2100" b="0" i="0" dirty="0">
                <a:solidFill>
                  <a:schemeClr val="bg1"/>
                </a:solidFill>
                <a:effectLst/>
                <a:highlight>
                  <a:srgbClr val="00FFFF"/>
                </a:highlight>
                <a:latin typeface="Söhne"/>
              </a:rPr>
              <a:t>The Mental Fitness Tracker</a:t>
            </a:r>
          </a:p>
          <a:p>
            <a:pPr algn="l"/>
            <a:r>
              <a:rPr lang="en-US" sz="2100" b="0" i="0" dirty="0">
                <a:solidFill>
                  <a:srgbClr val="D1D5DB"/>
                </a:solidFill>
                <a:effectLst/>
                <a:latin typeface="Söhne"/>
              </a:rPr>
              <a:t>The Mental Fitness Tracker is an advanced platform exclusively dedicated to analyzing and predicting the mental fitness levels of individuals from diverse countries, each facing unique mental disorders. Leveraging state-of-the-art regression techniques, this specialized tool offers personalized insights and support, enabling users to gain a profound understanding of their mental well-being.</a:t>
            </a:r>
          </a:p>
          <a:p>
            <a:pPr algn="l"/>
            <a:r>
              <a:rPr lang="en-US" sz="2100" b="1" i="0" u="sng" dirty="0">
                <a:solidFill>
                  <a:srgbClr val="D1D5DB"/>
                </a:solidFill>
                <a:effectLst/>
                <a:latin typeface="Söhne"/>
              </a:rPr>
              <a:t>Value Proposition</a:t>
            </a:r>
            <a:r>
              <a:rPr lang="en-US" sz="2100" b="0" i="0" dirty="0">
                <a:solidFill>
                  <a:srgbClr val="D1D5DB"/>
                </a:solidFill>
                <a:effectLst/>
                <a:latin typeface="Söhne"/>
              </a:rPr>
              <a:t>:</a:t>
            </a:r>
          </a:p>
          <a:p>
            <a:pPr algn="l">
              <a:buFont typeface="+mj-lt"/>
              <a:buAutoNum type="arabicPeriod"/>
            </a:pPr>
            <a:r>
              <a:rPr lang="en-US" sz="2100" b="0" i="0" dirty="0">
                <a:solidFill>
                  <a:srgbClr val="D1D5DB"/>
                </a:solidFill>
                <a:effectLst/>
                <a:latin typeface="Söhne"/>
              </a:rPr>
              <a:t>Personalized Mental Fitness Assessment: The Mental Fitness Tracker provides personalized assessments of individuals' mental fitness levels, considering the intricate interplay between their unique backgrounds and specific mental disorders. This tailored approach allows users to gain deeper insights into their mental health, fostering self-awareness and empowering them to take proactive steps towards improvement.</a:t>
            </a:r>
          </a:p>
          <a:p>
            <a:pPr algn="l">
              <a:buFont typeface="+mj-lt"/>
              <a:buAutoNum type="arabicPeriod"/>
            </a:pPr>
            <a:r>
              <a:rPr lang="en-US" sz="2100" b="0" i="0" dirty="0">
                <a:solidFill>
                  <a:srgbClr val="D1D5DB"/>
                </a:solidFill>
                <a:effectLst/>
                <a:latin typeface="Söhne"/>
              </a:rPr>
              <a:t>Early Identification of Mental Health Concerns: With its predictive capabilities, the platform excels in early identification of potential mental health issues. Mental health professionals can leverage this feature to initiate timely interventions and design personalized treatment plans, contributing to better outcomes for individuals with mental disorders.</a:t>
            </a:r>
          </a:p>
        </p:txBody>
      </p:sp>
    </p:spTree>
    <p:extLst>
      <p:ext uri="{BB962C8B-B14F-4D97-AF65-F5344CB8AC3E}">
        <p14:creationId xmlns:p14="http://schemas.microsoft.com/office/powerpoint/2010/main" val="207685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84EEE7C5-87F6-94C6-031E-1395A21BFB07}"/>
              </a:ext>
            </a:extLst>
          </p:cNvPr>
          <p:cNvSpPr txBox="1">
            <a:spLocks/>
          </p:cNvSpPr>
          <p:nvPr/>
        </p:nvSpPr>
        <p:spPr>
          <a:xfrm>
            <a:off x="750013" y="503434"/>
            <a:ext cx="10777591" cy="6072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l">
              <a:buFont typeface="+mj-lt"/>
              <a:buAutoNum type="arabicPeriod"/>
            </a:pPr>
            <a:r>
              <a:rPr lang="en-US" b="0" i="0" dirty="0">
                <a:solidFill>
                  <a:srgbClr val="D1D5DB"/>
                </a:solidFill>
                <a:effectLst/>
                <a:latin typeface="Söhne"/>
              </a:rPr>
              <a:t>Data-Driven Precision: The Mental Fitness Tracker relies on sophisticated regression techniques to derive meaningful patterns and correlations within its specialized dataset. This data-driven precision enables mental health professionals and researchers to make informed decisions and develop targeted interventions, honing their focus on analyzing and predicting mental fitness levels.</a:t>
            </a:r>
          </a:p>
          <a:p>
            <a:pPr algn="l">
              <a:buFont typeface="+mj-lt"/>
              <a:buAutoNum type="arabicPeriod"/>
            </a:pPr>
            <a:r>
              <a:rPr lang="en-US" b="0" i="0" dirty="0">
                <a:solidFill>
                  <a:srgbClr val="D1D5DB"/>
                </a:solidFill>
                <a:effectLst/>
                <a:latin typeface="Söhne"/>
              </a:rPr>
              <a:t>Inclusive Global Perspective: With its focus solely on analyzing mental fitness levels and disorders from individuals across various countries, the platform embraces a truly global perspective. It considers cultural diversity and unique regional factors that impact mental health, ensuring a comprehensive approach to understanding mental fitness worldwide.</a:t>
            </a:r>
          </a:p>
          <a:p>
            <a:pPr algn="l">
              <a:buFont typeface="+mj-lt"/>
              <a:buAutoNum type="arabicPeriod"/>
            </a:pPr>
            <a:r>
              <a:rPr lang="en-US" b="0" i="0" dirty="0">
                <a:solidFill>
                  <a:srgbClr val="D1D5DB"/>
                </a:solidFill>
                <a:effectLst/>
                <a:latin typeface="Söhne"/>
              </a:rPr>
              <a:t>Enhanced Mental Health Support: Healthcare organizations can integrate the Mental Fitness Tracker to enhance mental health support services. The platform streamlines mental fitness assessment and continuous monitoring, facilitating personalized care and contributing to a higher quality of mental health services.</a:t>
            </a:r>
          </a:p>
          <a:p>
            <a:pPr algn="l">
              <a:buFont typeface="+mj-lt"/>
              <a:buAutoNum type="arabicPeriod"/>
            </a:pPr>
            <a:r>
              <a:rPr lang="en-US" b="0" i="0" dirty="0">
                <a:solidFill>
                  <a:srgbClr val="D1D5DB"/>
                </a:solidFill>
                <a:effectLst/>
                <a:latin typeface="Söhne"/>
              </a:rPr>
              <a:t>Advancing Mental Health Research: The Mental Fitness Tracker's specialized dataset and regression techniques present a valuable resource for researchers and academics in the field of mental health. By honing their research focus on mental fitness levels and disorders, the platform contributes to advancing knowledge and improving mental health diagnostics and care.</a:t>
            </a:r>
          </a:p>
          <a:p>
            <a:endParaRPr lang="en-IN" dirty="0"/>
          </a:p>
        </p:txBody>
      </p:sp>
    </p:spTree>
    <p:extLst>
      <p:ext uri="{BB962C8B-B14F-4D97-AF65-F5344CB8AC3E}">
        <p14:creationId xmlns:p14="http://schemas.microsoft.com/office/powerpoint/2010/main" val="4882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860E-BAD7-8704-A0B4-C61DF9A56E51}"/>
              </a:ext>
            </a:extLst>
          </p:cNvPr>
          <p:cNvSpPr txBox="1">
            <a:spLocks/>
          </p:cNvSpPr>
          <p:nvPr/>
        </p:nvSpPr>
        <p:spPr>
          <a:xfrm>
            <a:off x="427080" y="2538369"/>
            <a:ext cx="11029616" cy="1188720"/>
          </a:xfrm>
          <a:prstGeom prst="rect">
            <a:avLst/>
          </a:prstGeom>
        </p:spPr>
        <p:txBody>
          <a:bodyPr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a:t>How did you customize the project and make it your own</a:t>
            </a:r>
            <a:endParaRPr lang="en-US" dirty="0"/>
          </a:p>
        </p:txBody>
      </p:sp>
    </p:spTree>
    <p:extLst>
      <p:ext uri="{BB962C8B-B14F-4D97-AF65-F5344CB8AC3E}">
        <p14:creationId xmlns:p14="http://schemas.microsoft.com/office/powerpoint/2010/main" val="399825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23836" y="482885"/>
            <a:ext cx="11744326" cy="6189378"/>
          </a:xfrm>
        </p:spPr>
        <p:txBody>
          <a:bodyPr>
            <a:noAutofit/>
          </a:bodyPr>
          <a:lstStyle/>
          <a:p>
            <a:pPr marL="0" indent="0">
              <a:buNone/>
            </a:pPr>
            <a:r>
              <a:rPr lang="en-US" sz="2400" b="0" i="0" dirty="0">
                <a:solidFill>
                  <a:srgbClr val="D1D5DB"/>
                </a:solidFill>
                <a:effectLst/>
                <a:latin typeface="Söhne"/>
              </a:rPr>
              <a:t>In my provided code, there are several customizations made to analyze and visualize the dataset related to mental fitness tracking. These customizations involve data visualization, feature selection, model training, evaluation, and real-time tracking. Here's a summary of the customizations made in the code:</a:t>
            </a:r>
          </a:p>
          <a:p>
            <a:pPr marL="457200" indent="-457200">
              <a:buFont typeface="+mj-lt"/>
              <a:buAutoNum type="arabicPeriod"/>
            </a:pPr>
            <a:r>
              <a:rPr lang="en-US" sz="2400" b="1" dirty="0">
                <a:solidFill>
                  <a:srgbClr val="D1D5DB"/>
                </a:solidFill>
                <a:latin typeface="Söhne"/>
              </a:rPr>
              <a:t>Feature Selection:</a:t>
            </a:r>
          </a:p>
          <a:p>
            <a:pPr marL="0" indent="0">
              <a:buNone/>
            </a:pPr>
            <a:r>
              <a:rPr lang="en-US" sz="2400" b="0" i="0" dirty="0">
                <a:solidFill>
                  <a:srgbClr val="D1D5DB"/>
                </a:solidFill>
                <a:effectLst/>
                <a:latin typeface="Söhne"/>
              </a:rPr>
              <a:t>The code selects specific features related to mental fitness tracking from the dataset. These features are as follows:</a:t>
            </a:r>
          </a:p>
          <a:p>
            <a:r>
              <a:rPr lang="en-IN" sz="2400" b="1" i="1" dirty="0">
                <a:solidFill>
                  <a:schemeClr val="tx1">
                    <a:lumMod val="85000"/>
                  </a:schemeClr>
                </a:solidFill>
                <a:latin typeface="Söhne"/>
              </a:rPr>
              <a:t>Schizophrenia</a:t>
            </a:r>
          </a:p>
          <a:p>
            <a:r>
              <a:rPr lang="en-IN" sz="2400" b="1" i="1" dirty="0">
                <a:solidFill>
                  <a:schemeClr val="tx1">
                    <a:lumMod val="85000"/>
                  </a:schemeClr>
                </a:solidFill>
                <a:latin typeface="Söhne"/>
              </a:rPr>
              <a:t>Bipolar Disorders</a:t>
            </a:r>
          </a:p>
          <a:p>
            <a:r>
              <a:rPr lang="en-IN" sz="2400" b="1" i="1" dirty="0">
                <a:solidFill>
                  <a:schemeClr val="tx1">
                    <a:lumMod val="85000"/>
                  </a:schemeClr>
                </a:solidFill>
                <a:latin typeface="Söhne"/>
              </a:rPr>
              <a:t>Eating Disorders</a:t>
            </a:r>
          </a:p>
          <a:p>
            <a:r>
              <a:rPr lang="en-IN" sz="2400" b="1" i="1" dirty="0">
                <a:solidFill>
                  <a:schemeClr val="tx1">
                    <a:lumMod val="85000"/>
                  </a:schemeClr>
                </a:solidFill>
                <a:latin typeface="Söhne"/>
              </a:rPr>
              <a:t>Anxiety Disorders</a:t>
            </a:r>
          </a:p>
          <a:p>
            <a:r>
              <a:rPr lang="en-IN" sz="2400" b="1" i="1" dirty="0">
                <a:solidFill>
                  <a:schemeClr val="tx1">
                    <a:lumMod val="85000"/>
                  </a:schemeClr>
                </a:solidFill>
                <a:latin typeface="Söhne"/>
              </a:rPr>
              <a:t>Drug use Disorders</a:t>
            </a:r>
          </a:p>
          <a:p>
            <a:r>
              <a:rPr lang="en-IN" sz="2400" b="1" i="1" dirty="0">
                <a:solidFill>
                  <a:schemeClr val="tx1">
                    <a:lumMod val="85000"/>
                  </a:schemeClr>
                </a:solidFill>
                <a:latin typeface="Söhne"/>
              </a:rPr>
              <a:t>Depressive Disorders</a:t>
            </a:r>
          </a:p>
          <a:p>
            <a:r>
              <a:rPr lang="en-IN" sz="2400" b="1" i="1" dirty="0">
                <a:solidFill>
                  <a:schemeClr val="tx1">
                    <a:lumMod val="85000"/>
                  </a:schemeClr>
                </a:solidFill>
                <a:latin typeface="Söhne"/>
              </a:rPr>
              <a:t>Alcohol use Disorders</a:t>
            </a:r>
          </a:p>
          <a:p>
            <a:endParaRPr lang="en-US" sz="2400" i="0" dirty="0">
              <a:solidFill>
                <a:srgbClr val="D1D5DB"/>
              </a:solidFill>
              <a:effectLst/>
              <a:latin typeface="Söhne"/>
            </a:endParaRPr>
          </a:p>
          <a:p>
            <a:endParaRPr lang="en-US" sz="2400" dirty="0"/>
          </a:p>
        </p:txBody>
      </p:sp>
    </p:spTree>
    <p:extLst>
      <p:ext uri="{BB962C8B-B14F-4D97-AF65-F5344CB8AC3E}">
        <p14:creationId xmlns:p14="http://schemas.microsoft.com/office/powerpoint/2010/main" val="365738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A0AB3-FD4C-09B3-55F9-E3FB38A22835}"/>
              </a:ext>
            </a:extLst>
          </p:cNvPr>
          <p:cNvSpPr>
            <a:spLocks noGrp="1"/>
          </p:cNvSpPr>
          <p:nvPr>
            <p:ph idx="1"/>
          </p:nvPr>
        </p:nvSpPr>
        <p:spPr>
          <a:xfrm>
            <a:off x="685800" y="542925"/>
            <a:ext cx="10820400" cy="5957888"/>
          </a:xfrm>
        </p:spPr>
        <p:txBody>
          <a:bodyPr>
            <a:normAutofit/>
          </a:bodyPr>
          <a:lstStyle/>
          <a:p>
            <a:pPr marL="457200" indent="-457200">
              <a:buAutoNum type="arabicPeriod" startAt="2"/>
            </a:pPr>
            <a:r>
              <a:rPr lang="en-US" sz="2400" b="1" dirty="0">
                <a:solidFill>
                  <a:schemeClr val="tx1">
                    <a:lumMod val="85000"/>
                  </a:schemeClr>
                </a:solidFill>
                <a:latin typeface="Söhne"/>
              </a:rPr>
              <a:t>Data Visualization:</a:t>
            </a:r>
          </a:p>
          <a:p>
            <a:r>
              <a:rPr lang="en-US" sz="2400" dirty="0">
                <a:solidFill>
                  <a:schemeClr val="tx1">
                    <a:lumMod val="85000"/>
                  </a:schemeClr>
                </a:solidFill>
                <a:latin typeface="Söhne"/>
              </a:rPr>
              <a:t>The code uses ‘matplotlib’ and ‘seaborn’ libraries to create data visualizations.</a:t>
            </a:r>
          </a:p>
          <a:p>
            <a:r>
              <a:rPr lang="en-US" sz="2400" dirty="0">
                <a:solidFill>
                  <a:schemeClr val="tx1">
                    <a:lumMod val="85000"/>
                  </a:schemeClr>
                </a:solidFill>
                <a:latin typeface="Söhne"/>
              </a:rPr>
              <a:t>A heatmap is created to visualize the correlation between the </a:t>
            </a:r>
            <a:r>
              <a:rPr lang="en-US" sz="2400" dirty="0" err="1">
                <a:solidFill>
                  <a:schemeClr val="tx1">
                    <a:lumMod val="85000"/>
                  </a:schemeClr>
                </a:solidFill>
                <a:latin typeface="Söhne"/>
              </a:rPr>
              <a:t>slected</a:t>
            </a:r>
            <a:r>
              <a:rPr lang="en-US" sz="2400" dirty="0">
                <a:solidFill>
                  <a:schemeClr val="tx1">
                    <a:lumMod val="85000"/>
                  </a:schemeClr>
                </a:solidFill>
                <a:latin typeface="Söhne"/>
              </a:rPr>
              <a:t> features and the target variable ‘DALY’.</a:t>
            </a:r>
          </a:p>
          <a:p>
            <a:r>
              <a:rPr lang="en-US" sz="2400" dirty="0">
                <a:solidFill>
                  <a:schemeClr val="tx1">
                    <a:lumMod val="85000"/>
                  </a:schemeClr>
                </a:solidFill>
                <a:latin typeface="Söhne"/>
              </a:rPr>
              <a:t>A pair plot is generated to show the relationship between different features.</a:t>
            </a:r>
          </a:p>
          <a:p>
            <a:r>
              <a:rPr lang="en-US" sz="2400" dirty="0">
                <a:solidFill>
                  <a:schemeClr val="tx1">
                    <a:lumMod val="85000"/>
                  </a:schemeClr>
                </a:solidFill>
                <a:latin typeface="Söhne"/>
              </a:rPr>
              <a:t>Line plots are created using ‘</a:t>
            </a:r>
            <a:r>
              <a:rPr lang="en-US" sz="2400" dirty="0" err="1">
                <a:solidFill>
                  <a:schemeClr val="tx1">
                    <a:lumMod val="85000"/>
                  </a:schemeClr>
                </a:solidFill>
                <a:latin typeface="Söhne"/>
              </a:rPr>
              <a:t>plotly.express</a:t>
            </a:r>
            <a:r>
              <a:rPr lang="en-US" sz="2400" dirty="0">
                <a:solidFill>
                  <a:schemeClr val="tx1">
                    <a:lumMod val="85000"/>
                  </a:schemeClr>
                </a:solidFill>
                <a:latin typeface="Söhne"/>
              </a:rPr>
              <a:t>’ to visualize the </a:t>
            </a:r>
            <a:r>
              <a:rPr lang="en-US" sz="2400" dirty="0" err="1">
                <a:solidFill>
                  <a:schemeClr val="tx1">
                    <a:lumMod val="85000"/>
                  </a:schemeClr>
                </a:solidFill>
                <a:latin typeface="Söhne"/>
              </a:rPr>
              <a:t>yearwise</a:t>
            </a:r>
            <a:r>
              <a:rPr lang="en-US" sz="2400" dirty="0">
                <a:solidFill>
                  <a:schemeClr val="tx1">
                    <a:lumMod val="85000"/>
                  </a:schemeClr>
                </a:solidFill>
                <a:latin typeface="Söhne"/>
              </a:rPr>
              <a:t> variation in different mental fitness related factors for different countries.</a:t>
            </a:r>
          </a:p>
          <a:p>
            <a:endParaRPr lang="en-US" sz="2400" dirty="0">
              <a:solidFill>
                <a:schemeClr val="tx1">
                  <a:lumMod val="85000"/>
                </a:schemeClr>
              </a:solidFill>
              <a:latin typeface="Söhne"/>
            </a:endParaRPr>
          </a:p>
          <a:p>
            <a:pPr marL="457200" indent="-457200">
              <a:buAutoNum type="arabicPeriod" startAt="3"/>
            </a:pPr>
            <a:r>
              <a:rPr lang="en-US" sz="2400" b="1" dirty="0">
                <a:solidFill>
                  <a:schemeClr val="tx1">
                    <a:lumMod val="85000"/>
                  </a:schemeClr>
                </a:solidFill>
                <a:latin typeface="Söhne"/>
              </a:rPr>
              <a:t>Model Training and Evaluation:</a:t>
            </a:r>
          </a:p>
          <a:p>
            <a:r>
              <a:rPr lang="en-US" sz="2400" dirty="0">
                <a:solidFill>
                  <a:schemeClr val="tx1">
                    <a:lumMod val="85000"/>
                  </a:schemeClr>
                </a:solidFill>
                <a:latin typeface="Söhne"/>
              </a:rPr>
              <a:t>The code trains a Random Forest Regression model using the ‘</a:t>
            </a:r>
            <a:r>
              <a:rPr lang="en-US" sz="2400" dirty="0" err="1">
                <a:solidFill>
                  <a:schemeClr val="tx1">
                    <a:lumMod val="85000"/>
                  </a:schemeClr>
                </a:solidFill>
                <a:latin typeface="Söhne"/>
              </a:rPr>
              <a:t>RandomForestRegression</a:t>
            </a:r>
            <a:r>
              <a:rPr lang="en-US" sz="2400" dirty="0">
                <a:solidFill>
                  <a:schemeClr val="tx1">
                    <a:lumMod val="85000"/>
                  </a:schemeClr>
                </a:solidFill>
                <a:latin typeface="Söhne"/>
              </a:rPr>
              <a:t>’ class from ‘</a:t>
            </a:r>
            <a:r>
              <a:rPr lang="en-US" sz="2400" dirty="0" err="1">
                <a:solidFill>
                  <a:schemeClr val="tx1">
                    <a:lumMod val="85000"/>
                  </a:schemeClr>
                </a:solidFill>
                <a:latin typeface="Söhne"/>
              </a:rPr>
              <a:t>sklearn.ensemble</a:t>
            </a:r>
            <a:r>
              <a:rPr lang="en-US" sz="2400" dirty="0">
                <a:solidFill>
                  <a:schemeClr val="tx1">
                    <a:lumMod val="85000"/>
                  </a:schemeClr>
                </a:solidFill>
                <a:latin typeface="Söhne"/>
              </a:rPr>
              <a:t>’.</a:t>
            </a:r>
          </a:p>
          <a:p>
            <a:r>
              <a:rPr lang="en-US" sz="2400" dirty="0">
                <a:solidFill>
                  <a:schemeClr val="tx1">
                    <a:lumMod val="85000"/>
                  </a:schemeClr>
                </a:solidFill>
                <a:latin typeface="Söhne"/>
              </a:rPr>
              <a:t>The model is trained on the selected features and the target variable ‘DALY’.</a:t>
            </a:r>
          </a:p>
          <a:p>
            <a:r>
              <a:rPr lang="en-US" sz="2400" dirty="0">
                <a:solidFill>
                  <a:schemeClr val="tx1">
                    <a:lumMod val="85000"/>
                  </a:schemeClr>
                </a:solidFill>
                <a:latin typeface="Söhne"/>
              </a:rPr>
              <a:t>The model’s performance is evaluated using Mean Squared Error (MSE) and R2 Score on the testing set.</a:t>
            </a:r>
          </a:p>
          <a:p>
            <a:pPr marL="0" indent="0">
              <a:buNone/>
            </a:pPr>
            <a:endParaRPr lang="en-IN" sz="2400" b="1" dirty="0">
              <a:solidFill>
                <a:schemeClr val="tx1">
                  <a:lumMod val="85000"/>
                </a:schemeClr>
              </a:solidFill>
              <a:latin typeface="Söhne"/>
            </a:endParaRPr>
          </a:p>
        </p:txBody>
      </p:sp>
    </p:spTree>
    <p:extLst>
      <p:ext uri="{BB962C8B-B14F-4D97-AF65-F5344CB8AC3E}">
        <p14:creationId xmlns:p14="http://schemas.microsoft.com/office/powerpoint/2010/main" val="1987307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1A97D-E2D1-2390-FE21-53E8FB924A45}"/>
              </a:ext>
            </a:extLst>
          </p:cNvPr>
          <p:cNvSpPr>
            <a:spLocks noGrp="1"/>
          </p:cNvSpPr>
          <p:nvPr>
            <p:ph idx="1"/>
          </p:nvPr>
        </p:nvSpPr>
        <p:spPr>
          <a:xfrm>
            <a:off x="171450" y="157163"/>
            <a:ext cx="11772900" cy="6572250"/>
          </a:xfrm>
        </p:spPr>
        <p:txBody>
          <a:bodyPr>
            <a:normAutofit/>
          </a:bodyPr>
          <a:lstStyle/>
          <a:p>
            <a:pPr marL="457200" indent="-457200">
              <a:buAutoNum type="arabicPeriod" startAt="4"/>
            </a:pPr>
            <a:r>
              <a:rPr lang="en-US" sz="2400" b="1" dirty="0">
                <a:latin typeface="Söhne"/>
              </a:rPr>
              <a:t>Real Time Tracking (Example):</a:t>
            </a:r>
          </a:p>
          <a:p>
            <a:pPr algn="l">
              <a:buFont typeface="Arial" panose="020B0604020202020204" pitchFamily="34" charset="0"/>
              <a:buChar char="•"/>
            </a:pPr>
            <a:r>
              <a:rPr lang="en-US" sz="2400" b="0" i="0" dirty="0">
                <a:solidFill>
                  <a:srgbClr val="D1D5DB"/>
                </a:solidFill>
                <a:effectLst/>
                <a:latin typeface="Söhne"/>
              </a:rPr>
              <a:t>The code provides an example of real-time tracking using the trained Random Forest Regression model.</a:t>
            </a:r>
          </a:p>
          <a:p>
            <a:pPr algn="l">
              <a:buFont typeface="Arial" panose="020B0604020202020204" pitchFamily="34" charset="0"/>
              <a:buChar char="•"/>
            </a:pPr>
            <a:r>
              <a:rPr lang="en-US" sz="2400" b="0" i="0" dirty="0">
                <a:solidFill>
                  <a:srgbClr val="D1D5DB"/>
                </a:solidFill>
                <a:effectLst/>
                <a:latin typeface="Söhne"/>
              </a:rPr>
              <a:t>A new </a:t>
            </a:r>
            <a:r>
              <a:rPr lang="en-US" sz="2400" b="0" i="0" dirty="0" err="1">
                <a:solidFill>
                  <a:srgbClr val="D1D5DB"/>
                </a:solidFill>
                <a:effectLst/>
                <a:latin typeface="Söhne"/>
              </a:rPr>
              <a:t>DataFrame</a:t>
            </a:r>
            <a:r>
              <a:rPr lang="en-US" sz="2400" b="0" i="0" dirty="0">
                <a:solidFill>
                  <a:srgbClr val="D1D5DB"/>
                </a:solidFill>
                <a:effectLst/>
                <a:latin typeface="Söhne"/>
              </a:rPr>
              <a:t> (‘</a:t>
            </a:r>
            <a:r>
              <a:rPr lang="en-US" sz="2400" b="0" i="0" dirty="0" err="1">
                <a:solidFill>
                  <a:srgbClr val="D1D5DB"/>
                </a:solidFill>
                <a:effectLst/>
                <a:latin typeface="Söhne"/>
              </a:rPr>
              <a:t>new_data</a:t>
            </a:r>
            <a:r>
              <a:rPr lang="en-US" sz="2400" b="0" i="0" dirty="0">
                <a:solidFill>
                  <a:srgbClr val="D1D5DB"/>
                </a:solidFill>
                <a:effectLst/>
                <a:latin typeface="Söhne"/>
              </a:rPr>
              <a:t>’) is created with arbitrary values for the </a:t>
            </a:r>
            <a:r>
              <a:rPr lang="en-US" sz="2400" b="0" i="0" dirty="0" err="1">
                <a:solidFill>
                  <a:srgbClr val="D1D5DB"/>
                </a:solidFill>
                <a:effectLst/>
                <a:latin typeface="Söhne"/>
              </a:rPr>
              <a:t>slected</a:t>
            </a:r>
            <a:r>
              <a:rPr lang="en-US" sz="2400" b="0" i="0" dirty="0">
                <a:solidFill>
                  <a:srgbClr val="D1D5DB"/>
                </a:solidFill>
                <a:effectLst/>
                <a:latin typeface="Söhne"/>
              </a:rPr>
              <a:t> features.</a:t>
            </a:r>
          </a:p>
          <a:p>
            <a:r>
              <a:rPr lang="en-US" sz="2400" b="0" i="0" dirty="0">
                <a:solidFill>
                  <a:srgbClr val="D1D5DB"/>
                </a:solidFill>
                <a:effectLst/>
                <a:latin typeface="Söhne"/>
              </a:rPr>
              <a:t>The model then predicts the mental fitness label (DALY) for this new data point using the ‘predict’ method.</a:t>
            </a:r>
          </a:p>
          <a:p>
            <a:endParaRPr lang="en-US" sz="2400" dirty="0">
              <a:solidFill>
                <a:srgbClr val="D1D5DB"/>
              </a:solidFill>
              <a:latin typeface="Söhne"/>
            </a:endParaRPr>
          </a:p>
          <a:p>
            <a:pPr marL="457200" indent="-457200" algn="l">
              <a:buAutoNum type="arabicPeriod" startAt="5"/>
            </a:pPr>
            <a:r>
              <a:rPr lang="en-US" sz="2400" b="1" i="0" dirty="0">
                <a:solidFill>
                  <a:srgbClr val="D1D5DB"/>
                </a:solidFill>
                <a:effectLst/>
                <a:latin typeface="Söhne"/>
              </a:rPr>
              <a:t>Data Cleaning and Manipulation:</a:t>
            </a:r>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The code performs data cleaning and manipulation tasks, such as setting proper column names, merging datasets, and splitting the data into training and testing sets.</a:t>
            </a:r>
          </a:p>
          <a:p>
            <a:pPr marL="0" indent="0" algn="l">
              <a:buNone/>
            </a:pPr>
            <a:endParaRPr lang="en-US" sz="2400" dirty="0">
              <a:solidFill>
                <a:srgbClr val="D1D5DB"/>
              </a:solidFill>
              <a:latin typeface="Söhne"/>
            </a:endParaRPr>
          </a:p>
          <a:p>
            <a:pPr marL="457200" indent="-457200" algn="l">
              <a:buAutoNum type="arabicPeriod" startAt="6"/>
            </a:pPr>
            <a:r>
              <a:rPr lang="en-US" sz="2400" b="1" i="0" dirty="0">
                <a:solidFill>
                  <a:srgbClr val="D1D5DB"/>
                </a:solidFill>
                <a:effectLst/>
                <a:latin typeface="Söhne"/>
              </a:rPr>
              <a:t>Data </a:t>
            </a:r>
            <a:r>
              <a:rPr lang="en-IN" sz="2400" b="1" i="0" dirty="0">
                <a:effectLst/>
                <a:latin typeface="Söhne"/>
              </a:rPr>
              <a:t>Visualization Customization:</a:t>
            </a:r>
          </a:p>
          <a:p>
            <a:r>
              <a:rPr lang="en-IN" sz="2400" i="0" dirty="0">
                <a:solidFill>
                  <a:srgbClr val="D1D5DB"/>
                </a:solidFill>
                <a:effectLst/>
                <a:latin typeface="Söhne"/>
              </a:rPr>
              <a:t>The ‘</a:t>
            </a:r>
            <a:r>
              <a:rPr lang="en-IN" sz="2400" i="0" dirty="0" err="1">
                <a:solidFill>
                  <a:srgbClr val="D1D5DB"/>
                </a:solidFill>
                <a:effectLst/>
                <a:latin typeface="Söhne"/>
              </a:rPr>
              <a:t>plotly.express</a:t>
            </a:r>
            <a:r>
              <a:rPr lang="en-IN" sz="2400" i="0" dirty="0">
                <a:solidFill>
                  <a:srgbClr val="D1D5DB"/>
                </a:solidFill>
                <a:effectLst/>
                <a:latin typeface="Söhne"/>
              </a:rPr>
              <a:t>’ </a:t>
            </a:r>
            <a:r>
              <a:rPr lang="en-US" sz="2400" b="0" i="0" dirty="0">
                <a:solidFill>
                  <a:srgbClr val="D1D5DB"/>
                </a:solidFill>
                <a:effectLst/>
                <a:latin typeface="Söhne"/>
              </a:rPr>
              <a:t>library is used to create interactive and visually appealing line plots for the </a:t>
            </a:r>
            <a:r>
              <a:rPr lang="en-US" sz="2400" b="0" i="0" dirty="0" err="1">
                <a:solidFill>
                  <a:srgbClr val="D1D5DB"/>
                </a:solidFill>
                <a:effectLst/>
                <a:latin typeface="Söhne"/>
              </a:rPr>
              <a:t>yearwise</a:t>
            </a:r>
            <a:r>
              <a:rPr lang="en-US" sz="2400" b="0" i="0" dirty="0">
                <a:solidFill>
                  <a:srgbClr val="D1D5DB"/>
                </a:solidFill>
                <a:effectLst/>
                <a:latin typeface="Söhne"/>
              </a:rPr>
              <a:t> variation in different mental fitness-related factors for different countries.</a:t>
            </a:r>
            <a:endParaRPr lang="en-IN" sz="2400" i="0" dirty="0">
              <a:solidFill>
                <a:srgbClr val="D1D5DB"/>
              </a:solidFill>
              <a:effectLst/>
              <a:latin typeface="Söhne"/>
            </a:endParaRPr>
          </a:p>
          <a:p>
            <a:r>
              <a:rPr lang="en-IN" sz="2400" dirty="0">
                <a:solidFill>
                  <a:srgbClr val="D1D5DB"/>
                </a:solidFill>
                <a:latin typeface="Söhne"/>
              </a:rPr>
              <a:t>The ‘</a:t>
            </a:r>
            <a:r>
              <a:rPr lang="en-IN" sz="2400" dirty="0" err="1">
                <a:solidFill>
                  <a:srgbClr val="D1D5DB"/>
                </a:solidFill>
                <a:latin typeface="Söhne"/>
              </a:rPr>
              <a:t>plotly_dark</a:t>
            </a:r>
            <a:r>
              <a:rPr lang="en-IN" sz="2400" dirty="0">
                <a:solidFill>
                  <a:srgbClr val="D1D5DB"/>
                </a:solidFill>
                <a:latin typeface="Söhne"/>
              </a:rPr>
              <a:t>’ </a:t>
            </a:r>
            <a:r>
              <a:rPr lang="en-US" sz="2400" b="0" i="0" dirty="0">
                <a:solidFill>
                  <a:srgbClr val="D1D5DB"/>
                </a:solidFill>
                <a:effectLst/>
                <a:latin typeface="Söhne"/>
              </a:rPr>
              <a:t>template is used to set a dark theme for the plots.</a:t>
            </a:r>
            <a:endParaRPr lang="en-US" sz="2400" i="0" dirty="0">
              <a:solidFill>
                <a:srgbClr val="D1D5DB"/>
              </a:solidFill>
              <a:effectLst/>
              <a:latin typeface="Söhne"/>
            </a:endParaRPr>
          </a:p>
          <a:p>
            <a:pPr marL="0" indent="0" algn="l">
              <a:buNone/>
            </a:pPr>
            <a:endParaRPr lang="en-US" sz="2400" b="1" i="0" dirty="0">
              <a:solidFill>
                <a:srgbClr val="D1D5DB"/>
              </a:solidFill>
              <a:effectLst/>
              <a:latin typeface="Söhne"/>
            </a:endParaRPr>
          </a:p>
          <a:p>
            <a:pPr marL="0" indent="0">
              <a:buNone/>
            </a:pPr>
            <a:endParaRPr lang="en-IN" sz="2400" b="1" dirty="0">
              <a:latin typeface="Söhne"/>
            </a:endParaRPr>
          </a:p>
        </p:txBody>
      </p:sp>
    </p:spTree>
    <p:extLst>
      <p:ext uri="{BB962C8B-B14F-4D97-AF65-F5344CB8AC3E}">
        <p14:creationId xmlns:p14="http://schemas.microsoft.com/office/powerpoint/2010/main" val="252759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14513"/>
            <a:ext cx="11029615" cy="4143375"/>
          </a:xfrm>
        </p:spPr>
        <p:txBody>
          <a:bodyPr>
            <a:normAutofit/>
          </a:bodyPr>
          <a:lstStyle/>
          <a:p>
            <a:pPr marL="0" indent="0">
              <a:buNone/>
            </a:pPr>
            <a:r>
              <a:rPr lang="en-US" sz="2400" dirty="0">
                <a:latin typeface="Söhne"/>
              </a:rPr>
              <a:t>This Mental Fitness Tracker uses </a:t>
            </a:r>
            <a:r>
              <a:rPr lang="en-US" sz="2400" b="0" i="0" dirty="0">
                <a:solidFill>
                  <a:srgbClr val="D1D5DB"/>
                </a:solidFill>
                <a:effectLst/>
                <a:latin typeface="Söhne"/>
              </a:rPr>
              <a:t>only one model, which is the </a:t>
            </a:r>
            <a:r>
              <a:rPr lang="en-US" sz="2400" b="1" i="0" dirty="0">
                <a:effectLst/>
                <a:latin typeface="Söhne"/>
              </a:rPr>
              <a:t>Random Forest Regression</a:t>
            </a:r>
            <a:r>
              <a:rPr lang="en-US" sz="2400" dirty="0">
                <a:solidFill>
                  <a:srgbClr val="D1D5DB"/>
                </a:solidFill>
                <a:latin typeface="Söhne"/>
              </a:rPr>
              <a:t>, and it is used in the following ways:</a:t>
            </a:r>
          </a:p>
          <a:p>
            <a:pPr marL="457200" indent="-457200">
              <a:buFont typeface="+mj-lt"/>
              <a:buAutoNum type="arabicPeriod"/>
            </a:pPr>
            <a:r>
              <a:rPr lang="en-IN" sz="2400" b="1" i="0" u="sng" dirty="0">
                <a:effectLst/>
                <a:latin typeface="Söhne"/>
              </a:rPr>
              <a:t>Importing Libraries:</a:t>
            </a:r>
          </a:p>
          <a:p>
            <a:pPr marL="0" indent="0">
              <a:buNone/>
            </a:pPr>
            <a:r>
              <a:rPr lang="en-US" sz="2400" b="0" i="0" dirty="0">
                <a:solidFill>
                  <a:srgbClr val="D1D5DB"/>
                </a:solidFill>
                <a:effectLst/>
                <a:latin typeface="Söhne"/>
              </a:rPr>
              <a:t>The code starts by importing the necessary libraries, including</a:t>
            </a:r>
            <a:r>
              <a:rPr lang="en-US" sz="2400" dirty="0">
                <a:solidFill>
                  <a:srgbClr val="D1D5DB"/>
                </a:solidFill>
                <a:latin typeface="Söhne"/>
              </a:rPr>
              <a:t>  </a:t>
            </a:r>
            <a:r>
              <a:rPr lang="en-US" sz="2400" b="1" i="1" dirty="0">
                <a:solidFill>
                  <a:srgbClr val="D1D5DB"/>
                </a:solidFill>
                <a:latin typeface="Söhne"/>
              </a:rPr>
              <a:t>pandas, </a:t>
            </a:r>
            <a:r>
              <a:rPr lang="en-US" sz="2400" b="1" i="1" dirty="0" err="1">
                <a:solidFill>
                  <a:srgbClr val="D1D5DB"/>
                </a:solidFill>
                <a:latin typeface="Söhne"/>
              </a:rPr>
              <a:t>sklearn</a:t>
            </a:r>
            <a:r>
              <a:rPr lang="en-US" sz="2400" b="1" i="1" dirty="0">
                <a:solidFill>
                  <a:srgbClr val="D1D5DB"/>
                </a:solidFill>
                <a:latin typeface="Söhne"/>
              </a:rPr>
              <a:t>, matplotlib, seaborn </a:t>
            </a:r>
            <a:r>
              <a:rPr lang="en-US" sz="2400" dirty="0">
                <a:solidFill>
                  <a:srgbClr val="D1D5DB"/>
                </a:solidFill>
                <a:latin typeface="Söhne"/>
              </a:rPr>
              <a:t>and </a:t>
            </a:r>
            <a:r>
              <a:rPr lang="en-US" sz="2400" b="1" i="1" dirty="0" err="1">
                <a:solidFill>
                  <a:srgbClr val="D1D5DB"/>
                </a:solidFill>
                <a:latin typeface="Söhne"/>
              </a:rPr>
              <a:t>plotly.express</a:t>
            </a:r>
            <a:r>
              <a:rPr lang="en-US" sz="2400" b="1" i="1" dirty="0">
                <a:solidFill>
                  <a:srgbClr val="D1D5DB"/>
                </a:solidFill>
                <a:latin typeface="Söhne"/>
              </a:rPr>
              <a:t> </a:t>
            </a:r>
            <a:r>
              <a:rPr lang="en-US" sz="2400" dirty="0">
                <a:solidFill>
                  <a:srgbClr val="D1D5DB"/>
                </a:solidFill>
                <a:latin typeface="Söhne"/>
              </a:rPr>
              <a:t>. These libraries are used for data manipulation, machine learning modelling, visualization and plotting.</a:t>
            </a:r>
          </a:p>
          <a:p>
            <a:pPr marL="457200" indent="-457200">
              <a:buAutoNum type="arabicPeriod" startAt="2"/>
            </a:pPr>
            <a:r>
              <a:rPr lang="en-US" sz="2400" b="1" i="0" u="sng" dirty="0">
                <a:solidFill>
                  <a:srgbClr val="D1D5DB"/>
                </a:solidFill>
                <a:effectLst/>
                <a:latin typeface="Söhne"/>
              </a:rPr>
              <a:t>Loading and Merging D</a:t>
            </a:r>
            <a:r>
              <a:rPr lang="en-US" sz="2400" b="1" u="sng" dirty="0">
                <a:solidFill>
                  <a:srgbClr val="D1D5DB"/>
                </a:solidFill>
                <a:latin typeface="Söhne"/>
              </a:rPr>
              <a:t>atasets:</a:t>
            </a:r>
          </a:p>
          <a:p>
            <a:pPr marL="0" indent="0">
              <a:buNone/>
            </a:pPr>
            <a:r>
              <a:rPr lang="en-US" sz="2400" i="0" dirty="0">
                <a:solidFill>
                  <a:srgbClr val="D1D5DB"/>
                </a:solidFill>
                <a:effectLst/>
                <a:latin typeface="Söhne"/>
              </a:rPr>
              <a:t>Two datase</a:t>
            </a:r>
            <a:r>
              <a:rPr lang="en-US" sz="2400" dirty="0">
                <a:solidFill>
                  <a:srgbClr val="D1D5DB"/>
                </a:solidFill>
                <a:latin typeface="Söhne"/>
              </a:rPr>
              <a:t>ts are loaded from CSV files: </a:t>
            </a:r>
            <a:r>
              <a:rPr lang="en-US" sz="2400" b="1" i="1" dirty="0">
                <a:solidFill>
                  <a:srgbClr val="D1D5DB"/>
                </a:solidFill>
                <a:latin typeface="Söhne"/>
              </a:rPr>
              <a:t>daly.csv  </a:t>
            </a:r>
            <a:r>
              <a:rPr lang="en-US" sz="2400" dirty="0">
                <a:solidFill>
                  <a:srgbClr val="D1D5DB"/>
                </a:solidFill>
                <a:latin typeface="Söhne"/>
              </a:rPr>
              <a:t>and</a:t>
            </a:r>
            <a:r>
              <a:rPr lang="en-US" sz="2400" b="1" i="1" dirty="0">
                <a:solidFill>
                  <a:srgbClr val="D1D5DB"/>
                </a:solidFill>
                <a:latin typeface="Söhne"/>
              </a:rPr>
              <a:t> pd.csv </a:t>
            </a:r>
            <a:r>
              <a:rPr lang="en-US" sz="2400" dirty="0">
                <a:solidFill>
                  <a:srgbClr val="D1D5DB"/>
                </a:solidFill>
                <a:latin typeface="Söhne"/>
              </a:rPr>
              <a:t>. The code ten merges these datasets based on common columns- </a:t>
            </a:r>
            <a:r>
              <a:rPr lang="en-US" sz="2400" b="1" i="1" dirty="0">
                <a:solidFill>
                  <a:srgbClr val="D1D5DB"/>
                </a:solidFill>
                <a:latin typeface="Söhne"/>
              </a:rPr>
              <a:t>Entity, Code </a:t>
            </a:r>
            <a:r>
              <a:rPr lang="en-US" sz="2400" dirty="0">
                <a:solidFill>
                  <a:srgbClr val="D1D5DB"/>
                </a:solidFill>
                <a:latin typeface="Söhne"/>
              </a:rPr>
              <a:t>and</a:t>
            </a:r>
            <a:r>
              <a:rPr lang="en-US" sz="2400" b="1" i="1" dirty="0">
                <a:solidFill>
                  <a:srgbClr val="D1D5DB"/>
                </a:solidFill>
                <a:latin typeface="Söhne"/>
              </a:rPr>
              <a:t> Year. </a:t>
            </a:r>
            <a:r>
              <a:rPr lang="en-US" sz="2400" dirty="0">
                <a:solidFill>
                  <a:srgbClr val="D1D5DB"/>
                </a:solidFill>
                <a:latin typeface="Söhne"/>
              </a:rPr>
              <a:t>The merged dataset is stored in the variable ‘</a:t>
            </a:r>
            <a:r>
              <a:rPr lang="en-US" sz="2400" b="1" i="1" dirty="0" err="1">
                <a:solidFill>
                  <a:srgbClr val="D1D5DB"/>
                </a:solidFill>
                <a:latin typeface="Söhne"/>
              </a:rPr>
              <a:t>df_merged</a:t>
            </a:r>
            <a:r>
              <a:rPr lang="en-US" sz="2400" b="1" i="1" dirty="0">
                <a:solidFill>
                  <a:srgbClr val="D1D5DB"/>
                </a:solidFill>
                <a:latin typeface="Söhne"/>
              </a:rPr>
              <a:t>’.</a:t>
            </a:r>
          </a:p>
          <a:p>
            <a:endParaRPr lang="en-US" sz="2400" dirty="0">
              <a:solidFill>
                <a:srgbClr val="D1D5DB"/>
              </a:solidFill>
              <a:effectLst/>
              <a:latin typeface="Söhne"/>
            </a:endParaRPr>
          </a:p>
        </p:txBody>
      </p:sp>
    </p:spTree>
    <p:extLst>
      <p:ext uri="{BB962C8B-B14F-4D97-AF65-F5344CB8AC3E}">
        <p14:creationId xmlns:p14="http://schemas.microsoft.com/office/powerpoint/2010/main" val="318408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200A5-0112-6617-D7E2-A584D13352B4}"/>
              </a:ext>
            </a:extLst>
          </p:cNvPr>
          <p:cNvSpPr>
            <a:spLocks noGrp="1"/>
          </p:cNvSpPr>
          <p:nvPr>
            <p:ph idx="1"/>
          </p:nvPr>
        </p:nvSpPr>
        <p:spPr>
          <a:xfrm>
            <a:off x="414337" y="708916"/>
            <a:ext cx="11329987" cy="5934771"/>
          </a:xfrm>
        </p:spPr>
        <p:txBody>
          <a:bodyPr>
            <a:normAutofit/>
          </a:bodyPr>
          <a:lstStyle/>
          <a:p>
            <a:pPr marL="457200" indent="-457200">
              <a:buAutoNum type="arabicPeriod" startAt="3"/>
            </a:pPr>
            <a:r>
              <a:rPr lang="en-US" sz="2400" b="1" u="sng" dirty="0">
                <a:latin typeface="Söhne"/>
              </a:rPr>
              <a:t>Feature Engineering:</a:t>
            </a:r>
          </a:p>
          <a:p>
            <a:pPr marL="0" indent="0">
              <a:buNone/>
            </a:pPr>
            <a:r>
              <a:rPr lang="en-US" sz="2400" b="0" i="0" dirty="0">
                <a:solidFill>
                  <a:srgbClr val="D1D5DB"/>
                </a:solidFill>
                <a:effectLst/>
                <a:latin typeface="Söhne"/>
              </a:rPr>
              <a:t>The code selects relevant features for mental fitness tracking. The features selected are as follows:</a:t>
            </a:r>
          </a:p>
          <a:p>
            <a:r>
              <a:rPr lang="en-IN" b="1" i="1" dirty="0">
                <a:solidFill>
                  <a:schemeClr val="tx1">
                    <a:lumMod val="85000"/>
                  </a:schemeClr>
                </a:solidFill>
                <a:latin typeface="Söhne"/>
              </a:rPr>
              <a:t>Schizophrenia</a:t>
            </a:r>
          </a:p>
          <a:p>
            <a:r>
              <a:rPr lang="en-IN" b="1" i="1" dirty="0">
                <a:solidFill>
                  <a:schemeClr val="tx1">
                    <a:lumMod val="85000"/>
                  </a:schemeClr>
                </a:solidFill>
                <a:latin typeface="Söhne"/>
              </a:rPr>
              <a:t>Bipolar Disorders</a:t>
            </a:r>
          </a:p>
          <a:p>
            <a:r>
              <a:rPr lang="en-IN" b="1" i="1" dirty="0">
                <a:solidFill>
                  <a:schemeClr val="tx1">
                    <a:lumMod val="85000"/>
                  </a:schemeClr>
                </a:solidFill>
                <a:latin typeface="Söhne"/>
              </a:rPr>
              <a:t>Eating Disorders</a:t>
            </a:r>
          </a:p>
          <a:p>
            <a:r>
              <a:rPr lang="en-IN" b="1" i="1" dirty="0">
                <a:solidFill>
                  <a:schemeClr val="tx1">
                    <a:lumMod val="85000"/>
                  </a:schemeClr>
                </a:solidFill>
                <a:latin typeface="Söhne"/>
              </a:rPr>
              <a:t>Anxiety Disorders</a:t>
            </a:r>
          </a:p>
          <a:p>
            <a:r>
              <a:rPr lang="en-IN" b="1" i="1" dirty="0">
                <a:solidFill>
                  <a:schemeClr val="tx1">
                    <a:lumMod val="85000"/>
                  </a:schemeClr>
                </a:solidFill>
                <a:latin typeface="Söhne"/>
              </a:rPr>
              <a:t>Drug use Disorders</a:t>
            </a:r>
          </a:p>
          <a:p>
            <a:r>
              <a:rPr lang="en-IN" b="1" i="1" dirty="0">
                <a:solidFill>
                  <a:schemeClr val="tx1">
                    <a:lumMod val="85000"/>
                  </a:schemeClr>
                </a:solidFill>
                <a:latin typeface="Söhne"/>
              </a:rPr>
              <a:t>Depressive Disorders</a:t>
            </a:r>
          </a:p>
          <a:p>
            <a:r>
              <a:rPr lang="en-IN" b="1" i="1" dirty="0">
                <a:solidFill>
                  <a:schemeClr val="tx1">
                    <a:lumMod val="85000"/>
                  </a:schemeClr>
                </a:solidFill>
                <a:latin typeface="Söhne"/>
              </a:rPr>
              <a:t>Alcohol use Disorders</a:t>
            </a:r>
          </a:p>
          <a:p>
            <a:pPr marL="457200" indent="-457200">
              <a:buAutoNum type="arabicPeriod" startAt="4"/>
            </a:pPr>
            <a:r>
              <a:rPr lang="en-IN" sz="2400" b="1" u="sng" dirty="0">
                <a:latin typeface="Söhne"/>
              </a:rPr>
              <a:t>Data Visualization:</a:t>
            </a:r>
          </a:p>
          <a:p>
            <a:pPr marL="0" indent="0">
              <a:buNone/>
            </a:pPr>
            <a:r>
              <a:rPr lang="en-IN" sz="2400" dirty="0">
                <a:solidFill>
                  <a:schemeClr val="tx1">
                    <a:lumMod val="85000"/>
                  </a:schemeClr>
                </a:solidFill>
                <a:latin typeface="Söhne"/>
              </a:rPr>
              <a:t>The code uses </a:t>
            </a:r>
            <a:r>
              <a:rPr lang="en-IN" sz="2400" b="1" i="1" dirty="0">
                <a:solidFill>
                  <a:schemeClr val="tx1">
                    <a:lumMod val="85000"/>
                  </a:schemeClr>
                </a:solidFill>
                <a:latin typeface="Söhne"/>
              </a:rPr>
              <a:t>matplotlib </a:t>
            </a:r>
            <a:r>
              <a:rPr lang="en-IN" sz="2400" b="1" dirty="0">
                <a:solidFill>
                  <a:schemeClr val="tx1">
                    <a:lumMod val="85000"/>
                  </a:schemeClr>
                </a:solidFill>
                <a:latin typeface="Söhne"/>
              </a:rPr>
              <a:t>and </a:t>
            </a:r>
            <a:r>
              <a:rPr lang="en-IN" sz="2400" b="1" i="1" dirty="0">
                <a:solidFill>
                  <a:schemeClr val="tx1">
                    <a:lumMod val="85000"/>
                  </a:schemeClr>
                </a:solidFill>
                <a:latin typeface="Söhne"/>
              </a:rPr>
              <a:t>seaborn </a:t>
            </a:r>
            <a:r>
              <a:rPr lang="en-IN" sz="2400" dirty="0">
                <a:solidFill>
                  <a:schemeClr val="tx1">
                    <a:lumMod val="85000"/>
                  </a:schemeClr>
                </a:solidFill>
                <a:latin typeface="Söhne"/>
              </a:rPr>
              <a:t>to create a heatmap of the correlation between the selected features and the target variable ‘</a:t>
            </a:r>
            <a:r>
              <a:rPr lang="en-IN" sz="2400" b="1" i="1" dirty="0">
                <a:solidFill>
                  <a:schemeClr val="tx1">
                    <a:lumMod val="85000"/>
                  </a:schemeClr>
                </a:solidFill>
                <a:latin typeface="Söhne"/>
              </a:rPr>
              <a:t>DALY’ </a:t>
            </a:r>
            <a:r>
              <a:rPr lang="en-IN" sz="2400" dirty="0">
                <a:solidFill>
                  <a:schemeClr val="tx1">
                    <a:lumMod val="85000"/>
                  </a:schemeClr>
                </a:solidFill>
                <a:latin typeface="Söhne"/>
              </a:rPr>
              <a:t>. It also creates a pair plot to visualize the relationships between different features.</a:t>
            </a:r>
          </a:p>
        </p:txBody>
      </p:sp>
    </p:spTree>
    <p:extLst>
      <p:ext uri="{BB962C8B-B14F-4D97-AF65-F5344CB8AC3E}">
        <p14:creationId xmlns:p14="http://schemas.microsoft.com/office/powerpoint/2010/main" val="363930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D7465-06CF-5048-334E-3A916287A1D0}"/>
              </a:ext>
            </a:extLst>
          </p:cNvPr>
          <p:cNvSpPr txBox="1"/>
          <p:nvPr/>
        </p:nvSpPr>
        <p:spPr>
          <a:xfrm>
            <a:off x="1376737" y="2459504"/>
            <a:ext cx="9626886" cy="193899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i="0" dirty="0">
                <a:ln/>
                <a:solidFill>
                  <a:schemeClr val="accent3"/>
                </a:solidFill>
                <a:latin typeface="clcicgqyw0002obe2xroteu2c"/>
              </a:rPr>
              <a:t>Mind Over Matter: </a:t>
            </a:r>
          </a:p>
          <a:p>
            <a:pPr algn="ctr"/>
            <a:r>
              <a:rPr lang="en-US" sz="4000" b="1" i="0" dirty="0">
                <a:ln/>
                <a:solidFill>
                  <a:schemeClr val="accent3"/>
                </a:solidFill>
                <a:latin typeface="clcicgqyw0002obe2xroteu2c"/>
              </a:rPr>
              <a:t>Analyzing Mental Fitness Levels with The Mental Health Fitness Tracker</a:t>
            </a:r>
          </a:p>
        </p:txBody>
      </p:sp>
    </p:spTree>
    <p:extLst>
      <p:ext uri="{BB962C8B-B14F-4D97-AF65-F5344CB8AC3E}">
        <p14:creationId xmlns:p14="http://schemas.microsoft.com/office/powerpoint/2010/main" val="316834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99D70-0A36-81DD-212F-1545C37DAD5D}"/>
              </a:ext>
            </a:extLst>
          </p:cNvPr>
          <p:cNvSpPr>
            <a:spLocks noGrp="1"/>
          </p:cNvSpPr>
          <p:nvPr>
            <p:ph idx="1"/>
          </p:nvPr>
        </p:nvSpPr>
        <p:spPr>
          <a:xfrm>
            <a:off x="685800" y="700088"/>
            <a:ext cx="10820400" cy="5886450"/>
          </a:xfrm>
        </p:spPr>
        <p:txBody>
          <a:bodyPr>
            <a:normAutofit/>
          </a:bodyPr>
          <a:lstStyle/>
          <a:p>
            <a:pPr marL="457200" indent="-457200">
              <a:buAutoNum type="arabicPeriod" startAt="5"/>
            </a:pPr>
            <a:r>
              <a:rPr lang="en-US" sz="2400" b="1" dirty="0">
                <a:latin typeface="Söhne"/>
              </a:rPr>
              <a:t>Data Splitting:</a:t>
            </a:r>
          </a:p>
          <a:p>
            <a:pPr marL="0" indent="0">
              <a:buNone/>
            </a:pPr>
            <a:r>
              <a:rPr lang="en-US" sz="2400" dirty="0">
                <a:solidFill>
                  <a:schemeClr val="tx1">
                    <a:lumMod val="85000"/>
                  </a:schemeClr>
                </a:solidFill>
                <a:latin typeface="Söhne"/>
              </a:rPr>
              <a:t>The merges dataset is split into two sets: the feature set (‘</a:t>
            </a:r>
            <a:r>
              <a:rPr lang="en-US" sz="2400" b="1" dirty="0">
                <a:solidFill>
                  <a:schemeClr val="tx1">
                    <a:lumMod val="85000"/>
                  </a:schemeClr>
                </a:solidFill>
                <a:latin typeface="Söhne"/>
              </a:rPr>
              <a:t>X</a:t>
            </a:r>
            <a:r>
              <a:rPr lang="en-US" sz="2400" dirty="0">
                <a:solidFill>
                  <a:schemeClr val="tx1">
                    <a:lumMod val="85000"/>
                  </a:schemeClr>
                </a:solidFill>
                <a:latin typeface="Söhne"/>
              </a:rPr>
              <a:t>’) and the target variable (‘</a:t>
            </a:r>
            <a:r>
              <a:rPr lang="en-US" sz="2400" b="1" dirty="0">
                <a:solidFill>
                  <a:schemeClr val="tx1">
                    <a:lumMod val="85000"/>
                  </a:schemeClr>
                </a:solidFill>
                <a:latin typeface="Söhne"/>
              </a:rPr>
              <a:t>y</a:t>
            </a:r>
            <a:r>
              <a:rPr lang="en-US" sz="2400" dirty="0">
                <a:solidFill>
                  <a:schemeClr val="tx1">
                    <a:lumMod val="85000"/>
                  </a:schemeClr>
                </a:solidFill>
                <a:latin typeface="Söhne"/>
              </a:rPr>
              <a:t>’). </a:t>
            </a:r>
            <a:r>
              <a:rPr lang="en-US" sz="2400" b="1" dirty="0">
                <a:solidFill>
                  <a:schemeClr val="tx1">
                    <a:lumMod val="85000"/>
                  </a:schemeClr>
                </a:solidFill>
                <a:latin typeface="Söhne"/>
              </a:rPr>
              <a:t>X</a:t>
            </a:r>
            <a:r>
              <a:rPr lang="en-US" sz="2400" dirty="0">
                <a:solidFill>
                  <a:schemeClr val="tx1">
                    <a:lumMod val="85000"/>
                  </a:schemeClr>
                </a:solidFill>
                <a:latin typeface="Söhne"/>
              </a:rPr>
              <a:t> contains the selected mental fitness related features, and </a:t>
            </a:r>
            <a:r>
              <a:rPr lang="en-US" sz="2400" b="1" dirty="0">
                <a:solidFill>
                  <a:schemeClr val="tx1">
                    <a:lumMod val="85000"/>
                  </a:schemeClr>
                </a:solidFill>
                <a:latin typeface="Söhne"/>
              </a:rPr>
              <a:t>y</a:t>
            </a:r>
            <a:r>
              <a:rPr lang="en-US" sz="2400" dirty="0">
                <a:solidFill>
                  <a:schemeClr val="tx1">
                    <a:lumMod val="85000"/>
                  </a:schemeClr>
                </a:solidFill>
                <a:latin typeface="Söhne"/>
              </a:rPr>
              <a:t> contains the target variable </a:t>
            </a:r>
            <a:r>
              <a:rPr lang="en-US" sz="2400" b="1" dirty="0">
                <a:solidFill>
                  <a:schemeClr val="tx1">
                    <a:lumMod val="85000"/>
                  </a:schemeClr>
                </a:solidFill>
                <a:latin typeface="Söhne"/>
              </a:rPr>
              <a:t>‘DALY’ </a:t>
            </a:r>
            <a:r>
              <a:rPr lang="en-US" sz="2400" dirty="0">
                <a:solidFill>
                  <a:schemeClr val="tx1">
                    <a:lumMod val="85000"/>
                  </a:schemeClr>
                </a:solidFill>
                <a:latin typeface="Söhne"/>
              </a:rPr>
              <a:t>(Disability-Adjusted Life Years).</a:t>
            </a:r>
            <a:endParaRPr lang="en-US" sz="2400" b="1" dirty="0">
              <a:solidFill>
                <a:schemeClr val="tx1">
                  <a:lumMod val="85000"/>
                </a:schemeClr>
              </a:solidFill>
              <a:latin typeface="Söhne"/>
            </a:endParaRPr>
          </a:p>
          <a:p>
            <a:pPr marL="457200" indent="-457200">
              <a:buAutoNum type="arabicPeriod" startAt="5"/>
            </a:pPr>
            <a:r>
              <a:rPr lang="en-US" sz="2400" b="1" dirty="0">
                <a:latin typeface="Söhne"/>
              </a:rPr>
              <a:t>Train-Test Split:</a:t>
            </a:r>
            <a:endParaRPr lang="en-IN" sz="2400" b="1" dirty="0">
              <a:latin typeface="Söhne"/>
            </a:endParaRPr>
          </a:p>
          <a:p>
            <a:pPr marL="0" indent="0">
              <a:buNone/>
            </a:pPr>
            <a:r>
              <a:rPr lang="en-IN" sz="2400" dirty="0">
                <a:solidFill>
                  <a:schemeClr val="tx1">
                    <a:lumMod val="85000"/>
                  </a:schemeClr>
                </a:solidFill>
                <a:latin typeface="Söhne"/>
              </a:rPr>
              <a:t>The data is further split into training and testing sets using </a:t>
            </a:r>
            <a:r>
              <a:rPr lang="en-IN" sz="2400" b="1" dirty="0" err="1">
                <a:solidFill>
                  <a:schemeClr val="tx1">
                    <a:lumMod val="85000"/>
                  </a:schemeClr>
                </a:solidFill>
                <a:latin typeface="Söhne"/>
              </a:rPr>
              <a:t>train_test_split</a:t>
            </a:r>
            <a:r>
              <a:rPr lang="en-IN" sz="2400" b="1" dirty="0">
                <a:solidFill>
                  <a:schemeClr val="tx1">
                    <a:lumMod val="85000"/>
                  </a:schemeClr>
                </a:solidFill>
                <a:latin typeface="Söhne"/>
              </a:rPr>
              <a:t> </a:t>
            </a:r>
            <a:r>
              <a:rPr lang="en-IN" sz="2400" dirty="0">
                <a:solidFill>
                  <a:schemeClr val="tx1">
                    <a:lumMod val="85000"/>
                  </a:schemeClr>
                </a:solidFill>
                <a:latin typeface="Söhne"/>
              </a:rPr>
              <a:t>function from </a:t>
            </a:r>
            <a:r>
              <a:rPr lang="en-IN" sz="2400" b="1" dirty="0" err="1">
                <a:solidFill>
                  <a:schemeClr val="tx1">
                    <a:lumMod val="85000"/>
                  </a:schemeClr>
                </a:solidFill>
                <a:latin typeface="Söhne"/>
              </a:rPr>
              <a:t>sklearn_model_selection</a:t>
            </a:r>
            <a:r>
              <a:rPr lang="en-IN" sz="2400" b="1" dirty="0">
                <a:solidFill>
                  <a:schemeClr val="tx1">
                    <a:lumMod val="85000"/>
                  </a:schemeClr>
                </a:solidFill>
                <a:latin typeface="Söhne"/>
              </a:rPr>
              <a:t>. </a:t>
            </a:r>
            <a:r>
              <a:rPr lang="en-IN" sz="2400" dirty="0">
                <a:solidFill>
                  <a:schemeClr val="tx1">
                    <a:lumMod val="85000"/>
                  </a:schemeClr>
                </a:solidFill>
                <a:latin typeface="Söhne"/>
              </a:rPr>
              <a:t>The training set (</a:t>
            </a:r>
            <a:r>
              <a:rPr lang="en-IN" sz="2400" b="1" dirty="0" err="1">
                <a:solidFill>
                  <a:schemeClr val="tx1">
                    <a:lumMod val="85000"/>
                  </a:schemeClr>
                </a:solidFill>
                <a:latin typeface="Söhne"/>
              </a:rPr>
              <a:t>X_train</a:t>
            </a:r>
            <a:r>
              <a:rPr lang="en-IN" sz="2400" b="1" dirty="0">
                <a:solidFill>
                  <a:schemeClr val="tx1">
                    <a:lumMod val="85000"/>
                  </a:schemeClr>
                </a:solidFill>
                <a:latin typeface="Söhne"/>
              </a:rPr>
              <a:t> </a:t>
            </a:r>
            <a:r>
              <a:rPr lang="en-IN" sz="2400" dirty="0">
                <a:solidFill>
                  <a:schemeClr val="tx1">
                    <a:lumMod val="85000"/>
                  </a:schemeClr>
                </a:solidFill>
                <a:latin typeface="Söhne"/>
              </a:rPr>
              <a:t>and</a:t>
            </a:r>
            <a:r>
              <a:rPr lang="en-IN" sz="2400" b="1" dirty="0">
                <a:solidFill>
                  <a:schemeClr val="tx1">
                    <a:lumMod val="85000"/>
                  </a:schemeClr>
                </a:solidFill>
                <a:latin typeface="Söhne"/>
              </a:rPr>
              <a:t> </a:t>
            </a:r>
            <a:r>
              <a:rPr lang="en-IN" sz="2400" b="1" dirty="0" err="1">
                <a:solidFill>
                  <a:schemeClr val="tx1">
                    <a:lumMod val="85000"/>
                  </a:schemeClr>
                </a:solidFill>
                <a:latin typeface="Söhne"/>
              </a:rPr>
              <a:t>y_train</a:t>
            </a:r>
            <a:r>
              <a:rPr lang="en-IN" sz="2400" dirty="0">
                <a:solidFill>
                  <a:schemeClr val="tx1">
                    <a:lumMod val="85000"/>
                  </a:schemeClr>
                </a:solidFill>
                <a:latin typeface="Söhne"/>
              </a:rPr>
              <a:t>) will be used to train the model, while the testing set (</a:t>
            </a:r>
            <a:r>
              <a:rPr lang="en-IN" sz="2400" b="1" dirty="0" err="1">
                <a:solidFill>
                  <a:schemeClr val="tx1">
                    <a:lumMod val="85000"/>
                  </a:schemeClr>
                </a:solidFill>
                <a:latin typeface="Söhne"/>
              </a:rPr>
              <a:t>X_test</a:t>
            </a:r>
            <a:r>
              <a:rPr lang="en-IN" sz="2400" b="1" dirty="0">
                <a:solidFill>
                  <a:schemeClr val="tx1">
                    <a:lumMod val="85000"/>
                  </a:schemeClr>
                </a:solidFill>
                <a:latin typeface="Söhne"/>
              </a:rPr>
              <a:t> </a:t>
            </a:r>
            <a:r>
              <a:rPr lang="en-IN" sz="2400" dirty="0">
                <a:solidFill>
                  <a:schemeClr val="tx1">
                    <a:lumMod val="85000"/>
                  </a:schemeClr>
                </a:solidFill>
                <a:latin typeface="Söhne"/>
              </a:rPr>
              <a:t>and</a:t>
            </a:r>
            <a:r>
              <a:rPr lang="en-IN" sz="2400" b="1" dirty="0">
                <a:solidFill>
                  <a:schemeClr val="tx1">
                    <a:lumMod val="85000"/>
                  </a:schemeClr>
                </a:solidFill>
                <a:latin typeface="Söhne"/>
              </a:rPr>
              <a:t> </a:t>
            </a:r>
            <a:r>
              <a:rPr lang="en-IN" sz="2400" b="1" dirty="0" err="1">
                <a:solidFill>
                  <a:schemeClr val="tx1">
                    <a:lumMod val="85000"/>
                  </a:schemeClr>
                </a:solidFill>
                <a:latin typeface="Söhne"/>
              </a:rPr>
              <a:t>y_test</a:t>
            </a:r>
            <a:r>
              <a:rPr lang="en-IN" sz="2400" dirty="0">
                <a:solidFill>
                  <a:schemeClr val="tx1">
                    <a:lumMod val="85000"/>
                  </a:schemeClr>
                </a:solidFill>
                <a:latin typeface="Söhne"/>
              </a:rPr>
              <a:t>) will be used to evaluate the model’s performance.</a:t>
            </a:r>
          </a:p>
          <a:p>
            <a:pPr marL="457200" indent="-457200">
              <a:buAutoNum type="arabicPeriod" startAt="6"/>
            </a:pPr>
            <a:r>
              <a:rPr lang="en-IN" sz="2400" b="1" dirty="0">
                <a:latin typeface="Söhne"/>
              </a:rPr>
              <a:t>Random Forest Regression Model Training:</a:t>
            </a:r>
          </a:p>
          <a:p>
            <a:pPr marL="0" indent="0">
              <a:buNone/>
            </a:pPr>
            <a:r>
              <a:rPr lang="en-IN" sz="2400" dirty="0">
                <a:solidFill>
                  <a:schemeClr val="tx1">
                    <a:lumMod val="85000"/>
                  </a:schemeClr>
                </a:solidFill>
                <a:latin typeface="Söhne"/>
              </a:rPr>
              <a:t>The code uses the </a:t>
            </a:r>
            <a:r>
              <a:rPr lang="en-IN" sz="2400" b="1" dirty="0">
                <a:solidFill>
                  <a:schemeClr val="tx1">
                    <a:lumMod val="85000"/>
                  </a:schemeClr>
                </a:solidFill>
                <a:latin typeface="Söhne"/>
              </a:rPr>
              <a:t>‘</a:t>
            </a:r>
            <a:r>
              <a:rPr lang="en-IN" sz="2400" b="1" dirty="0" err="1">
                <a:solidFill>
                  <a:schemeClr val="tx1">
                    <a:lumMod val="85000"/>
                  </a:schemeClr>
                </a:solidFill>
                <a:latin typeface="Söhne"/>
              </a:rPr>
              <a:t>RandomForestRegression</a:t>
            </a:r>
            <a:r>
              <a:rPr lang="en-IN" sz="2400" b="1" dirty="0">
                <a:solidFill>
                  <a:schemeClr val="tx1">
                    <a:lumMod val="85000"/>
                  </a:schemeClr>
                </a:solidFill>
                <a:latin typeface="Söhne"/>
              </a:rPr>
              <a:t>’ </a:t>
            </a:r>
            <a:r>
              <a:rPr lang="en-IN" sz="2400" dirty="0">
                <a:solidFill>
                  <a:schemeClr val="tx1">
                    <a:lumMod val="85000"/>
                  </a:schemeClr>
                </a:solidFill>
                <a:latin typeface="Söhne"/>
              </a:rPr>
              <a:t>class from </a:t>
            </a:r>
            <a:r>
              <a:rPr lang="en-IN" sz="2400" b="1" dirty="0">
                <a:solidFill>
                  <a:schemeClr val="tx1">
                    <a:lumMod val="85000"/>
                  </a:schemeClr>
                </a:solidFill>
                <a:latin typeface="Söhne"/>
              </a:rPr>
              <a:t>‘</a:t>
            </a:r>
            <a:r>
              <a:rPr lang="en-IN" sz="2400" b="1" dirty="0" err="1">
                <a:solidFill>
                  <a:schemeClr val="tx1">
                    <a:lumMod val="85000"/>
                  </a:schemeClr>
                </a:solidFill>
                <a:latin typeface="Söhne"/>
              </a:rPr>
              <a:t>sklearn.ensemble</a:t>
            </a:r>
            <a:r>
              <a:rPr lang="en-IN" sz="2400" b="1" dirty="0">
                <a:solidFill>
                  <a:schemeClr val="tx1">
                    <a:lumMod val="85000"/>
                  </a:schemeClr>
                </a:solidFill>
                <a:latin typeface="Söhne"/>
              </a:rPr>
              <a:t>’ </a:t>
            </a:r>
            <a:r>
              <a:rPr lang="en-IN" sz="2400" dirty="0">
                <a:solidFill>
                  <a:schemeClr val="tx1">
                    <a:lumMod val="85000"/>
                  </a:schemeClr>
                </a:solidFill>
                <a:latin typeface="Söhne"/>
              </a:rPr>
              <a:t>to create an instance of the Random Forest </a:t>
            </a:r>
            <a:r>
              <a:rPr lang="en-IN" sz="2400" dirty="0" err="1">
                <a:solidFill>
                  <a:schemeClr val="tx1">
                    <a:lumMod val="85000"/>
                  </a:schemeClr>
                </a:solidFill>
                <a:latin typeface="Söhne"/>
              </a:rPr>
              <a:t>Resgression</a:t>
            </a:r>
            <a:r>
              <a:rPr lang="en-IN" sz="2400" dirty="0">
                <a:solidFill>
                  <a:schemeClr val="tx1">
                    <a:lumMod val="85000"/>
                  </a:schemeClr>
                </a:solidFill>
                <a:latin typeface="Söhne"/>
              </a:rPr>
              <a:t> model. It is initialized with </a:t>
            </a:r>
            <a:r>
              <a:rPr lang="en-IN" sz="2400" b="1" dirty="0">
                <a:solidFill>
                  <a:schemeClr val="tx1">
                    <a:lumMod val="85000"/>
                  </a:schemeClr>
                </a:solidFill>
                <a:latin typeface="Söhne"/>
              </a:rPr>
              <a:t>‘</a:t>
            </a:r>
            <a:r>
              <a:rPr lang="en-IN" sz="2400" b="1" dirty="0" err="1">
                <a:solidFill>
                  <a:schemeClr val="tx1">
                    <a:lumMod val="85000"/>
                  </a:schemeClr>
                </a:solidFill>
                <a:latin typeface="Söhne"/>
              </a:rPr>
              <a:t>n_estimators</a:t>
            </a:r>
            <a:r>
              <a:rPr lang="en-IN" sz="2400" b="1" dirty="0">
                <a:solidFill>
                  <a:schemeClr val="tx1">
                    <a:lumMod val="85000"/>
                  </a:schemeClr>
                </a:solidFill>
                <a:latin typeface="Söhne"/>
              </a:rPr>
              <a:t>=100’ </a:t>
            </a:r>
            <a:r>
              <a:rPr lang="en-IN" sz="2400" dirty="0">
                <a:solidFill>
                  <a:schemeClr val="tx1">
                    <a:lumMod val="85000"/>
                  </a:schemeClr>
                </a:solidFill>
                <a:latin typeface="Söhne"/>
              </a:rPr>
              <a:t>and </a:t>
            </a:r>
            <a:r>
              <a:rPr lang="en-IN" sz="2400" b="1" dirty="0">
                <a:solidFill>
                  <a:schemeClr val="tx1">
                    <a:lumMod val="85000"/>
                  </a:schemeClr>
                </a:solidFill>
                <a:latin typeface="Söhne"/>
              </a:rPr>
              <a:t>‘</a:t>
            </a:r>
            <a:r>
              <a:rPr lang="en-IN" sz="2400" b="1" dirty="0" err="1">
                <a:solidFill>
                  <a:schemeClr val="tx1">
                    <a:lumMod val="85000"/>
                  </a:schemeClr>
                </a:solidFill>
                <a:latin typeface="Söhne"/>
              </a:rPr>
              <a:t>random_state</a:t>
            </a:r>
            <a:r>
              <a:rPr lang="en-IN" sz="2400" b="1" dirty="0">
                <a:solidFill>
                  <a:schemeClr val="tx1">
                    <a:lumMod val="85000"/>
                  </a:schemeClr>
                </a:solidFill>
                <a:latin typeface="Söhne"/>
              </a:rPr>
              <a:t>=42’ </a:t>
            </a:r>
            <a:r>
              <a:rPr lang="en-IN" sz="2400" dirty="0">
                <a:solidFill>
                  <a:schemeClr val="tx1">
                    <a:lumMod val="85000"/>
                  </a:schemeClr>
                </a:solidFill>
                <a:latin typeface="Söhne"/>
              </a:rPr>
              <a:t>,meaning it will use 100 trees in the forest and set the random state reproducibility. The model is then trained on the training data using the ‘</a:t>
            </a:r>
            <a:r>
              <a:rPr lang="en-IN" sz="2400" b="1" dirty="0">
                <a:solidFill>
                  <a:schemeClr val="tx1">
                    <a:lumMod val="85000"/>
                  </a:schemeClr>
                </a:solidFill>
                <a:latin typeface="Söhne"/>
              </a:rPr>
              <a:t>fit</a:t>
            </a:r>
            <a:r>
              <a:rPr lang="en-IN" sz="2400" dirty="0">
                <a:solidFill>
                  <a:schemeClr val="tx1">
                    <a:lumMod val="85000"/>
                  </a:schemeClr>
                </a:solidFill>
                <a:latin typeface="Söhne"/>
              </a:rPr>
              <a:t>’ method.</a:t>
            </a:r>
            <a:endParaRPr lang="en-US" sz="2400" dirty="0">
              <a:solidFill>
                <a:schemeClr val="tx1">
                  <a:lumMod val="85000"/>
                </a:schemeClr>
              </a:solidFill>
              <a:latin typeface="Söhne"/>
            </a:endParaRPr>
          </a:p>
        </p:txBody>
      </p:sp>
    </p:spTree>
    <p:extLst>
      <p:ext uri="{BB962C8B-B14F-4D97-AF65-F5344CB8AC3E}">
        <p14:creationId xmlns:p14="http://schemas.microsoft.com/office/powerpoint/2010/main" val="4753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38778-5066-8E74-B479-F0FD77221863}"/>
              </a:ext>
            </a:extLst>
          </p:cNvPr>
          <p:cNvSpPr>
            <a:spLocks noGrp="1"/>
          </p:cNvSpPr>
          <p:nvPr>
            <p:ph idx="1"/>
          </p:nvPr>
        </p:nvSpPr>
        <p:spPr>
          <a:xfrm>
            <a:off x="685800" y="828675"/>
            <a:ext cx="10820400" cy="5657849"/>
          </a:xfrm>
        </p:spPr>
        <p:txBody>
          <a:bodyPr>
            <a:normAutofit/>
          </a:bodyPr>
          <a:lstStyle/>
          <a:p>
            <a:pPr marL="457200" indent="-457200">
              <a:buAutoNum type="arabicPeriod" startAt="8"/>
            </a:pPr>
            <a:r>
              <a:rPr lang="en-US" sz="2400" b="1" dirty="0">
                <a:latin typeface="Söhne"/>
              </a:rPr>
              <a:t>Model Evaluation:</a:t>
            </a:r>
          </a:p>
          <a:p>
            <a:pPr marL="0" indent="0">
              <a:buNone/>
            </a:pPr>
            <a:r>
              <a:rPr lang="en-US" sz="2400" b="0" i="0" dirty="0">
                <a:solidFill>
                  <a:srgbClr val="D1D5DB"/>
                </a:solidFill>
                <a:effectLst/>
                <a:latin typeface="Söhne"/>
              </a:rPr>
              <a:t>After training, the model is used to make predictions on the testing set</a:t>
            </a:r>
            <a:r>
              <a:rPr lang="en-US" sz="2400" i="0" dirty="0">
                <a:solidFill>
                  <a:srgbClr val="D1D5DB"/>
                </a:solidFill>
                <a:effectLst/>
                <a:latin typeface="Söhne"/>
              </a:rPr>
              <a:t> ‘</a:t>
            </a:r>
            <a:r>
              <a:rPr lang="en-US" sz="2400" b="1" i="0" dirty="0" err="1">
                <a:solidFill>
                  <a:srgbClr val="D1D5DB"/>
                </a:solidFill>
                <a:effectLst/>
                <a:latin typeface="Söhne"/>
              </a:rPr>
              <a:t>X_test</a:t>
            </a:r>
            <a:r>
              <a:rPr lang="en-US" sz="2400" b="1" i="0" dirty="0">
                <a:solidFill>
                  <a:srgbClr val="D1D5DB"/>
                </a:solidFill>
                <a:effectLst/>
                <a:latin typeface="Söhne"/>
              </a:rPr>
              <a:t>’ </a:t>
            </a:r>
            <a:r>
              <a:rPr lang="en-US" sz="2400" i="0" dirty="0">
                <a:solidFill>
                  <a:srgbClr val="D1D5DB"/>
                </a:solidFill>
                <a:effectLst/>
                <a:latin typeface="Söhne"/>
              </a:rPr>
              <a:t>using the ‘</a:t>
            </a:r>
            <a:r>
              <a:rPr lang="en-US" sz="2400" b="1" i="0" dirty="0">
                <a:solidFill>
                  <a:srgbClr val="D1D5DB"/>
                </a:solidFill>
                <a:effectLst/>
                <a:latin typeface="Söhne"/>
              </a:rPr>
              <a:t>predict’ </a:t>
            </a:r>
            <a:r>
              <a:rPr lang="en-US" sz="2400" i="0" dirty="0">
                <a:solidFill>
                  <a:srgbClr val="D1D5DB"/>
                </a:solidFill>
                <a:effectLst/>
                <a:latin typeface="Söhne"/>
              </a:rPr>
              <a:t>method. </a:t>
            </a:r>
            <a:r>
              <a:rPr lang="en-US" sz="2400" b="0" i="0" dirty="0">
                <a:solidFill>
                  <a:srgbClr val="D1D5DB"/>
                </a:solidFill>
                <a:effectLst/>
                <a:latin typeface="Söhne"/>
              </a:rPr>
              <a:t>The Mean Squared Error (MSE) and R2 Score are calculated to evaluate the model's performance.</a:t>
            </a:r>
            <a:endParaRPr lang="en-US" sz="2400" dirty="0">
              <a:latin typeface="Söhne"/>
            </a:endParaRPr>
          </a:p>
          <a:p>
            <a:pPr marL="457200" indent="-457200">
              <a:buAutoNum type="arabicPeriod" startAt="9"/>
            </a:pPr>
            <a:r>
              <a:rPr lang="en-US" sz="2400" b="1" dirty="0">
                <a:latin typeface="Söhne"/>
              </a:rPr>
              <a:t>Real Time Tracking (Example):</a:t>
            </a:r>
          </a:p>
          <a:p>
            <a:pPr marL="0" indent="0">
              <a:buNone/>
            </a:pPr>
            <a:r>
              <a:rPr lang="en-US" sz="2400" b="0" i="0" dirty="0">
                <a:solidFill>
                  <a:srgbClr val="D1D5DB"/>
                </a:solidFill>
                <a:effectLst/>
                <a:latin typeface="Söhne"/>
              </a:rPr>
              <a:t>The code provides an example of real-time tracking using the trained Random Forest Regression model. It creates a new </a:t>
            </a:r>
            <a:r>
              <a:rPr lang="en-US" sz="2400" b="0" i="0" dirty="0" err="1">
                <a:solidFill>
                  <a:srgbClr val="D1D5DB"/>
                </a:solidFill>
                <a:effectLst/>
                <a:latin typeface="Söhne"/>
              </a:rPr>
              <a:t>DataFrame</a:t>
            </a:r>
            <a:r>
              <a:rPr lang="en-US" sz="2400" i="0" dirty="0">
                <a:solidFill>
                  <a:srgbClr val="D1D5DB"/>
                </a:solidFill>
                <a:effectLst/>
                <a:latin typeface="Söhne"/>
              </a:rPr>
              <a:t> (‘</a:t>
            </a:r>
            <a:r>
              <a:rPr lang="en-US" sz="2400" b="1" i="0" dirty="0" err="1">
                <a:solidFill>
                  <a:srgbClr val="D1D5DB"/>
                </a:solidFill>
                <a:effectLst/>
                <a:latin typeface="Söhne"/>
              </a:rPr>
              <a:t>new_</a:t>
            </a:r>
            <a:r>
              <a:rPr lang="en-US" sz="2400" b="1" dirty="0" err="1">
                <a:solidFill>
                  <a:srgbClr val="D1D5DB"/>
                </a:solidFill>
                <a:latin typeface="Söhne"/>
              </a:rPr>
              <a:t>data</a:t>
            </a:r>
            <a:r>
              <a:rPr lang="en-US" sz="2400" dirty="0">
                <a:solidFill>
                  <a:srgbClr val="D1D5DB"/>
                </a:solidFill>
                <a:latin typeface="Söhne"/>
              </a:rPr>
              <a:t>’) </a:t>
            </a:r>
            <a:r>
              <a:rPr lang="en-US" sz="2400" b="0" i="0" dirty="0">
                <a:solidFill>
                  <a:srgbClr val="D1D5DB"/>
                </a:solidFill>
                <a:effectLst/>
                <a:latin typeface="Söhne"/>
              </a:rPr>
              <a:t>with some arbitrary values for the selected features. The model then predicts the mental fitness label (DALY) for this new data point using the</a:t>
            </a:r>
            <a:r>
              <a:rPr lang="en-US" sz="2400" dirty="0">
                <a:solidFill>
                  <a:srgbClr val="D1D5DB"/>
                </a:solidFill>
                <a:latin typeface="Söhne"/>
              </a:rPr>
              <a:t> ‘</a:t>
            </a:r>
            <a:r>
              <a:rPr lang="en-US" sz="2400" b="1" dirty="0">
                <a:solidFill>
                  <a:srgbClr val="D1D5DB"/>
                </a:solidFill>
                <a:latin typeface="Söhne"/>
              </a:rPr>
              <a:t>predict</a:t>
            </a:r>
            <a:r>
              <a:rPr lang="en-US" sz="2400" dirty="0">
                <a:solidFill>
                  <a:srgbClr val="D1D5DB"/>
                </a:solidFill>
                <a:latin typeface="Söhne"/>
              </a:rPr>
              <a:t>’ method.</a:t>
            </a:r>
            <a:endParaRPr lang="en-US" sz="2400" b="1" dirty="0">
              <a:latin typeface="Söhne"/>
            </a:endParaRPr>
          </a:p>
          <a:p>
            <a:pPr marL="457200" indent="-457200">
              <a:buAutoNum type="arabicPeriod" startAt="10"/>
            </a:pPr>
            <a:r>
              <a:rPr lang="en-US" sz="2400" b="1" dirty="0">
                <a:latin typeface="Söhne"/>
              </a:rPr>
              <a:t>Data Visualization (Continued):</a:t>
            </a:r>
          </a:p>
          <a:p>
            <a:pPr marL="0" indent="0">
              <a:buNone/>
            </a:pPr>
            <a:r>
              <a:rPr lang="en-IN" sz="2400" dirty="0">
                <a:latin typeface="Söhne"/>
              </a:rPr>
              <a:t>The code uses </a:t>
            </a:r>
            <a:r>
              <a:rPr lang="en-IN" sz="2400" b="1" dirty="0" err="1">
                <a:latin typeface="Söhne"/>
              </a:rPr>
              <a:t>plotly.express</a:t>
            </a:r>
            <a:r>
              <a:rPr lang="en-IN" sz="2400" b="1" dirty="0">
                <a:latin typeface="Söhne"/>
              </a:rPr>
              <a:t> </a:t>
            </a:r>
            <a:r>
              <a:rPr lang="en-IN" sz="2400" dirty="0">
                <a:latin typeface="Söhne"/>
              </a:rPr>
              <a:t>to create various line plots to </a:t>
            </a:r>
            <a:r>
              <a:rPr lang="en-IN" sz="2400" b="0" i="0" dirty="0">
                <a:solidFill>
                  <a:srgbClr val="D1D5DB"/>
                </a:solidFill>
                <a:effectLst/>
                <a:latin typeface="Söhne"/>
              </a:rPr>
              <a:t>visualize the </a:t>
            </a:r>
            <a:r>
              <a:rPr lang="en-IN" sz="2400" b="0" i="0" dirty="0" err="1">
                <a:solidFill>
                  <a:srgbClr val="D1D5DB"/>
                </a:solidFill>
                <a:effectLst/>
                <a:latin typeface="Söhne"/>
              </a:rPr>
              <a:t>yearwise</a:t>
            </a:r>
            <a:r>
              <a:rPr lang="en-IN" sz="2400" b="0" i="0" dirty="0">
                <a:solidFill>
                  <a:srgbClr val="D1D5DB"/>
                </a:solidFill>
                <a:effectLst/>
                <a:latin typeface="Söhne"/>
              </a:rPr>
              <a:t> variation in different mental fitness-related factors (Schizophrenia, Bipolar disorder, Eating disorders, Drug use disorder, Anxiety disorder, Depressive disorder, Alcohol use disorder) for different countries.</a:t>
            </a:r>
            <a:endParaRPr lang="en-IN" sz="2400" dirty="0">
              <a:latin typeface="Söhne"/>
            </a:endParaRPr>
          </a:p>
        </p:txBody>
      </p:sp>
    </p:spTree>
    <p:extLst>
      <p:ext uri="{BB962C8B-B14F-4D97-AF65-F5344CB8AC3E}">
        <p14:creationId xmlns:p14="http://schemas.microsoft.com/office/powerpoint/2010/main" val="171308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CCB-D3CD-EE47-22CC-2FFF33B650CB}"/>
              </a:ext>
            </a:extLst>
          </p:cNvPr>
          <p:cNvSpPr>
            <a:spLocks noGrp="1"/>
          </p:cNvSpPr>
          <p:nvPr>
            <p:ph type="title"/>
          </p:nvPr>
        </p:nvSpPr>
        <p:spPr>
          <a:xfrm>
            <a:off x="1307815" y="308225"/>
            <a:ext cx="8610600" cy="1293028"/>
          </a:xfrm>
        </p:spPr>
        <p:txBody>
          <a:bodyPr/>
          <a:lstStyle/>
          <a:p>
            <a:pPr algn="ctr"/>
            <a:r>
              <a:rPr lang="en-US" dirty="0"/>
              <a:t>screenshots</a:t>
            </a:r>
            <a:endParaRPr lang="en-IN" dirty="0"/>
          </a:p>
        </p:txBody>
      </p:sp>
      <p:pic>
        <p:nvPicPr>
          <p:cNvPr id="5" name="Content Placeholder 4">
            <a:extLst>
              <a:ext uri="{FF2B5EF4-FFF2-40B4-BE49-F238E27FC236}">
                <a16:creationId xmlns:a16="http://schemas.microsoft.com/office/drawing/2014/main" id="{EDCA9C07-8C1D-4500-4E14-C51DCFE41D59}"/>
              </a:ext>
            </a:extLst>
          </p:cNvPr>
          <p:cNvPicPr>
            <a:picLocks noGrp="1" noChangeAspect="1"/>
          </p:cNvPicPr>
          <p:nvPr>
            <p:ph idx="1"/>
          </p:nvPr>
        </p:nvPicPr>
        <p:blipFill>
          <a:blip r:embed="rId2"/>
          <a:stretch>
            <a:fillRect/>
          </a:stretch>
        </p:blipFill>
        <p:spPr>
          <a:xfrm>
            <a:off x="719191" y="1601253"/>
            <a:ext cx="10544552" cy="5005030"/>
          </a:xfrm>
        </p:spPr>
      </p:pic>
    </p:spTree>
    <p:extLst>
      <p:ext uri="{BB962C8B-B14F-4D97-AF65-F5344CB8AC3E}">
        <p14:creationId xmlns:p14="http://schemas.microsoft.com/office/powerpoint/2010/main" val="410704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C3F7C5-5668-90E4-A2AF-7B8DD4BA4168}"/>
              </a:ext>
            </a:extLst>
          </p:cNvPr>
          <p:cNvPicPr>
            <a:picLocks noChangeAspect="1"/>
          </p:cNvPicPr>
          <p:nvPr/>
        </p:nvPicPr>
        <p:blipFill>
          <a:blip r:embed="rId2"/>
          <a:stretch>
            <a:fillRect/>
          </a:stretch>
        </p:blipFill>
        <p:spPr>
          <a:xfrm>
            <a:off x="1322594" y="244659"/>
            <a:ext cx="8684435" cy="1149409"/>
          </a:xfrm>
          <a:prstGeom prst="rect">
            <a:avLst/>
          </a:prstGeom>
        </p:spPr>
      </p:pic>
      <p:pic>
        <p:nvPicPr>
          <p:cNvPr id="5" name="Picture 4">
            <a:extLst>
              <a:ext uri="{FF2B5EF4-FFF2-40B4-BE49-F238E27FC236}">
                <a16:creationId xmlns:a16="http://schemas.microsoft.com/office/drawing/2014/main" id="{5A553001-C1A5-3CAA-0F13-2B31129AF768}"/>
              </a:ext>
            </a:extLst>
          </p:cNvPr>
          <p:cNvPicPr>
            <a:picLocks noChangeAspect="1"/>
          </p:cNvPicPr>
          <p:nvPr/>
        </p:nvPicPr>
        <p:blipFill>
          <a:blip r:embed="rId3"/>
          <a:stretch>
            <a:fillRect/>
          </a:stretch>
        </p:blipFill>
        <p:spPr>
          <a:xfrm>
            <a:off x="1322594" y="1537264"/>
            <a:ext cx="8684435" cy="5076077"/>
          </a:xfrm>
          <a:prstGeom prst="rect">
            <a:avLst/>
          </a:prstGeom>
        </p:spPr>
      </p:pic>
    </p:spTree>
    <p:extLst>
      <p:ext uri="{BB962C8B-B14F-4D97-AF65-F5344CB8AC3E}">
        <p14:creationId xmlns:p14="http://schemas.microsoft.com/office/powerpoint/2010/main" val="902888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DCA878-8E35-9CA6-FE52-C74BC5A72BB7}"/>
              </a:ext>
            </a:extLst>
          </p:cNvPr>
          <p:cNvPicPr>
            <a:picLocks noChangeAspect="1"/>
          </p:cNvPicPr>
          <p:nvPr/>
        </p:nvPicPr>
        <p:blipFill>
          <a:blip r:embed="rId2"/>
          <a:stretch>
            <a:fillRect/>
          </a:stretch>
        </p:blipFill>
        <p:spPr>
          <a:xfrm>
            <a:off x="1541124" y="176457"/>
            <a:ext cx="8085761" cy="895396"/>
          </a:xfrm>
          <a:prstGeom prst="rect">
            <a:avLst/>
          </a:prstGeom>
        </p:spPr>
      </p:pic>
      <p:pic>
        <p:nvPicPr>
          <p:cNvPr id="7" name="Picture 6">
            <a:extLst>
              <a:ext uri="{FF2B5EF4-FFF2-40B4-BE49-F238E27FC236}">
                <a16:creationId xmlns:a16="http://schemas.microsoft.com/office/drawing/2014/main" id="{4373A77F-1BB3-F0AB-8293-D879A735BF1A}"/>
              </a:ext>
            </a:extLst>
          </p:cNvPr>
          <p:cNvPicPr>
            <a:picLocks noChangeAspect="1"/>
          </p:cNvPicPr>
          <p:nvPr/>
        </p:nvPicPr>
        <p:blipFill>
          <a:blip r:embed="rId3"/>
          <a:stretch>
            <a:fillRect/>
          </a:stretch>
        </p:blipFill>
        <p:spPr>
          <a:xfrm>
            <a:off x="1541124" y="1169458"/>
            <a:ext cx="8085761" cy="5512085"/>
          </a:xfrm>
          <a:prstGeom prst="rect">
            <a:avLst/>
          </a:prstGeom>
        </p:spPr>
      </p:pic>
    </p:spTree>
    <p:extLst>
      <p:ext uri="{BB962C8B-B14F-4D97-AF65-F5344CB8AC3E}">
        <p14:creationId xmlns:p14="http://schemas.microsoft.com/office/powerpoint/2010/main" val="299335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29B19A-EA12-5E08-3555-E048CE01F86B}"/>
              </a:ext>
            </a:extLst>
          </p:cNvPr>
          <p:cNvPicPr>
            <a:picLocks noChangeAspect="1"/>
          </p:cNvPicPr>
          <p:nvPr/>
        </p:nvPicPr>
        <p:blipFill>
          <a:blip r:embed="rId2"/>
          <a:stretch>
            <a:fillRect/>
          </a:stretch>
        </p:blipFill>
        <p:spPr>
          <a:xfrm>
            <a:off x="523981" y="310883"/>
            <a:ext cx="11137187" cy="6131014"/>
          </a:xfrm>
          <a:prstGeom prst="rect">
            <a:avLst/>
          </a:prstGeom>
        </p:spPr>
      </p:pic>
    </p:spTree>
    <p:extLst>
      <p:ext uri="{BB962C8B-B14F-4D97-AF65-F5344CB8AC3E}">
        <p14:creationId xmlns:p14="http://schemas.microsoft.com/office/powerpoint/2010/main" val="4019757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BE257-55D4-501C-BC3C-63F8B383C495}"/>
              </a:ext>
            </a:extLst>
          </p:cNvPr>
          <p:cNvPicPr>
            <a:picLocks noChangeAspect="1"/>
          </p:cNvPicPr>
          <p:nvPr/>
        </p:nvPicPr>
        <p:blipFill>
          <a:blip r:embed="rId2"/>
          <a:stretch>
            <a:fillRect/>
          </a:stretch>
        </p:blipFill>
        <p:spPr>
          <a:xfrm>
            <a:off x="448865" y="481799"/>
            <a:ext cx="11294270" cy="6042291"/>
          </a:xfrm>
          <a:prstGeom prst="rect">
            <a:avLst/>
          </a:prstGeom>
        </p:spPr>
      </p:pic>
    </p:spTree>
    <p:extLst>
      <p:ext uri="{BB962C8B-B14F-4D97-AF65-F5344CB8AC3E}">
        <p14:creationId xmlns:p14="http://schemas.microsoft.com/office/powerpoint/2010/main" val="183200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86557-692B-E0E4-F30F-325BBCDC39B1}"/>
              </a:ext>
            </a:extLst>
          </p:cNvPr>
          <p:cNvPicPr>
            <a:picLocks noChangeAspect="1"/>
          </p:cNvPicPr>
          <p:nvPr/>
        </p:nvPicPr>
        <p:blipFill>
          <a:blip r:embed="rId2"/>
          <a:stretch>
            <a:fillRect/>
          </a:stretch>
        </p:blipFill>
        <p:spPr>
          <a:xfrm>
            <a:off x="595554" y="310882"/>
            <a:ext cx="11031997" cy="6110466"/>
          </a:xfrm>
          <a:prstGeom prst="rect">
            <a:avLst/>
          </a:prstGeom>
        </p:spPr>
      </p:pic>
    </p:spTree>
    <p:extLst>
      <p:ext uri="{BB962C8B-B14F-4D97-AF65-F5344CB8AC3E}">
        <p14:creationId xmlns:p14="http://schemas.microsoft.com/office/powerpoint/2010/main" val="392725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3999F-D98E-EC52-1ADE-918EB12C6152}"/>
              </a:ext>
            </a:extLst>
          </p:cNvPr>
          <p:cNvPicPr>
            <a:picLocks noChangeAspect="1"/>
          </p:cNvPicPr>
          <p:nvPr/>
        </p:nvPicPr>
        <p:blipFill>
          <a:blip r:embed="rId2"/>
          <a:stretch>
            <a:fillRect/>
          </a:stretch>
        </p:blipFill>
        <p:spPr>
          <a:xfrm>
            <a:off x="521821" y="706651"/>
            <a:ext cx="11148358" cy="5444698"/>
          </a:xfrm>
          <a:prstGeom prst="rect">
            <a:avLst/>
          </a:prstGeom>
        </p:spPr>
      </p:pic>
    </p:spTree>
    <p:extLst>
      <p:ext uri="{BB962C8B-B14F-4D97-AF65-F5344CB8AC3E}">
        <p14:creationId xmlns:p14="http://schemas.microsoft.com/office/powerpoint/2010/main" val="2883786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72000" y="93120"/>
            <a:ext cx="10448425" cy="914400"/>
          </a:xfrm>
        </p:spPr>
        <p:txBody>
          <a:bodyPr anchor="ctr"/>
          <a:lstStyle/>
          <a:p>
            <a:pPr algn="ctr"/>
            <a:r>
              <a:rPr lang="en-GB" dirty="0"/>
              <a:t>Results</a:t>
            </a:r>
            <a:endParaRPr lang="en-US" dirty="0"/>
          </a:p>
        </p:txBody>
      </p:sp>
      <p:pic>
        <p:nvPicPr>
          <p:cNvPr id="7" name="Picture 6">
            <a:extLst>
              <a:ext uri="{FF2B5EF4-FFF2-40B4-BE49-F238E27FC236}">
                <a16:creationId xmlns:a16="http://schemas.microsoft.com/office/drawing/2014/main" id="{653022E3-3BA3-9060-BA51-A09FACAC1E04}"/>
              </a:ext>
            </a:extLst>
          </p:cNvPr>
          <p:cNvPicPr>
            <a:picLocks noChangeAspect="1"/>
          </p:cNvPicPr>
          <p:nvPr/>
        </p:nvPicPr>
        <p:blipFill>
          <a:blip r:embed="rId2"/>
          <a:stretch>
            <a:fillRect/>
          </a:stretch>
        </p:blipFill>
        <p:spPr>
          <a:xfrm>
            <a:off x="1171575" y="1047964"/>
            <a:ext cx="9848850" cy="5706642"/>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EA36-0C53-43F1-2F4C-E526258CD1C9}"/>
              </a:ext>
            </a:extLst>
          </p:cNvPr>
          <p:cNvSpPr>
            <a:spLocks noGrp="1"/>
          </p:cNvSpPr>
          <p:nvPr>
            <p:ph type="title"/>
          </p:nvPr>
        </p:nvSpPr>
        <p:spPr>
          <a:xfrm>
            <a:off x="685800" y="764373"/>
            <a:ext cx="10820400" cy="1293028"/>
          </a:xfrm>
        </p:spPr>
        <p:txBody>
          <a:bodyPr/>
          <a:lstStyle/>
          <a:p>
            <a:pPr algn="ctr"/>
            <a:r>
              <a:rPr lang="en-US" b="1" dirty="0"/>
              <a:t>What is Mental health?</a:t>
            </a:r>
            <a:endParaRPr lang="en-IN" b="1" dirty="0"/>
          </a:p>
        </p:txBody>
      </p:sp>
      <p:sp>
        <p:nvSpPr>
          <p:cNvPr id="3" name="Content Placeholder 2">
            <a:extLst>
              <a:ext uri="{FF2B5EF4-FFF2-40B4-BE49-F238E27FC236}">
                <a16:creationId xmlns:a16="http://schemas.microsoft.com/office/drawing/2014/main" id="{BBD81731-3280-25C6-A8E9-5DF0C3EC1912}"/>
              </a:ext>
            </a:extLst>
          </p:cNvPr>
          <p:cNvSpPr>
            <a:spLocks noGrp="1"/>
          </p:cNvSpPr>
          <p:nvPr>
            <p:ph idx="1"/>
          </p:nvPr>
        </p:nvSpPr>
        <p:spPr>
          <a:xfrm>
            <a:off x="685800" y="2718543"/>
            <a:ext cx="10820400" cy="2606040"/>
          </a:xfrm>
        </p:spPr>
        <p:txBody>
          <a:bodyPr>
            <a:normAutofit/>
          </a:bodyPr>
          <a:lstStyle/>
          <a:p>
            <a:pPr marL="0" indent="0">
              <a:buNone/>
            </a:pPr>
            <a:r>
              <a:rPr lang="en-US" sz="2800" b="0" i="0" dirty="0">
                <a:solidFill>
                  <a:srgbClr val="D1D5DB"/>
                </a:solidFill>
                <a:effectLst/>
                <a:latin typeface="Söhne"/>
              </a:rPr>
              <a:t>Mental health is a state of well-being that involves how we think, feel, and act. It includes emotional, psychological, and social aspects. Good mental health enables coping with stress, maintaining healthy relationships, and overall well-being. It involves recognizing and addressing mental illnesses when necessary. Promoting mental health awareness is essential for a healthier and more supportive society.</a:t>
            </a:r>
            <a:endParaRPr lang="en-US" sz="3200" dirty="0"/>
          </a:p>
        </p:txBody>
      </p:sp>
    </p:spTree>
    <p:extLst>
      <p:ext uri="{BB962C8B-B14F-4D97-AF65-F5344CB8AC3E}">
        <p14:creationId xmlns:p14="http://schemas.microsoft.com/office/powerpoint/2010/main" val="4080363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FD8B6D-2D1C-CCF3-4BD5-07F5BEB4C4A4}"/>
              </a:ext>
            </a:extLst>
          </p:cNvPr>
          <p:cNvPicPr>
            <a:picLocks noGrp="1" noChangeAspect="1"/>
          </p:cNvPicPr>
          <p:nvPr>
            <p:ph idx="1"/>
          </p:nvPr>
        </p:nvPicPr>
        <p:blipFill>
          <a:blip r:embed="rId2"/>
          <a:stretch>
            <a:fillRect/>
          </a:stretch>
        </p:blipFill>
        <p:spPr>
          <a:xfrm>
            <a:off x="2902315" y="333843"/>
            <a:ext cx="6190313" cy="6190313"/>
          </a:xfrm>
        </p:spPr>
      </p:pic>
    </p:spTree>
    <p:extLst>
      <p:ext uri="{BB962C8B-B14F-4D97-AF65-F5344CB8AC3E}">
        <p14:creationId xmlns:p14="http://schemas.microsoft.com/office/powerpoint/2010/main" val="805861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A2D3084-EF9F-E96F-D5A3-D87CB8C0A6BD}"/>
              </a:ext>
            </a:extLst>
          </p:cNvPr>
          <p:cNvSpPr>
            <a:spLocks noGrp="1"/>
          </p:cNvSpPr>
          <p:nvPr>
            <p:ph idx="1"/>
          </p:nvPr>
        </p:nvSpPr>
        <p:spPr>
          <a:xfrm>
            <a:off x="581192" y="965771"/>
            <a:ext cx="11029615" cy="5198724"/>
          </a:xfrm>
        </p:spPr>
        <p:txBody>
          <a:bodyPr>
            <a:noAutofit/>
          </a:bodyPr>
          <a:lstStyle/>
          <a:p>
            <a:pPr marL="0" indent="0" algn="l">
              <a:buNone/>
            </a:pPr>
            <a:r>
              <a:rPr lang="en-US" sz="2400" b="0" i="0" dirty="0">
                <a:solidFill>
                  <a:srgbClr val="D1D5DB"/>
                </a:solidFill>
                <a:effectLst/>
                <a:latin typeface="Söhne"/>
              </a:rPr>
              <a:t>The "Mental Fitness Tracker" project successfully analyzed mental health data and explored the impact of mental disorders on Disability-Adjusted Life Years (DALY) across different countries and time periods. Through data integration and visualization, we identified meaningful correlations between mental fitness-related factors and DALY, uncovering valuable insights into mental health trends.</a:t>
            </a:r>
          </a:p>
          <a:p>
            <a:pPr marL="0" indent="0" algn="l">
              <a:buNone/>
            </a:pPr>
            <a:r>
              <a:rPr lang="en-US" sz="2400" b="0" i="0" dirty="0">
                <a:solidFill>
                  <a:srgbClr val="D1D5DB"/>
                </a:solidFill>
                <a:effectLst/>
                <a:latin typeface="Söhne"/>
              </a:rPr>
              <a:t>By utilizing the Random Forest Regression model, we developed a predictive tool capable of estimating DALY based on selected mental fitness-related features. The model demonstrated promising accuracy during evaluation, indicating its potential to assist in mental health analysis and tracking.</a:t>
            </a:r>
          </a:p>
          <a:p>
            <a:pPr marL="0" indent="0" algn="l">
              <a:buNone/>
            </a:pPr>
            <a:r>
              <a:rPr lang="en-US" sz="2400" b="0" i="0" dirty="0">
                <a:solidFill>
                  <a:srgbClr val="D1D5DB"/>
                </a:solidFill>
                <a:effectLst/>
                <a:latin typeface="Söhne"/>
              </a:rPr>
              <a:t>The real-time tracking demonstration showcased the model's practicality in predicting mental fitness labels for new data points, underscoring its relevance in real-world applications.</a:t>
            </a:r>
          </a:p>
          <a:p>
            <a:pPr marL="0" indent="0">
              <a:buNone/>
            </a:pPr>
            <a:endParaRPr lang="en-US" sz="2400" dirty="0">
              <a:solidFill>
                <a:srgbClr val="D1D5DB"/>
              </a:solidFill>
              <a:latin typeface="Söhne"/>
            </a:endParaRPr>
          </a:p>
          <a:p>
            <a:pPr marL="0" indent="0">
              <a:buNone/>
            </a:pPr>
            <a:r>
              <a:rPr lang="en-US" sz="2400" dirty="0">
                <a:solidFill>
                  <a:srgbClr val="D1D5DB"/>
                </a:solidFill>
                <a:latin typeface="Söhne"/>
              </a:rPr>
              <a:t>Project Link: </a:t>
            </a:r>
            <a:r>
              <a:rPr lang="en-IN" sz="2400" dirty="0">
                <a:hlinkClick r:id="rId2"/>
              </a:rPr>
              <a:t>Shaishta-Anjum/Mental-Fitness-Tracker (github.com)</a:t>
            </a:r>
            <a:endParaRPr lang="en-US" sz="2400" dirty="0"/>
          </a:p>
        </p:txBody>
      </p:sp>
    </p:spTree>
    <p:extLst>
      <p:ext uri="{BB962C8B-B14F-4D97-AF65-F5344CB8AC3E}">
        <p14:creationId xmlns:p14="http://schemas.microsoft.com/office/powerpoint/2010/main" val="4097570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B3AC-4009-0F31-09A8-37E111001E3B}"/>
              </a:ext>
            </a:extLst>
          </p:cNvPr>
          <p:cNvSpPr>
            <a:spLocks noGrp="1"/>
          </p:cNvSpPr>
          <p:nvPr>
            <p:ph type="title"/>
          </p:nvPr>
        </p:nvSpPr>
        <p:spPr>
          <a:xfrm>
            <a:off x="2895600" y="308225"/>
            <a:ext cx="8610600" cy="977604"/>
          </a:xfrm>
        </p:spPr>
        <p:txBody>
          <a:bodyPr/>
          <a:lstStyle/>
          <a:p>
            <a:r>
              <a:rPr lang="en-IN" dirty="0"/>
              <a:t>conclusion</a:t>
            </a:r>
          </a:p>
        </p:txBody>
      </p:sp>
      <p:sp>
        <p:nvSpPr>
          <p:cNvPr id="3" name="Content Placeholder 2">
            <a:extLst>
              <a:ext uri="{FF2B5EF4-FFF2-40B4-BE49-F238E27FC236}">
                <a16:creationId xmlns:a16="http://schemas.microsoft.com/office/drawing/2014/main" id="{93171618-6D82-C381-1B26-1FDF41FC506C}"/>
              </a:ext>
            </a:extLst>
          </p:cNvPr>
          <p:cNvSpPr>
            <a:spLocks noGrp="1"/>
          </p:cNvSpPr>
          <p:nvPr>
            <p:ph idx="1"/>
          </p:nvPr>
        </p:nvSpPr>
        <p:spPr>
          <a:xfrm>
            <a:off x="685800" y="1397285"/>
            <a:ext cx="10820400" cy="5065160"/>
          </a:xfrm>
        </p:spPr>
        <p:txBody>
          <a:bodyPr>
            <a:normAutofit/>
          </a:bodyPr>
          <a:lstStyle/>
          <a:p>
            <a:pPr marL="0" indent="0" algn="l">
              <a:buNone/>
            </a:pPr>
            <a:r>
              <a:rPr lang="en-US" sz="2400" b="0" i="0" dirty="0">
                <a:solidFill>
                  <a:srgbClr val="D1D5DB"/>
                </a:solidFill>
                <a:effectLst/>
                <a:latin typeface="Söhne"/>
              </a:rPr>
              <a:t>The "Mental Fitness Tracker" project has provided valuable insights into mental health trends and the impact of mental disorders on DALY. The comprehensive analysis, visualizations, and machine learning techniques employed have enriched our understanding of mental well-being.</a:t>
            </a:r>
          </a:p>
          <a:p>
            <a:pPr marL="0" indent="0" algn="l">
              <a:buNone/>
            </a:pPr>
            <a:r>
              <a:rPr lang="en-US" sz="2400" b="0" i="0" dirty="0">
                <a:solidFill>
                  <a:srgbClr val="D1D5DB"/>
                </a:solidFill>
                <a:effectLst/>
                <a:latin typeface="Söhne"/>
              </a:rPr>
              <a:t>By sharing these findings with mental health professionals and policymakers, we aim to contribute to the development of effective strategies and interventions for improving mental health outcomes. Additionally, by promoting mental health awareness and reducing stigma, we aspire to foster a more compassionate and supportive society that values mental well-being.</a:t>
            </a:r>
          </a:p>
          <a:p>
            <a:pPr marL="0" indent="0" algn="l">
              <a:buNone/>
            </a:pPr>
            <a:r>
              <a:rPr lang="en-US" sz="2400" b="0" i="0" dirty="0">
                <a:solidFill>
                  <a:srgbClr val="D1D5DB"/>
                </a:solidFill>
                <a:effectLst/>
                <a:latin typeface="Söhne"/>
              </a:rPr>
              <a:t>As mental health continues to be a critical aspect of overall health, the "Mental Fitness Tracker" project serves as a stepping stone towards better mental health analysis, tracking, and advocacy. Our commitment to prioritizing mental fitness remains unwavering as we strive to create a healthier and more empathetic world for all individuals.</a:t>
            </a:r>
          </a:p>
          <a:p>
            <a:endParaRPr lang="en-IN" sz="2800" dirty="0"/>
          </a:p>
        </p:txBody>
      </p:sp>
    </p:spTree>
    <p:extLst>
      <p:ext uri="{BB962C8B-B14F-4D97-AF65-F5344CB8AC3E}">
        <p14:creationId xmlns:p14="http://schemas.microsoft.com/office/powerpoint/2010/main" val="3663333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latin typeface="Söhne"/>
              </a:rPr>
              <a:t>Project Link on GitHub: </a:t>
            </a:r>
          </a:p>
          <a:p>
            <a:pPr marL="0" indent="0" algn="ctr">
              <a:buNone/>
            </a:pPr>
            <a:r>
              <a:rPr lang="en-IN" dirty="0">
                <a:latin typeface="Söhne"/>
                <a:hlinkClick r:id="rId2"/>
              </a:rPr>
              <a:t>Shaishta-Anjum/Mental-Fitness-Tracker (github.com)</a:t>
            </a:r>
            <a:endParaRPr lang="en-US" dirty="0">
              <a:latin typeface="Söhne"/>
            </a:endParaRPr>
          </a:p>
          <a:p>
            <a:r>
              <a:rPr lang="en-US" dirty="0">
                <a:latin typeface="Söhne"/>
              </a:rPr>
              <a:t>Dataset used: </a:t>
            </a:r>
          </a:p>
          <a:p>
            <a:pPr marL="0" indent="0" algn="ctr">
              <a:buNone/>
            </a:pPr>
            <a:r>
              <a:rPr lang="en-US" dirty="0">
                <a:latin typeface="Söhne"/>
                <a:hlinkClick r:id="rId3"/>
              </a:rPr>
              <a:t>Mental Fitness Tracker (edunetworld.com)</a:t>
            </a:r>
            <a:endParaRPr lang="en-US" dirty="0">
              <a:latin typeface="Söhne"/>
            </a:endParaRPr>
          </a:p>
          <a:p>
            <a:r>
              <a:rPr lang="en-US" dirty="0">
                <a:latin typeface="Söhne"/>
              </a:rPr>
              <a:t>Learning sources:</a:t>
            </a:r>
          </a:p>
          <a:p>
            <a:pPr marL="0" indent="0" algn="ctr">
              <a:buNone/>
            </a:pPr>
            <a:r>
              <a:rPr lang="en-US" dirty="0">
                <a:latin typeface="Söhne"/>
              </a:rPr>
              <a:t>https://skills.yourlearning.ibm.com/activity/PLAN-E112D5AD3768</a:t>
            </a:r>
          </a:p>
          <a:p>
            <a:endParaRPr lang="en-US" dirty="0">
              <a:latin typeface="Söhne"/>
            </a:endParaRPr>
          </a:p>
        </p:txBody>
      </p:sp>
    </p:spTree>
    <p:extLst>
      <p:ext uri="{BB962C8B-B14F-4D97-AF65-F5344CB8AC3E}">
        <p14:creationId xmlns:p14="http://schemas.microsoft.com/office/powerpoint/2010/main" val="95858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85800" y="764373"/>
            <a:ext cx="10820400" cy="1293028"/>
          </a:xfrm>
        </p:spPr>
        <p:txBody>
          <a:bodyPr>
            <a:normAutofit fontScale="90000"/>
          </a:bodyPr>
          <a:lstStyle/>
          <a:p>
            <a:pPr algn="ctr"/>
            <a:r>
              <a:rPr lang="en-US" sz="6000" dirty="0"/>
              <a:t>Mental Fitness Tracker</a:t>
            </a:r>
            <a:br>
              <a:rPr lang="en-GB" sz="6000" dirty="0"/>
            </a:br>
            <a:endParaRPr lang="en-US" sz="60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5800" y="2163738"/>
            <a:ext cx="10820400" cy="4024125"/>
          </a:xfrm>
        </p:spPr>
        <p:txBody>
          <a:bodyPr>
            <a:normAutofit/>
          </a:bodyPr>
          <a:lstStyle/>
          <a:p>
            <a:pPr marL="0" indent="0">
              <a:buNone/>
            </a:pPr>
            <a:r>
              <a:rPr lang="en-US" sz="2800" b="0" i="0" dirty="0">
                <a:solidFill>
                  <a:schemeClr val="tx1">
                    <a:lumMod val="85000"/>
                  </a:schemeClr>
                </a:solidFill>
                <a:effectLst/>
                <a:latin typeface="Söhne"/>
              </a:rPr>
              <a:t>An AI-powered Mental Fitness Tracker, is an innovative platform that utilizes advanced data analytics and artificial intelligence to analyze and predict the mental fitness levels of individuals from diverse countries, each grappling with different mental disorders. Through the obtained dataset, our tool aims to break new ground in mental health assessment by providing personalized insights. </a:t>
            </a:r>
            <a:r>
              <a:rPr lang="en-US" sz="2400" b="0" i="0" dirty="0">
                <a:solidFill>
                  <a:schemeClr val="tx1">
                    <a:lumMod val="85000"/>
                  </a:schemeClr>
                </a:solidFill>
                <a:effectLst/>
                <a:latin typeface="-apple-system"/>
              </a:rPr>
              <a:t> </a:t>
            </a:r>
            <a:r>
              <a:rPr lang="en-US" sz="2800" b="0" i="0" dirty="0">
                <a:solidFill>
                  <a:schemeClr val="tx1">
                    <a:lumMod val="85000"/>
                  </a:schemeClr>
                </a:solidFill>
                <a:effectLst/>
                <a:latin typeface="-apple-system"/>
              </a:rPr>
              <a:t>It utilizes regression techniques to provide insights into mental health and make predictions based on the available data</a:t>
            </a:r>
            <a:r>
              <a:rPr lang="en-US" sz="2400" b="0" i="0" dirty="0">
                <a:solidFill>
                  <a:schemeClr val="tx1">
                    <a:lumMod val="85000"/>
                  </a:schemeClr>
                </a:solidFill>
                <a:effectLst/>
                <a:latin typeface="-apple-system"/>
              </a:rPr>
              <a:t>.</a:t>
            </a:r>
            <a:endParaRPr lang="en-US" sz="3200" dirty="0">
              <a:solidFill>
                <a:schemeClr val="tx1">
                  <a:lumMod val="85000"/>
                </a:schemeClr>
              </a:solidFill>
            </a:endParaRPr>
          </a:p>
        </p:txBody>
      </p:sp>
    </p:spTree>
    <p:extLst>
      <p:ext uri="{BB962C8B-B14F-4D97-AF65-F5344CB8AC3E}">
        <p14:creationId xmlns:p14="http://schemas.microsoft.com/office/powerpoint/2010/main" val="44283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597650" y="250665"/>
            <a:ext cx="8610600" cy="1293028"/>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5800" y="1543693"/>
            <a:ext cx="10820400" cy="5175607"/>
          </a:xfrm>
        </p:spPr>
        <p:txBody>
          <a:bodyPr>
            <a:normAutofit/>
          </a:bodyPr>
          <a:lstStyle/>
          <a:p>
            <a:pPr algn="l"/>
            <a:r>
              <a:rPr lang="en-US" sz="2400" dirty="0">
                <a:solidFill>
                  <a:srgbClr val="D1D5DB"/>
                </a:solidFill>
                <a:latin typeface="Söhne"/>
              </a:rPr>
              <a:t>Our</a:t>
            </a:r>
            <a:r>
              <a:rPr lang="en-US" sz="2400" b="0" i="0" dirty="0">
                <a:solidFill>
                  <a:srgbClr val="D1D5DB"/>
                </a:solidFill>
                <a:effectLst/>
                <a:latin typeface="Söhne"/>
              </a:rPr>
              <a:t> project agenda is related to "Mental Fitness Tracker“. The agenda is to focus on analyzing and tracking mental fitness-related data, particularly focusing on the impact of mental disorders on Disability-Adjusted Life Years (DALY) for different countries over time.</a:t>
            </a:r>
          </a:p>
          <a:p>
            <a:pPr algn="l"/>
            <a:r>
              <a:rPr lang="en-US" sz="2400" b="0" i="0" dirty="0">
                <a:solidFill>
                  <a:srgbClr val="D1D5DB"/>
                </a:solidFill>
                <a:effectLst/>
                <a:latin typeface="Söhne"/>
              </a:rPr>
              <a:t>The project's main agenda includes the following key objectives:</a:t>
            </a:r>
          </a:p>
          <a:p>
            <a:pPr algn="l">
              <a:buFont typeface="+mj-lt"/>
              <a:buAutoNum type="arabicPeriod"/>
            </a:pPr>
            <a:r>
              <a:rPr lang="en-US" sz="2400" b="1" i="0" dirty="0">
                <a:solidFill>
                  <a:srgbClr val="D1D5DB"/>
                </a:solidFill>
                <a:effectLst/>
                <a:latin typeface="Söhne"/>
              </a:rPr>
              <a:t>Data Integration:</a:t>
            </a:r>
            <a:r>
              <a:rPr lang="en-US" sz="2400" b="0" i="0" dirty="0">
                <a:solidFill>
                  <a:srgbClr val="D1D5DB"/>
                </a:solidFill>
                <a:effectLst/>
                <a:latin typeface="Söhne"/>
              </a:rPr>
              <a:t> Merging two datasets related to mental health, DALY, and mental disorder prevalence to create a comprehensive dataset.</a:t>
            </a:r>
          </a:p>
          <a:p>
            <a:pPr algn="l">
              <a:buFont typeface="+mj-lt"/>
              <a:buAutoNum type="arabicPeriod"/>
            </a:pPr>
            <a:r>
              <a:rPr lang="en-US" sz="2400" b="1" i="0" dirty="0">
                <a:solidFill>
                  <a:srgbClr val="D1D5DB"/>
                </a:solidFill>
                <a:effectLst/>
                <a:latin typeface="Söhne"/>
              </a:rPr>
              <a:t>Data Visualization:</a:t>
            </a:r>
            <a:r>
              <a:rPr lang="en-US" sz="2400" b="0" i="0" dirty="0">
                <a:solidFill>
                  <a:srgbClr val="D1D5DB"/>
                </a:solidFill>
                <a:effectLst/>
                <a:latin typeface="Söhne"/>
              </a:rPr>
              <a:t> Visualizing the relationship between mental fitness-related factors and DALY using heatmaps, pair plots, and line plots for </a:t>
            </a:r>
            <a:r>
              <a:rPr lang="en-US" sz="2400" b="0" i="0" dirty="0" err="1">
                <a:solidFill>
                  <a:srgbClr val="D1D5DB"/>
                </a:solidFill>
                <a:effectLst/>
                <a:latin typeface="Söhne"/>
              </a:rPr>
              <a:t>yearwise</a:t>
            </a:r>
            <a:r>
              <a:rPr lang="en-US" sz="2400" b="0" i="0" dirty="0">
                <a:solidFill>
                  <a:srgbClr val="D1D5DB"/>
                </a:solidFill>
                <a:effectLst/>
                <a:latin typeface="Söhne"/>
              </a:rPr>
              <a:t> variations across different countries.</a:t>
            </a:r>
          </a:p>
          <a:p>
            <a:pPr algn="l">
              <a:buFont typeface="+mj-lt"/>
              <a:buAutoNum type="arabicPeriod"/>
            </a:pPr>
            <a:r>
              <a:rPr lang="en-US" sz="2400" b="1" i="0" dirty="0">
                <a:solidFill>
                  <a:srgbClr val="D1D5DB"/>
                </a:solidFill>
                <a:effectLst/>
                <a:latin typeface="Söhne"/>
              </a:rPr>
              <a:t>Feature Selection:</a:t>
            </a:r>
            <a:r>
              <a:rPr lang="en-US" sz="2400" b="0" i="0" dirty="0">
                <a:solidFill>
                  <a:srgbClr val="D1D5DB"/>
                </a:solidFill>
                <a:effectLst/>
                <a:latin typeface="Söhne"/>
              </a:rPr>
              <a:t> Selecting relevant features related to mental fitness from the dataset for analysis.</a:t>
            </a:r>
          </a:p>
          <a:p>
            <a:pPr marL="0" indent="0">
              <a:buNone/>
            </a:pPr>
            <a:endParaRPr lang="en-US" sz="3200" dirty="0"/>
          </a:p>
        </p:txBody>
      </p:sp>
    </p:spTree>
    <p:extLst>
      <p:ext uri="{BB962C8B-B14F-4D97-AF65-F5344CB8AC3E}">
        <p14:creationId xmlns:p14="http://schemas.microsoft.com/office/powerpoint/2010/main" val="211682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E554B-42C4-C65F-192D-37AE0CD14AB5}"/>
              </a:ext>
            </a:extLst>
          </p:cNvPr>
          <p:cNvSpPr>
            <a:spLocks noGrp="1"/>
          </p:cNvSpPr>
          <p:nvPr>
            <p:ph idx="1"/>
          </p:nvPr>
        </p:nvSpPr>
        <p:spPr>
          <a:xfrm>
            <a:off x="685800" y="1263721"/>
            <a:ext cx="10820400" cy="5180995"/>
          </a:xfrm>
        </p:spPr>
        <p:txBody>
          <a:bodyPr>
            <a:normAutofit/>
          </a:bodyPr>
          <a:lstStyle/>
          <a:p>
            <a:pPr marL="0" indent="0">
              <a:buNone/>
            </a:pPr>
            <a:r>
              <a:rPr lang="en-US" sz="2400" b="1" i="0" dirty="0">
                <a:solidFill>
                  <a:srgbClr val="D1D5DB"/>
                </a:solidFill>
                <a:effectLst/>
                <a:latin typeface="Söhne"/>
              </a:rPr>
              <a:t>4.Model Training:</a:t>
            </a:r>
            <a:r>
              <a:rPr lang="en-US" sz="2400" b="0" i="0" dirty="0">
                <a:solidFill>
                  <a:srgbClr val="D1D5DB"/>
                </a:solidFill>
                <a:effectLst/>
                <a:latin typeface="Söhne"/>
              </a:rPr>
              <a:t> Utilizing the Random Forest Regression model to predict DALY based on selected mental fitness-related features.</a:t>
            </a:r>
            <a:endParaRPr lang="en-US" sz="2400" b="1" i="0" dirty="0">
              <a:solidFill>
                <a:srgbClr val="D1D5DB"/>
              </a:solidFill>
              <a:effectLst/>
              <a:latin typeface="Söhne"/>
            </a:endParaRPr>
          </a:p>
          <a:p>
            <a:pPr marL="0" indent="0" algn="l">
              <a:buNone/>
            </a:pPr>
            <a:r>
              <a:rPr lang="en-US" sz="2400" b="1" i="0" dirty="0">
                <a:solidFill>
                  <a:srgbClr val="D1D5DB"/>
                </a:solidFill>
                <a:effectLst/>
                <a:latin typeface="Söhne"/>
              </a:rPr>
              <a:t>5.Model Evaluation:</a:t>
            </a:r>
            <a:r>
              <a:rPr lang="en-US" sz="2400" b="0" i="0" dirty="0">
                <a:solidFill>
                  <a:srgbClr val="D1D5DB"/>
                </a:solidFill>
                <a:effectLst/>
                <a:latin typeface="Söhne"/>
              </a:rPr>
              <a:t> Assessing the performance of the Random Forest model using metrics like Mean Squared Error and R2 Score.</a:t>
            </a:r>
          </a:p>
          <a:p>
            <a:pPr marL="0" indent="0" algn="l">
              <a:buNone/>
            </a:pPr>
            <a:r>
              <a:rPr lang="en-US" sz="2400" b="1" i="0" dirty="0">
                <a:solidFill>
                  <a:srgbClr val="D1D5DB"/>
                </a:solidFill>
                <a:effectLst/>
                <a:latin typeface="Söhne"/>
              </a:rPr>
              <a:t>6.Real-Time Tracking (Example):</a:t>
            </a:r>
            <a:r>
              <a:rPr lang="en-US" sz="2400" b="0" i="0" dirty="0">
                <a:solidFill>
                  <a:srgbClr val="D1D5DB"/>
                </a:solidFill>
                <a:effectLst/>
                <a:latin typeface="Söhne"/>
              </a:rPr>
              <a:t> Demonstrating how the trained model can be used for real-time tracking and prediction of mental fitness labels for new data points.</a:t>
            </a:r>
          </a:p>
          <a:p>
            <a:pPr marL="0" indent="0" algn="l">
              <a:buNone/>
            </a:pPr>
            <a:endParaRPr lang="en-US" sz="2400" b="0" i="0" dirty="0">
              <a:solidFill>
                <a:srgbClr val="D1D5DB"/>
              </a:solidFill>
              <a:effectLst/>
              <a:latin typeface="Söhne"/>
            </a:endParaRPr>
          </a:p>
          <a:p>
            <a:pPr marL="0" indent="0" algn="l">
              <a:buNone/>
            </a:pPr>
            <a:r>
              <a:rPr lang="en-US" sz="2400" b="0" i="0" dirty="0">
                <a:solidFill>
                  <a:srgbClr val="D1D5DB"/>
                </a:solidFill>
                <a:effectLst/>
                <a:latin typeface="Söhne"/>
              </a:rPr>
              <a:t>The primary aim of the project is to gain insights into mental health trends, identifying patterns in mental fitness data, and understanding how mental disorders can impact disability-adjusted life years in different countries. Additionally, the project focuses on exploring the relationships between different mental fitness-related factors and DALY and providing actionable information for mental health analysis and tracking purposes.</a:t>
            </a:r>
          </a:p>
          <a:p>
            <a:endParaRPr lang="en-IN" sz="2400" dirty="0"/>
          </a:p>
        </p:txBody>
      </p:sp>
    </p:spTree>
    <p:extLst>
      <p:ext uri="{BB962C8B-B14F-4D97-AF65-F5344CB8AC3E}">
        <p14:creationId xmlns:p14="http://schemas.microsoft.com/office/powerpoint/2010/main" val="193689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5799" y="2057400"/>
            <a:ext cx="11016465" cy="4036227"/>
          </a:xfrm>
        </p:spPr>
        <p:txBody>
          <a:bodyPr>
            <a:normAutofit lnSpcReduction="10000"/>
          </a:bodyPr>
          <a:lstStyle/>
          <a:p>
            <a:pPr algn="l"/>
            <a:r>
              <a:rPr lang="en-US" sz="2400" b="0" i="0" dirty="0">
                <a:solidFill>
                  <a:srgbClr val="D1D5DB"/>
                </a:solidFill>
                <a:effectLst/>
                <a:latin typeface="Söhne"/>
              </a:rPr>
              <a:t>The "Mental Fitness Tracker" project is a comprehensive analysis of mental health data, with a primary focus on understanding the impact of mental disorders on Disability-Adjusted Life Years (DALY) across different countries and various time periods. Through this project, we aim to shed light on the intricacies of mental well-being and its significance in overall health.</a:t>
            </a:r>
          </a:p>
          <a:p>
            <a:pPr algn="l"/>
            <a:r>
              <a:rPr lang="en-US" sz="2400" b="0" i="0" dirty="0">
                <a:solidFill>
                  <a:srgbClr val="D1D5DB"/>
                </a:solidFill>
                <a:effectLst/>
                <a:latin typeface="Söhne"/>
              </a:rPr>
              <a:t>To achieve our objectives, we start by integrating datasets that provide information on DALY and the prevalence of mental disorders. By merging these datasets, we create a robust and interconnected source of data for our analysis.</a:t>
            </a:r>
          </a:p>
          <a:p>
            <a:pPr algn="l"/>
            <a:r>
              <a:rPr lang="en-US" sz="2400" b="0" i="0" dirty="0">
                <a:solidFill>
                  <a:srgbClr val="D1D5DB"/>
                </a:solidFill>
                <a:effectLst/>
                <a:latin typeface="Söhne"/>
              </a:rPr>
              <a:t>Data visualization is a crucial aspect of our project. We employ heatmaps, pair plots, and interactive line plots to visually represent the correlations between different mental fitness factors and DALY. These visualizations help us identify patterns, trends, and variations in DALY over time and among diverse countries.</a:t>
            </a:r>
          </a:p>
        </p:txBody>
      </p:sp>
    </p:spTree>
    <p:extLst>
      <p:ext uri="{BB962C8B-B14F-4D97-AF65-F5344CB8AC3E}">
        <p14:creationId xmlns:p14="http://schemas.microsoft.com/office/powerpoint/2010/main" val="58465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AF6E2-B633-CD68-6846-FBD7951880FA}"/>
              </a:ext>
            </a:extLst>
          </p:cNvPr>
          <p:cNvSpPr>
            <a:spLocks noGrp="1"/>
          </p:cNvSpPr>
          <p:nvPr>
            <p:ph idx="1"/>
          </p:nvPr>
        </p:nvSpPr>
        <p:spPr>
          <a:xfrm>
            <a:off x="685800" y="1130157"/>
            <a:ext cx="10820400" cy="5455577"/>
          </a:xfrm>
        </p:spPr>
        <p:txBody>
          <a:bodyPr>
            <a:normAutofit/>
          </a:bodyPr>
          <a:lstStyle/>
          <a:p>
            <a:pPr algn="l"/>
            <a:r>
              <a:rPr lang="en-US" sz="2400" b="0" i="0" dirty="0">
                <a:solidFill>
                  <a:srgbClr val="D1D5DB"/>
                </a:solidFill>
                <a:effectLst/>
                <a:latin typeface="Söhne"/>
              </a:rPr>
              <a:t>The core of our analysis lies in the application of the Random Forest Regression model. This machine learning technique allows us to predict DALY based on selected mental fitness-related features. Through model training and evaluation, we ensure the accuracy and reliability of our predictions.</a:t>
            </a:r>
          </a:p>
          <a:p>
            <a:pPr algn="l"/>
            <a:r>
              <a:rPr lang="en-US" sz="2400" b="0" i="0" dirty="0">
                <a:solidFill>
                  <a:srgbClr val="D1D5DB"/>
                </a:solidFill>
                <a:effectLst/>
                <a:latin typeface="Söhne"/>
              </a:rPr>
              <a:t>Furthermore, the project includes a real-time tracking demonstration, illustrating how the trained model can predict the mental fitness label (DALY) for new data points. This feature showcases the practical applications of our findings.</a:t>
            </a:r>
          </a:p>
          <a:p>
            <a:pPr algn="l"/>
            <a:r>
              <a:rPr lang="en-US" sz="2400" b="0" i="0" dirty="0">
                <a:solidFill>
                  <a:srgbClr val="D1D5DB"/>
                </a:solidFill>
                <a:effectLst/>
                <a:latin typeface="Söhne"/>
              </a:rPr>
              <a:t>The outcomes of the "Mental Fitness Tracker" project hold significant importance for mental health analysis and awareness. By providing valuable insights to mental health professionals and policymakers, we aim to contribute to the development of effective strategies and interventions. Moreover, by promoting mental health awareness and reducing stigma surrounding mental health issues, we aspire to create a more supportive and empathetic society that prioritizes mental well-being for all individuals.</a:t>
            </a:r>
          </a:p>
          <a:p>
            <a:endParaRPr lang="en-IN" sz="2400" dirty="0"/>
          </a:p>
        </p:txBody>
      </p:sp>
    </p:spTree>
    <p:extLst>
      <p:ext uri="{BB962C8B-B14F-4D97-AF65-F5344CB8AC3E}">
        <p14:creationId xmlns:p14="http://schemas.microsoft.com/office/powerpoint/2010/main" val="221329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F804B-548A-791B-DF19-2E0838B45F51}"/>
              </a:ext>
            </a:extLst>
          </p:cNvPr>
          <p:cNvSpPr>
            <a:spLocks noGrp="1"/>
          </p:cNvSpPr>
          <p:nvPr>
            <p:ph idx="1"/>
          </p:nvPr>
        </p:nvSpPr>
        <p:spPr>
          <a:xfrm>
            <a:off x="685800" y="1633590"/>
            <a:ext cx="10820400" cy="4585095"/>
          </a:xfrm>
        </p:spPr>
        <p:txBody>
          <a:bodyPr>
            <a:normAutofit/>
          </a:bodyPr>
          <a:lstStyle/>
          <a:p>
            <a:pPr marL="0" indent="0">
              <a:buNone/>
            </a:pPr>
            <a:r>
              <a:rPr lang="en-US" sz="2400" b="0" i="0" dirty="0">
                <a:solidFill>
                  <a:srgbClr val="D1D5DB"/>
                </a:solidFill>
                <a:effectLst/>
                <a:latin typeface="Söhne"/>
              </a:rPr>
              <a:t>The project's main objectives include creating an intuitive user interface that presents mental health insights and predictions in an easily understandable format, ensuring real-time usability, and addressing ethical considerations regarding data privacy and confidentiality. The Mental Fitness Tracker aims to empower individuals and healthcare professionals with personalized support and information, enabling better decision-making regarding treatment and support for mental health conditions. Moreover, the project sets the stage for potential future enhancements, collaborations, and advancements in the field of mental health analysis and prediction, contributing to a more compassionate and understanding society where mental well-being is a top priority.</a:t>
            </a:r>
            <a:endParaRPr lang="en-IN" sz="2400" dirty="0"/>
          </a:p>
        </p:txBody>
      </p:sp>
    </p:spTree>
    <p:extLst>
      <p:ext uri="{BB962C8B-B14F-4D97-AF65-F5344CB8AC3E}">
        <p14:creationId xmlns:p14="http://schemas.microsoft.com/office/powerpoint/2010/main" val="1269117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304</TotalTime>
  <Words>2875</Words>
  <Application>Microsoft Office PowerPoint</Application>
  <PresentationFormat>Widescreen</PresentationFormat>
  <Paragraphs>129</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Bahnschrift</vt:lpstr>
      <vt:lpstr>Calibri</vt:lpstr>
      <vt:lpstr>Century Gothic</vt:lpstr>
      <vt:lpstr>clcicgqyw0002obe2xroteu2c</vt:lpstr>
      <vt:lpstr>Söhne</vt:lpstr>
      <vt:lpstr>Vapor Trail</vt:lpstr>
      <vt:lpstr>STUDENT’S DETAIL</vt:lpstr>
      <vt:lpstr>PowerPoint Presentation</vt:lpstr>
      <vt:lpstr>What is Mental health?</vt:lpstr>
      <vt:lpstr>Mental Fitness Tracker </vt:lpstr>
      <vt:lpstr>AGENDA</vt:lpstr>
      <vt:lpstr>PowerPoint Presentation</vt:lpstr>
      <vt:lpstr>PROJECT  OVERVIEW</vt:lpstr>
      <vt:lpstr>PowerPoint Presentation</vt:lpstr>
      <vt:lpstr>PowerPoint Presentation</vt:lpstr>
      <vt:lpstr>WHO ARE THE END USERS of this project?</vt:lpstr>
      <vt:lpstr>PowerPoint Presentation</vt:lpstr>
      <vt:lpstr> YOUR SOLUTION AND ITS VALUE PROPOSITION</vt:lpstr>
      <vt:lpstr>PowerPoint Presentation</vt:lpstr>
      <vt:lpstr>PowerPoint Presentation</vt:lpstr>
      <vt:lpstr>PowerPoint Presentation</vt:lpstr>
      <vt:lpstr>PowerPoint Presentation</vt:lpstr>
      <vt:lpstr>PowerPoint Presentation</vt:lpstr>
      <vt:lpstr>MODELLING</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Prince MH</cp:lastModifiedBy>
  <cp:revision>13</cp:revision>
  <dcterms:created xsi:type="dcterms:W3CDTF">2021-05-26T16:50:10Z</dcterms:created>
  <dcterms:modified xsi:type="dcterms:W3CDTF">2023-07-23T14:17:19Z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