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7" r:id="rId2"/>
    <p:sldId id="258" r:id="rId3"/>
    <p:sldId id="259" r:id="rId4"/>
    <p:sldId id="256" r:id="rId5"/>
    <p:sldId id="267" r:id="rId6"/>
    <p:sldId id="260" r:id="rId7"/>
    <p:sldId id="262" r:id="rId8"/>
    <p:sldId id="264" r:id="rId9"/>
    <p:sldId id="261" r:id="rId10"/>
    <p:sldId id="263" r:id="rId11"/>
    <p:sldId id="265" r:id="rId12"/>
  </p:sldIdLst>
  <p:sldSz cx="9144000" cy="5143500" type="screen16x9"/>
  <p:notesSz cx="6858000" cy="9144000"/>
  <p:embeddedFontLst>
    <p:embeddedFont>
      <p:font typeface="Bookman Old Style" panose="02050604050505020204" pitchFamily="18"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40F89A-DEFA-4BDE-9538-BD2E41C2CF88}" v="607" dt="2023-09-01T14:58:28.238"/>
    <p1510:client id="{C7C15A1D-145F-460C-B0D6-10D17E6D9CDA}" v="235" dt="2023-10-20T05:29:02.622"/>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78" y="153"/>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6.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9628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284939" y="2196703"/>
            <a:ext cx="8173261"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1215328"/>
            <a:ext cx="8229600" cy="857400"/>
          </a:xfrm>
        </p:spPr>
        <p:txBody>
          <a:bodyPr/>
          <a:lstStyle/>
          <a:p>
            <a:r>
              <a:rPr lang="en-US" sz="3200" dirty="0">
                <a:latin typeface="Bookman Old Style"/>
              </a:rPr>
              <a:t>Implementation of security mechanisms using AES and RSA Hybrid Algorithm with Digital Signatures</a:t>
            </a:r>
          </a:p>
        </p:txBody>
      </p:sp>
      <p:sp>
        <p:nvSpPr>
          <p:cNvPr id="3" name="TextBox 2"/>
          <p:cNvSpPr txBox="1"/>
          <p:nvPr/>
        </p:nvSpPr>
        <p:spPr>
          <a:xfrm>
            <a:off x="284939" y="3240638"/>
            <a:ext cx="3388430"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err="1">
                <a:latin typeface="Bookman Old Style" panose="02050604050505020204" pitchFamily="18" charset="0"/>
              </a:rPr>
              <a:t>Shaista</a:t>
            </a:r>
            <a:r>
              <a:rPr lang="en-US" dirty="0">
                <a:latin typeface="Bookman Old Style" panose="02050604050505020204" pitchFamily="18" charset="0"/>
              </a:rPr>
              <a:t> Firdous(20eg105442)</a:t>
            </a:r>
          </a:p>
          <a:p>
            <a:pPr marL="342900" indent="-342900">
              <a:buFont typeface="+mj-lt"/>
              <a:buAutoNum type="arabicPeriod"/>
            </a:pPr>
            <a:r>
              <a:rPr lang="en-US" dirty="0" err="1">
                <a:latin typeface="Bookman Old Style" panose="02050604050505020204" pitchFamily="18" charset="0"/>
              </a:rPr>
              <a:t>M.Sathvika</a:t>
            </a:r>
            <a:r>
              <a:rPr lang="en-US" dirty="0">
                <a:latin typeface="Bookman Old Style" panose="02050604050505020204" pitchFamily="18" charset="0"/>
              </a:rPr>
              <a:t>(20eg105428)</a:t>
            </a:r>
          </a:p>
          <a:p>
            <a:pPr marL="342900" indent="-342900">
              <a:buFont typeface="+mj-lt"/>
              <a:buAutoNum type="arabicPeriod"/>
            </a:pPr>
            <a:r>
              <a:rPr lang="en-US" dirty="0" err="1">
                <a:latin typeface="Bookman Old Style" panose="02050604050505020204" pitchFamily="18" charset="0"/>
              </a:rPr>
              <a:t>K.Shiva</a:t>
            </a:r>
            <a:r>
              <a:rPr lang="en-US" dirty="0">
                <a:latin typeface="Bookman Old Style" panose="02050604050505020204" pitchFamily="18" charset="0"/>
              </a:rPr>
              <a:t> Sai(19H61A05L6)</a:t>
            </a:r>
          </a:p>
        </p:txBody>
      </p:sp>
      <p:sp>
        <p:nvSpPr>
          <p:cNvPr id="8" name="TextBox 7"/>
          <p:cNvSpPr txBox="1"/>
          <p:nvPr/>
        </p:nvSpPr>
        <p:spPr>
          <a:xfrm>
            <a:off x="5514593" y="3305492"/>
            <a:ext cx="2026638"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err="1">
                <a:latin typeface="Bookman Old Style" panose="02050604050505020204" pitchFamily="18" charset="0"/>
              </a:rPr>
              <a:t>Dr.K.Madhuri</a:t>
            </a:r>
            <a:endParaRPr lang="en-US" dirty="0">
              <a:latin typeface="Bookman Old Style" panose="02050604050505020204" pitchFamily="18" charset="0"/>
            </a:endParaRPr>
          </a:p>
          <a:p>
            <a:r>
              <a:rPr lang="en-US" dirty="0">
                <a:latin typeface="Bookman Old Style" panose="02050604050505020204" pitchFamily="18" charset="0"/>
              </a:rPr>
              <a:t>Associate Professor</a:t>
            </a: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         </a:t>
            </a:r>
            <a:r>
              <a:rPr lang="en-US" sz="3600" u="sng"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068DA7BA-0023-9FC5-9700-01F99E5BE1FC}"/>
              </a:ext>
            </a:extLst>
          </p:cNvPr>
          <p:cNvSpPr txBox="1"/>
          <p:nvPr/>
        </p:nvSpPr>
        <p:spPr>
          <a:xfrm>
            <a:off x="894861" y="875323"/>
            <a:ext cx="7299569" cy="3539430"/>
          </a:xfrm>
          <a:prstGeom prst="rect">
            <a:avLst/>
          </a:prstGeom>
          <a:noFill/>
        </p:spPr>
        <p:txBody>
          <a:bodyPr wrap="square" rtlCol="0">
            <a:spAutoFit/>
          </a:bodyPr>
          <a:lstStyle/>
          <a:p>
            <a:pPr marL="342900" indent="-342900">
              <a:buFont typeface="+mj-lt"/>
              <a:buAutoNum type="arabicPeriod"/>
            </a:pPr>
            <a:r>
              <a:rPr lang="en-IN" dirty="0" err="1"/>
              <a:t>Leng</a:t>
            </a:r>
            <a:r>
              <a:rPr lang="en-IN" dirty="0"/>
              <a:t> Fei, Xu Jinhua, Yan </a:t>
            </a:r>
            <a:r>
              <a:rPr lang="en-IN" dirty="0" err="1"/>
              <a:t>Shixi</a:t>
            </a:r>
            <a:r>
              <a:rPr lang="en-IN" dirty="0"/>
              <a:t>. Network information security method based on RSA fusion AES algorithm [J]. Journal of Hua </a:t>
            </a:r>
            <a:r>
              <a:rPr lang="en-IN" dirty="0" err="1"/>
              <a:t>Qiao</a:t>
            </a:r>
            <a:r>
              <a:rPr lang="en-IN" dirty="0"/>
              <a:t> University. 2017.01. Vol.38, No.1.</a:t>
            </a:r>
          </a:p>
          <a:p>
            <a:pPr marL="342900" indent="-342900">
              <a:buFont typeface="+mj-lt"/>
              <a:buAutoNum type="arabicPeriod"/>
            </a:pPr>
            <a:r>
              <a:rPr lang="en-IN" dirty="0"/>
              <a:t>Sun Quan. Analysis of Security Strength and Development Trend of Encryption Algorithm[J]. Software Industry and Engineering, 2016(3):29-32.</a:t>
            </a:r>
          </a:p>
          <a:p>
            <a:pPr marL="342900" indent="-342900">
              <a:buFont typeface="+mj-lt"/>
              <a:buAutoNum type="arabicPeriod"/>
            </a:pPr>
            <a:r>
              <a:rPr lang="en-IN" dirty="0"/>
              <a:t> Xu Chang. Application of AES and RSA mixed encryption technology in network data transmission [J].2016.07.No.13.</a:t>
            </a:r>
          </a:p>
          <a:p>
            <a:pPr marL="342900" indent="-342900">
              <a:buFont typeface="+mj-lt"/>
              <a:buAutoNum type="arabicPeriod"/>
            </a:pPr>
            <a:r>
              <a:rPr lang="en-IN" dirty="0"/>
              <a:t>Wang </a:t>
            </a:r>
            <a:r>
              <a:rPr lang="en-IN" dirty="0" err="1"/>
              <a:t>Fengzhong</a:t>
            </a:r>
            <a:r>
              <a:rPr lang="en-IN" dirty="0"/>
              <a:t>, Lu </a:t>
            </a:r>
            <a:r>
              <a:rPr lang="en-IN" dirty="0" err="1"/>
              <a:t>Yafei</a:t>
            </a:r>
            <a:r>
              <a:rPr lang="en-IN" dirty="0"/>
              <a:t>, Zou </a:t>
            </a:r>
            <a:r>
              <a:rPr lang="en-IN" dirty="0" err="1"/>
              <a:t>Raobangyan</a:t>
            </a:r>
            <a:r>
              <a:rPr lang="en-IN" dirty="0"/>
              <a:t>. Research on encryption and AES algorithm of military logistics database[J].2016.09. Vol.35, No.9</a:t>
            </a:r>
          </a:p>
          <a:p>
            <a:pPr marL="342900" indent="-342900">
              <a:buFont typeface="+mj-lt"/>
              <a:buAutoNum type="arabicPeriod"/>
            </a:pPr>
            <a:r>
              <a:rPr lang="en-IN" dirty="0"/>
              <a:t>Gu </a:t>
            </a:r>
            <a:r>
              <a:rPr lang="en-IN" dirty="0" err="1"/>
              <a:t>Lize</a:t>
            </a:r>
            <a:r>
              <a:rPr lang="en-IN" dirty="0"/>
              <a:t>, Yang Yixian. Modern Cryptography Course [M]. Beijing: Beijing University of Posts and Telecommunications Press. 2009.08</a:t>
            </a:r>
          </a:p>
          <a:p>
            <a:pPr marL="342900" indent="-342900">
              <a:buFont typeface="+mj-lt"/>
              <a:buAutoNum type="arabicPeriod"/>
            </a:pPr>
            <a:r>
              <a:rPr lang="en-IN" dirty="0"/>
              <a:t>Li Wei. Talk about common three encryption algorithms[J].Computer and Network.2017.06.12:52-54</a:t>
            </a:r>
          </a:p>
          <a:p>
            <a:pPr marL="342900" indent="-342900">
              <a:buFont typeface="+mj-lt"/>
              <a:buAutoNum type="arabicPeriod"/>
            </a:pPr>
            <a:r>
              <a:rPr lang="en-IN" dirty="0"/>
              <a:t>Guo </a:t>
            </a:r>
            <a:r>
              <a:rPr lang="en-IN" dirty="0" err="1"/>
              <a:t>Yannan</a:t>
            </a:r>
            <a:r>
              <a:rPr lang="en-IN" dirty="0"/>
              <a:t>, Jiang </a:t>
            </a:r>
            <a:r>
              <a:rPr lang="en-IN" dirty="0" err="1"/>
              <a:t>Xueqin</a:t>
            </a:r>
            <a:r>
              <a:rPr lang="en-IN" dirty="0"/>
              <a:t>. Research and Implementation of RSA Information Security Encryption System[J]</a:t>
            </a:r>
            <a:r>
              <a:rPr lang="en-IN" dirty="0" err="1"/>
              <a:t>.Net</a:t>
            </a:r>
            <a:r>
              <a:rPr lang="en-IN" dirty="0"/>
              <a:t> Security Technology and Application.2018.01.</a:t>
            </a:r>
          </a:p>
          <a:p>
            <a:pPr marL="342900" indent="-342900">
              <a:buFont typeface="+mj-lt"/>
              <a:buAutoNum type="arabicPeriod"/>
            </a:pPr>
            <a:r>
              <a:rPr lang="en-IN" dirty="0"/>
              <a:t> Gao </a:t>
            </a:r>
            <a:r>
              <a:rPr lang="en-IN" dirty="0" err="1"/>
              <a:t>Yiwen</a:t>
            </a:r>
            <a:r>
              <a:rPr lang="en-IN" dirty="0"/>
              <a:t>. The Realization of RSA Algorithm and Its Application in Electronic Commerce[J].Journal of Chongqing University of Arts and Sciences.2009.08.No.4.</a:t>
            </a:r>
          </a:p>
        </p:txBody>
      </p:sp>
    </p:spTree>
    <p:extLst>
      <p:ext uri="{BB962C8B-B14F-4D97-AF65-F5344CB8AC3E}">
        <p14:creationId xmlns:p14="http://schemas.microsoft.com/office/powerpoint/2010/main" val="190410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2380815-4FB3-031D-B7E7-26518839913A}"/>
              </a:ext>
            </a:extLst>
          </p:cNvPr>
          <p:cNvSpPr>
            <a:spLocks noGrp="1"/>
          </p:cNvSpPr>
          <p:nvPr>
            <p:ph type="dt" idx="10"/>
          </p:nvPr>
        </p:nvSpPr>
        <p:spPr/>
        <p:txBody>
          <a:bodyPr/>
          <a:lstStyle/>
          <a:p>
            <a:endParaRPr lang="en-IN"/>
          </a:p>
        </p:txBody>
      </p:sp>
      <p:sp>
        <p:nvSpPr>
          <p:cNvPr id="6" name="Footer Placeholder 5">
            <a:extLst>
              <a:ext uri="{FF2B5EF4-FFF2-40B4-BE49-F238E27FC236}">
                <a16:creationId xmlns:a16="http://schemas.microsoft.com/office/drawing/2014/main" id="{976F0E28-B416-E090-8678-A20225B2A4AB}"/>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B152D5EE-C7D9-428E-55CF-890AB800AB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8" name="TextBox 7">
            <a:extLst>
              <a:ext uri="{FF2B5EF4-FFF2-40B4-BE49-F238E27FC236}">
                <a16:creationId xmlns:a16="http://schemas.microsoft.com/office/drawing/2014/main" id="{B0D695CF-A7EF-640E-02EB-14E1A72305C0}"/>
              </a:ext>
            </a:extLst>
          </p:cNvPr>
          <p:cNvSpPr txBox="1"/>
          <p:nvPr/>
        </p:nvSpPr>
        <p:spPr>
          <a:xfrm>
            <a:off x="1025768" y="1758461"/>
            <a:ext cx="6881446" cy="1446550"/>
          </a:xfrm>
          <a:prstGeom prst="rect">
            <a:avLst/>
          </a:prstGeom>
          <a:noFill/>
        </p:spPr>
        <p:txBody>
          <a:bodyPr wrap="square" rtlCol="0">
            <a:spAutoFit/>
          </a:bodyPr>
          <a:lstStyle/>
          <a:p>
            <a:r>
              <a:rPr lang="en-IN" sz="8800" b="1" dirty="0"/>
              <a:t>THANK YOU</a:t>
            </a:r>
          </a:p>
        </p:txBody>
      </p:sp>
    </p:spTree>
    <p:extLst>
      <p:ext uri="{BB962C8B-B14F-4D97-AF65-F5344CB8AC3E}">
        <p14:creationId xmlns:p14="http://schemas.microsoft.com/office/powerpoint/2010/main" val="40833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502200" y="125123"/>
            <a:ext cx="6117431" cy="627321"/>
          </a:xfrm>
        </p:spPr>
        <p:txBody>
          <a:bodyPr/>
          <a:lstStyle/>
          <a:p>
            <a:r>
              <a:rPr lang="en-US" sz="3600" dirty="0">
                <a:latin typeface="Bookman Old Style"/>
              </a:rPr>
              <a:t>         Introduction</a:t>
            </a:r>
          </a:p>
        </p:txBody>
      </p:sp>
      <p:sp>
        <p:nvSpPr>
          <p:cNvPr id="5" name="TextBox 4"/>
          <p:cNvSpPr txBox="1"/>
          <p:nvPr/>
        </p:nvSpPr>
        <p:spPr>
          <a:xfrm>
            <a:off x="692941" y="944494"/>
            <a:ext cx="7388179" cy="3754874"/>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q"/>
            </a:pPr>
            <a:r>
              <a:rPr lang="en-US" dirty="0">
                <a:latin typeface="Bookman Old Style" panose="02050604050505020204" pitchFamily="18" charset="0"/>
              </a:rPr>
              <a:t>It is a secured hybrid algorithm used to protect the safe transmission of data in the Network communication using AES and RSA algorithm.  To secure the text as well as key.</a:t>
            </a:r>
          </a:p>
          <a:p>
            <a:pPr marL="285750" indent="-285750">
              <a:buFont typeface="Wingdings" panose="05000000000000000000" pitchFamily="2" charset="2"/>
              <a:buChar char="q"/>
            </a:pPr>
            <a:r>
              <a:rPr lang="en-US" dirty="0">
                <a:latin typeface="Bookman Old Style" panose="02050604050505020204" pitchFamily="18" charset="0"/>
              </a:rPr>
              <a:t>There are different parameters that are needed, those are AES Encryption/Decryption, RSA Encryption/Decryption, Hybrid Encryption, Secure Key Management, Random Number Generation, Secure E-mail transmission, Digital Signatures.</a:t>
            </a:r>
          </a:p>
          <a:p>
            <a:r>
              <a:rPr lang="en-US" b="1" dirty="0">
                <a:latin typeface="Bookman Old Style" panose="02050604050505020204" pitchFamily="18" charset="0"/>
              </a:rPr>
              <a:t>APPLICATIONS:</a:t>
            </a:r>
          </a:p>
          <a:p>
            <a:pPr marL="285750" indent="-285750">
              <a:buFont typeface="Wingdings" panose="05000000000000000000" pitchFamily="2" charset="2"/>
              <a:buChar char="q"/>
            </a:pPr>
            <a:r>
              <a:rPr lang="en-US" b="1" dirty="0">
                <a:latin typeface="Bookman Old Style"/>
              </a:rPr>
              <a:t>Secure Email Communication: </a:t>
            </a:r>
            <a:r>
              <a:rPr lang="en-US" dirty="0">
                <a:latin typeface="Bookman Old Style"/>
              </a:rPr>
              <a:t>Implementing AES for symmetric encryption and RSA for asymmetric encryption can ensure that messages are securely transmitted and only accessible to authorized recipients. This is crucial for protecting sensitive information in message exchanges, such as personal data, financial information, or confidential business communications.</a:t>
            </a:r>
          </a:p>
          <a:p>
            <a:pPr marL="285750" indent="-285750">
              <a:buFont typeface="Wingdings" panose="05000000000000000000" pitchFamily="2" charset="2"/>
              <a:buChar char="q"/>
            </a:pPr>
            <a:r>
              <a:rPr lang="en-US" b="1" dirty="0">
                <a:latin typeface="Bookman Old Style"/>
              </a:rPr>
              <a:t>Digital Signatures:</a:t>
            </a:r>
            <a:r>
              <a:rPr lang="en-US" dirty="0">
                <a:latin typeface="Bookman Old Style"/>
              </a:rPr>
              <a:t> RSA can be used for digital signatures, which verify the authenticity and integrity of messages. A sender can sign their message with their private key, and the recipient can verify the signature</a:t>
            </a:r>
            <a:r>
              <a:rPr lang="en-US" sz="1200" dirty="0">
                <a:latin typeface="Bookman Old Style"/>
              </a:rPr>
              <a:t>.</a:t>
            </a:r>
          </a:p>
          <a:p>
            <a:r>
              <a:rPr lang="en-US" dirty="0">
                <a:latin typeface="Bookman Old Style" panose="02050604050505020204" pitchFamily="18" charset="0"/>
              </a:rPr>
              <a:t>               </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      Literature </a:t>
            </a:r>
          </a:p>
        </p:txBody>
      </p:sp>
      <p:graphicFrame>
        <p:nvGraphicFramePr>
          <p:cNvPr id="3" name="Table 2"/>
          <p:cNvGraphicFramePr>
            <a:graphicFrameLocks noGrp="1"/>
          </p:cNvGraphicFramePr>
          <p:nvPr>
            <p:extLst>
              <p:ext uri="{D42A27DB-BD31-4B8C-83A1-F6EECF244321}">
                <p14:modId xmlns:p14="http://schemas.microsoft.com/office/powerpoint/2010/main" val="3875634376"/>
              </p:ext>
            </p:extLst>
          </p:nvPr>
        </p:nvGraphicFramePr>
        <p:xfrm>
          <a:off x="816708" y="910492"/>
          <a:ext cx="7026029" cy="3424643"/>
        </p:xfrm>
        <a:graphic>
          <a:graphicData uri="http://schemas.openxmlformats.org/drawingml/2006/table">
            <a:tbl>
              <a:tblPr firstRow="1" bandRow="1">
                <a:tableStyleId>{1D3205E1-8B83-452B-8570-0B3C4014EAE2}</a:tableStyleId>
              </a:tblPr>
              <a:tblGrid>
                <a:gridCol w="1288419">
                  <a:extLst>
                    <a:ext uri="{9D8B030D-6E8A-4147-A177-3AD203B41FA5}">
                      <a16:colId xmlns:a16="http://schemas.microsoft.com/office/drawing/2014/main" val="20000"/>
                    </a:ext>
                  </a:extLst>
                </a:gridCol>
                <a:gridCol w="2156671">
                  <a:extLst>
                    <a:ext uri="{9D8B030D-6E8A-4147-A177-3AD203B41FA5}">
                      <a16:colId xmlns:a16="http://schemas.microsoft.com/office/drawing/2014/main" val="20001"/>
                    </a:ext>
                  </a:extLst>
                </a:gridCol>
                <a:gridCol w="1824432">
                  <a:extLst>
                    <a:ext uri="{9D8B030D-6E8A-4147-A177-3AD203B41FA5}">
                      <a16:colId xmlns:a16="http://schemas.microsoft.com/office/drawing/2014/main" val="20002"/>
                    </a:ext>
                  </a:extLst>
                </a:gridCol>
                <a:gridCol w="1756507">
                  <a:extLst>
                    <a:ext uri="{9D8B030D-6E8A-4147-A177-3AD203B41FA5}">
                      <a16:colId xmlns:a16="http://schemas.microsoft.com/office/drawing/2014/main" val="20003"/>
                    </a:ext>
                  </a:extLst>
                </a:gridCol>
              </a:tblGrid>
              <a:tr h="369023">
                <a:tc>
                  <a:txBody>
                    <a:bodyPr/>
                    <a:lstStyle/>
                    <a:p>
                      <a:r>
                        <a:rPr lang="en-US" dirty="0"/>
                        <a:t>Author(s)</a:t>
                      </a:r>
                    </a:p>
                  </a:txBody>
                  <a:tcPr/>
                </a:tc>
                <a:tc>
                  <a:txBody>
                    <a:bodyPr/>
                    <a:lstStyle/>
                    <a:p>
                      <a:r>
                        <a:rPr lang="en-US" dirty="0"/>
                        <a:t>Method</a:t>
                      </a:r>
                    </a:p>
                  </a:txBody>
                  <a:tcPr/>
                </a:tc>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10000"/>
                  </a:ext>
                </a:extLst>
              </a:tr>
              <a:tr h="370840">
                <a:tc>
                  <a:txBody>
                    <a:bodyPr/>
                    <a:lstStyle/>
                    <a:p>
                      <a:r>
                        <a:rPr lang="en-US" sz="1600" dirty="0"/>
                        <a:t>Ye Liu</a:t>
                      </a:r>
                    </a:p>
                  </a:txBody>
                  <a:tcPr/>
                </a:tc>
                <a:tc>
                  <a:txBody>
                    <a:bodyPr/>
                    <a:lstStyle/>
                    <a:p>
                      <a:r>
                        <a:rPr lang="en-US" sz="1050" b="1" dirty="0"/>
                        <a:t>File and Disk encryption:</a:t>
                      </a:r>
                      <a:r>
                        <a:rPr lang="en-US" sz="1050" dirty="0"/>
                        <a:t> AES is used to encrypt files and folders on computers.</a:t>
                      </a:r>
                    </a:p>
                  </a:txBody>
                  <a:tcPr/>
                </a:tc>
                <a:tc>
                  <a:txBody>
                    <a:bodyPr/>
                    <a:lstStyle/>
                    <a:p>
                      <a:pPr marL="171450" indent="-171450">
                        <a:buFont typeface="Arial" panose="020B0604020202020204" pitchFamily="34" charset="0"/>
                        <a:buChar char="•"/>
                      </a:pPr>
                      <a:r>
                        <a:rPr lang="en-US" sz="1050" b="1" dirty="0"/>
                        <a:t>Confidentiality</a:t>
                      </a:r>
                    </a:p>
                    <a:p>
                      <a:pPr marL="171450" indent="-171450">
                        <a:buFont typeface="Arial" panose="020B0604020202020204" pitchFamily="34" charset="0"/>
                        <a:buChar char="•"/>
                      </a:pPr>
                      <a:r>
                        <a:rPr lang="en-US" sz="1050" b="1" dirty="0"/>
                        <a:t>Efficiency</a:t>
                      </a:r>
                    </a:p>
                    <a:p>
                      <a:pPr marL="171450" indent="-171450">
                        <a:buFont typeface="Arial" panose="020B0604020202020204" pitchFamily="34" charset="0"/>
                        <a:buChar char="•"/>
                      </a:pPr>
                      <a:r>
                        <a:rPr lang="en-US" sz="1050" b="1" dirty="0"/>
                        <a:t>Security:</a:t>
                      </a:r>
                      <a:r>
                        <a:rPr lang="en-US" sz="1050" dirty="0"/>
                        <a:t> AES provides security and resistant to brute-force attacks.</a:t>
                      </a:r>
                    </a:p>
                  </a:txBody>
                  <a:tcPr/>
                </a:tc>
                <a:tc>
                  <a:txBody>
                    <a:bodyPr/>
                    <a:lstStyle/>
                    <a:p>
                      <a:r>
                        <a:rPr lang="en-US" sz="1000" dirty="0"/>
                        <a:t>As AES symmetric algorithm, there are high chances of leakage of data.</a:t>
                      </a:r>
                    </a:p>
                  </a:txBody>
                  <a:tcPr/>
                </a:tc>
                <a:extLst>
                  <a:ext uri="{0D108BD9-81ED-4DB2-BD59-A6C34878D82A}">
                    <a16:rowId xmlns:a16="http://schemas.microsoft.com/office/drawing/2014/main" val="10001"/>
                  </a:ext>
                </a:extLst>
              </a:tr>
              <a:tr h="370840">
                <a:tc>
                  <a:txBody>
                    <a:bodyPr/>
                    <a:lstStyle/>
                    <a:p>
                      <a:r>
                        <a:rPr lang="en-US" dirty="0"/>
                        <a:t>Wei Gong</a:t>
                      </a:r>
                    </a:p>
                  </a:txBody>
                  <a:tcPr/>
                </a:tc>
                <a:tc>
                  <a:txBody>
                    <a:bodyPr/>
                    <a:lstStyle/>
                    <a:p>
                      <a:r>
                        <a:rPr lang="en-US" sz="1000" b="1" dirty="0"/>
                        <a:t>RSA algorithm:</a:t>
                      </a:r>
                    </a:p>
                    <a:p>
                      <a:r>
                        <a:rPr lang="en-US" sz="1000" dirty="0"/>
                        <a:t>Asymmetric encryption algorithm.</a:t>
                      </a:r>
                    </a:p>
                  </a:txBody>
                  <a:tcPr/>
                </a:tc>
                <a:tc>
                  <a:txBody>
                    <a:bodyPr/>
                    <a:lstStyle/>
                    <a:p>
                      <a:pPr marL="171450" indent="-171450">
                        <a:buFont typeface="Arial" panose="020B0604020202020204" pitchFamily="34" charset="0"/>
                        <a:buChar char="•"/>
                      </a:pPr>
                      <a:r>
                        <a:rPr lang="en-US" sz="1000" b="1" dirty="0"/>
                        <a:t>Security:</a:t>
                      </a:r>
                    </a:p>
                    <a:p>
                      <a:r>
                        <a:rPr lang="en-US" sz="1000" dirty="0"/>
                        <a:t>RSA algorithm is a very secure method of encrypting and decrypting sensitive information.</a:t>
                      </a:r>
                    </a:p>
                    <a:p>
                      <a:pPr marL="171450" indent="-171450">
                        <a:buFont typeface="Arial" panose="020B0604020202020204" pitchFamily="34" charset="0"/>
                        <a:buChar char="•"/>
                      </a:pPr>
                      <a:r>
                        <a:rPr lang="en-US" sz="1000" b="1" dirty="0"/>
                        <a:t>Key Exchange:</a:t>
                      </a:r>
                    </a:p>
                    <a:p>
                      <a:r>
                        <a:rPr lang="en-US" sz="1000" dirty="0"/>
                        <a:t>RSA algorithm can be used to safely transmit the key.</a:t>
                      </a:r>
                    </a:p>
                  </a:txBody>
                  <a:tcPr/>
                </a:tc>
                <a:tc>
                  <a:txBody>
                    <a:bodyPr/>
                    <a:lstStyle/>
                    <a:p>
                      <a:pPr marL="171450" indent="-171450">
                        <a:buFont typeface="Arial" panose="020B0604020202020204" pitchFamily="34" charset="0"/>
                        <a:buChar char="•"/>
                      </a:pPr>
                      <a:r>
                        <a:rPr lang="en-US" sz="1100" dirty="0"/>
                        <a:t>Computational Intensity</a:t>
                      </a:r>
                    </a:p>
                    <a:p>
                      <a:pPr marL="171450" indent="-171450">
                        <a:buFont typeface="Arial" panose="020B0604020202020204" pitchFamily="34" charset="0"/>
                        <a:buChar char="•"/>
                      </a:pPr>
                      <a:r>
                        <a:rPr lang="en-US" sz="1100" dirty="0"/>
                        <a:t>Key Management</a:t>
                      </a:r>
                    </a:p>
                    <a:p>
                      <a:pPr marL="171450" indent="-171450">
                        <a:buFont typeface="Arial" panose="020B0604020202020204" pitchFamily="34" charset="0"/>
                        <a:buChar char="•"/>
                      </a:pPr>
                      <a:r>
                        <a:rPr lang="en-US" sz="1100" dirty="0"/>
                        <a:t>Performance Impact</a:t>
                      </a:r>
                    </a:p>
                  </a:txBody>
                  <a:tcPr/>
                </a:tc>
                <a:extLst>
                  <a:ext uri="{0D108BD9-81ED-4DB2-BD59-A6C34878D82A}">
                    <a16:rowId xmlns:a16="http://schemas.microsoft.com/office/drawing/2014/main" val="10002"/>
                  </a:ext>
                </a:extLst>
              </a:tr>
              <a:tr h="370840">
                <a:tc>
                  <a:txBody>
                    <a:bodyPr/>
                    <a:lstStyle/>
                    <a:p>
                      <a:r>
                        <a:rPr lang="en-US" dirty="0" err="1"/>
                        <a:t>Wenqing</a:t>
                      </a:r>
                      <a:r>
                        <a:rPr lang="en-US" dirty="0"/>
                        <a:t> Fan</a:t>
                      </a:r>
                    </a:p>
                  </a:txBody>
                  <a:tcPr/>
                </a:tc>
                <a:tc>
                  <a:txBody>
                    <a:bodyPr/>
                    <a:lstStyle/>
                    <a:p>
                      <a:r>
                        <a:rPr lang="en-US" sz="1000" b="1" dirty="0"/>
                        <a:t>AES algorithm:</a:t>
                      </a:r>
                    </a:p>
                    <a:p>
                      <a:r>
                        <a:rPr lang="en-US" sz="1000" dirty="0"/>
                        <a:t>Symmetric encryption algorithm using Java language.</a:t>
                      </a:r>
                    </a:p>
                  </a:txBody>
                  <a:tcPr/>
                </a:tc>
                <a:tc>
                  <a:txBody>
                    <a:bodyPr/>
                    <a:lstStyle/>
                    <a:p>
                      <a:pPr marL="285750" indent="-285750">
                        <a:buFont typeface="Arial" panose="020B0604020202020204" pitchFamily="34" charset="0"/>
                        <a:buChar char="•"/>
                      </a:pPr>
                      <a:r>
                        <a:rPr lang="en-US" sz="1000" dirty="0"/>
                        <a:t>Platform Independent</a:t>
                      </a:r>
                    </a:p>
                    <a:p>
                      <a:pPr marL="285750" indent="-285750">
                        <a:buFont typeface="Arial" panose="020B0604020202020204" pitchFamily="34" charset="0"/>
                        <a:buChar char="•"/>
                      </a:pPr>
                      <a:r>
                        <a:rPr lang="en-US" sz="1000" dirty="0"/>
                        <a:t>Security</a:t>
                      </a:r>
                    </a:p>
                    <a:p>
                      <a:pPr marL="285750" indent="-285750">
                        <a:buFont typeface="Arial" panose="020B0604020202020204" pitchFamily="34" charset="0"/>
                        <a:buChar char="•"/>
                      </a:pPr>
                      <a:r>
                        <a:rPr lang="en-US" sz="1000" dirty="0"/>
                        <a:t>Readability and Maintainability.</a:t>
                      </a:r>
                    </a:p>
                    <a:p>
                      <a:pPr marL="285750" indent="-285750">
                        <a:buFont typeface="Arial" panose="020B0604020202020204" pitchFamily="34" charset="0"/>
                        <a:buChar char="•"/>
                      </a:pPr>
                      <a:r>
                        <a:rPr lang="en-US" sz="1000" dirty="0"/>
                        <a:t>Community support.</a:t>
                      </a:r>
                    </a:p>
                  </a:txBody>
                  <a:tcPr/>
                </a:tc>
                <a:tc>
                  <a:txBody>
                    <a:bodyPr/>
                    <a:lstStyle/>
                    <a:p>
                      <a:pPr marL="285750" indent="-285750">
                        <a:buFont typeface="Arial" panose="020B0604020202020204" pitchFamily="34" charset="0"/>
                        <a:buChar char="•"/>
                      </a:pPr>
                      <a:r>
                        <a:rPr lang="en-US" sz="1000" dirty="0"/>
                        <a:t>Hard to implement with software.</a:t>
                      </a:r>
                    </a:p>
                    <a:p>
                      <a:pPr marL="285750" indent="-285750">
                        <a:buFont typeface="Arial" panose="020B0604020202020204" pitchFamily="34" charset="0"/>
                        <a:buChar char="•"/>
                      </a:pPr>
                      <a:r>
                        <a:rPr lang="en-US" sz="1000" dirty="0"/>
                        <a:t>Every block is always encrypted in the same way.</a:t>
                      </a:r>
                    </a:p>
                  </a:txBody>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29344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20471"/>
            <a:ext cx="6117431" cy="627321"/>
          </a:xfrm>
        </p:spPr>
        <p:txBody>
          <a:bodyPr/>
          <a:lstStyle/>
          <a:p>
            <a:r>
              <a:rPr lang="en-US" sz="3600" dirty="0">
                <a:latin typeface="Bookman Old Style"/>
              </a:rPr>
              <a:t>      </a:t>
            </a:r>
            <a:r>
              <a:rPr lang="en-US" sz="2800" dirty="0">
                <a:latin typeface="Bookman Old Style"/>
              </a:rPr>
              <a:t>Problem Statement</a:t>
            </a:r>
            <a:endParaRPr lang="en-US" sz="3600">
              <a:latin typeface="Bookman Old Style"/>
            </a:endParaRPr>
          </a:p>
        </p:txBody>
      </p:sp>
      <p:sp>
        <p:nvSpPr>
          <p:cNvPr id="5" name="TextBox 4"/>
          <p:cNvSpPr txBox="1"/>
          <p:nvPr/>
        </p:nvSpPr>
        <p:spPr>
          <a:xfrm>
            <a:off x="1156996" y="2808662"/>
            <a:ext cx="6655982" cy="1384995"/>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q"/>
            </a:pPr>
            <a:r>
              <a:rPr lang="en-US" dirty="0">
                <a:latin typeface="Bookman Old Style" panose="02050604050505020204" pitchFamily="18" charset="0"/>
              </a:rPr>
              <a:t>To solve the problem we are using AES and RSA Hybrid algorithm.</a:t>
            </a:r>
          </a:p>
          <a:p>
            <a:pPr marL="285750" indent="-285750">
              <a:buFont typeface="Wingdings" panose="05000000000000000000" pitchFamily="2" charset="2"/>
              <a:buChar char="q"/>
            </a:pPr>
            <a:r>
              <a:rPr lang="en-US" dirty="0">
                <a:latin typeface="Bookman Old Style" panose="02050604050505020204" pitchFamily="18" charset="0"/>
              </a:rPr>
              <a:t>For User Authentication we are using Digital Signatures.</a:t>
            </a:r>
          </a:p>
          <a:p>
            <a:pPr marL="285750" indent="-285750">
              <a:buFont typeface="Wingdings" panose="05000000000000000000" pitchFamily="2" charset="2"/>
              <a:buChar char="q"/>
            </a:pPr>
            <a:r>
              <a:rPr lang="en-US" dirty="0">
                <a:latin typeface="Bookman Old Style"/>
              </a:rPr>
              <a:t>The parameters that are needed in this project are public key, private key, AES encryption/decryption, RSA encryption/decryption, message, Cipher text, Cipher key, Digital Signature.</a:t>
            </a:r>
          </a:p>
          <a:p>
            <a:pPr marL="285750" indent="-285750">
              <a:buFont typeface="Wingdings" panose="05000000000000000000" pitchFamily="2" charset="2"/>
              <a:buChar char="q"/>
            </a:pPr>
            <a:endParaRPr lang="en-US" dirty="0">
              <a:latin typeface="Bookman Old Style" panose="02050604050505020204" pitchFamily="18" charset="0"/>
            </a:endParaRPr>
          </a:p>
        </p:txBody>
      </p:sp>
      <p:sp>
        <p:nvSpPr>
          <p:cNvPr id="13" name="Title 1"/>
          <p:cNvSpPr txBox="1">
            <a:spLocks/>
          </p:cNvSpPr>
          <p:nvPr/>
        </p:nvSpPr>
        <p:spPr>
          <a:xfrm>
            <a:off x="1371600" y="2233406"/>
            <a:ext cx="2303721" cy="437477"/>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latin typeface="Bookman Old Style" panose="02050604050505020204" pitchFamily="18" charset="0"/>
              </a:rPr>
              <a:t>Objective</a:t>
            </a:r>
          </a:p>
        </p:txBody>
      </p:sp>
      <p:sp>
        <p:nvSpPr>
          <p:cNvPr id="14" name="TextBox 13"/>
          <p:cNvSpPr txBox="1"/>
          <p:nvPr/>
        </p:nvSpPr>
        <p:spPr>
          <a:xfrm>
            <a:off x="1157177" y="552088"/>
            <a:ext cx="7044309" cy="2462213"/>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q"/>
            </a:pPr>
            <a:endParaRPr lang="en-US" dirty="0">
              <a:latin typeface="Bookman Old Style"/>
            </a:endParaRPr>
          </a:p>
          <a:p>
            <a:pPr marL="285750" indent="-285750">
              <a:buFont typeface="Wingdings" panose="05000000000000000000" pitchFamily="2" charset="2"/>
              <a:buChar char="q"/>
            </a:pPr>
            <a:r>
              <a:rPr lang="en-US" dirty="0">
                <a:latin typeface="Bookman Old Style"/>
              </a:rPr>
              <a:t>To protect the safe transmission of data in the Network communication using AES and RSA algorithm. To secure the text as well as key. </a:t>
            </a:r>
            <a:endParaRPr lang="en-US"/>
          </a:p>
          <a:p>
            <a:pPr marL="285750" indent="-285750">
              <a:buFont typeface="Wingdings" panose="05000000000000000000" pitchFamily="2" charset="2"/>
              <a:buChar char="q"/>
            </a:pPr>
            <a:r>
              <a:rPr lang="en-US" b="1" dirty="0">
                <a:latin typeface="Bookman Old Style" panose="02050604050505020204" pitchFamily="18" charset="0"/>
              </a:rPr>
              <a:t>Existed Method: </a:t>
            </a:r>
            <a:r>
              <a:rPr lang="en-US" dirty="0">
                <a:latin typeface="Bookman Old Style" panose="02050604050505020204" pitchFamily="18" charset="0"/>
              </a:rPr>
              <a:t>Implementation of E-mail security using AES and RSA Algorithm.</a:t>
            </a:r>
          </a:p>
          <a:p>
            <a:pPr marL="285750" indent="-285750">
              <a:buFont typeface="Wingdings" panose="05000000000000000000" pitchFamily="2" charset="2"/>
              <a:buChar char="q"/>
            </a:pPr>
            <a:r>
              <a:rPr lang="en-US" b="1" dirty="0">
                <a:latin typeface="Bookman Old Style"/>
              </a:rPr>
              <a:t>Proposed Method: </a:t>
            </a:r>
            <a:r>
              <a:rPr lang="en-US" dirty="0">
                <a:latin typeface="Bookman Old Style"/>
              </a:rPr>
              <a:t>Implementation of security mechanisms using AES and RSA algorithm and Digital Signature is used to authenticate the user.</a:t>
            </a:r>
          </a:p>
          <a:p>
            <a:pPr marL="285750" indent="-285750">
              <a:buFont typeface="Wingdings" panose="05000000000000000000" pitchFamily="2" charset="2"/>
              <a:buChar char="q"/>
            </a:pPr>
            <a:endParaRPr lang="en-US" dirty="0">
              <a:latin typeface="Bookman Old Style" panose="02050604050505020204" pitchFamily="18" charset="0"/>
            </a:endParaRPr>
          </a:p>
          <a:p>
            <a:pPr marL="285750" indent="-285750">
              <a:buFont typeface="Wingdings" panose="05000000000000000000" pitchFamily="2" charset="2"/>
              <a:buChar char="q"/>
            </a:pPr>
            <a:endParaRPr lang="en-US" dirty="0">
              <a:latin typeface="Bookman Old Style" panose="02050604050505020204" pitchFamily="18" charset="0"/>
            </a:endParaRPr>
          </a:p>
          <a:p>
            <a:endParaRPr lang="en-US" dirty="0">
              <a:latin typeface="Bookman Old Style" panose="02050604050505020204" pitchFamily="18" charset="0"/>
            </a:endParaRPr>
          </a:p>
          <a:p>
            <a:endParaRPr lang="en-US" b="1" dirty="0">
              <a:latin typeface="Bookman Old Style" panose="020506040505050202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84AFF4-AC23-6D71-C07E-342B12B61311}"/>
              </a:ext>
            </a:extLst>
          </p:cNvPr>
          <p:cNvSpPr>
            <a:spLocks noGrp="1"/>
          </p:cNvSpPr>
          <p:nvPr>
            <p:ph type="body" idx="1"/>
          </p:nvPr>
        </p:nvSpPr>
        <p:spPr>
          <a:xfrm>
            <a:off x="536776" y="845678"/>
            <a:ext cx="4038600" cy="3394500"/>
          </a:xfrm>
        </p:spPr>
        <p:txBody>
          <a:bodyPr/>
          <a:lstStyle/>
          <a:p>
            <a:pPr marL="0" indent="0">
              <a:buNone/>
            </a:pPr>
            <a:r>
              <a:rPr lang="en-GB" b="1" dirty="0"/>
              <a:t>AES Algorithm</a:t>
            </a:r>
          </a:p>
          <a:p>
            <a:pPr marL="0" indent="0">
              <a:buNone/>
            </a:pPr>
            <a:r>
              <a:rPr lang="en-GB" sz="1400" b="1" dirty="0"/>
              <a:t>1.</a:t>
            </a:r>
            <a:r>
              <a:rPr lang="en-GB" sz="1400" dirty="0"/>
              <a:t>Let us consider the input length of 128 bits(16 bytes)and divide the input as 4x4 matrix, where each block is of 8bits.</a:t>
            </a:r>
          </a:p>
          <a:p>
            <a:pPr marL="0" indent="0">
              <a:buNone/>
            </a:pPr>
            <a:r>
              <a:rPr lang="en-GB" sz="1400" b="1" dirty="0"/>
              <a:t>2.</a:t>
            </a:r>
            <a:r>
              <a:rPr lang="en-GB" sz="1400" dirty="0"/>
              <a:t>We are using key of length 128bits, so here AES uses 10rounds.</a:t>
            </a:r>
          </a:p>
          <a:p>
            <a:pPr marL="0" indent="0">
              <a:buNone/>
            </a:pPr>
            <a:r>
              <a:rPr lang="en-GB" sz="1400" b="1" dirty="0"/>
              <a:t>3.</a:t>
            </a:r>
            <a:r>
              <a:rPr lang="en-GB" sz="1400" dirty="0"/>
              <a:t>At each round it performs four sub-processes:</a:t>
            </a:r>
          </a:p>
          <a:p>
            <a:pPr marL="0" indent="0">
              <a:buNone/>
            </a:pPr>
            <a:r>
              <a:rPr lang="en-GB" sz="1400" dirty="0"/>
              <a:t>                             1.SubBytes</a:t>
            </a:r>
          </a:p>
          <a:p>
            <a:pPr marL="0" indent="0">
              <a:buNone/>
            </a:pPr>
            <a:r>
              <a:rPr lang="en-GB" sz="1400" dirty="0"/>
              <a:t>                             2.ShiftRows</a:t>
            </a:r>
          </a:p>
          <a:p>
            <a:pPr marL="0" indent="0">
              <a:buNone/>
            </a:pPr>
            <a:r>
              <a:rPr lang="en-GB" sz="1400" dirty="0"/>
              <a:t>                             3.MixColumns</a:t>
            </a:r>
          </a:p>
          <a:p>
            <a:pPr marL="0" indent="0">
              <a:buNone/>
            </a:pPr>
            <a:r>
              <a:rPr lang="en-GB" sz="1400" dirty="0"/>
              <a:t>                             4.AddRoundKey</a:t>
            </a:r>
          </a:p>
          <a:p>
            <a:pPr marL="0" indent="0">
              <a:buNone/>
            </a:pPr>
            <a:r>
              <a:rPr lang="en-GB" sz="1400" b="1" dirty="0"/>
              <a:t>4.</a:t>
            </a:r>
            <a:r>
              <a:rPr lang="en-GB" sz="1400" dirty="0"/>
              <a:t>Finally, we will get our cipher text.</a:t>
            </a:r>
          </a:p>
        </p:txBody>
      </p:sp>
      <p:sp>
        <p:nvSpPr>
          <p:cNvPr id="4" name="Text Placeholder 3">
            <a:extLst>
              <a:ext uri="{FF2B5EF4-FFF2-40B4-BE49-F238E27FC236}">
                <a16:creationId xmlns:a16="http://schemas.microsoft.com/office/drawing/2014/main" id="{476BC15C-9CE0-E464-0988-4BB5E50012B6}"/>
              </a:ext>
            </a:extLst>
          </p:cNvPr>
          <p:cNvSpPr>
            <a:spLocks noGrp="1"/>
          </p:cNvSpPr>
          <p:nvPr>
            <p:ph type="body" idx="2"/>
          </p:nvPr>
        </p:nvSpPr>
        <p:spPr>
          <a:xfrm>
            <a:off x="5024378" y="845677"/>
            <a:ext cx="4038600" cy="3394500"/>
          </a:xfrm>
        </p:spPr>
        <p:txBody>
          <a:bodyPr/>
          <a:lstStyle/>
          <a:p>
            <a:pPr marL="0" indent="0">
              <a:buNone/>
            </a:pPr>
            <a:r>
              <a:rPr lang="en-GB" b="1" dirty="0"/>
              <a:t>RSA Algorithm</a:t>
            </a:r>
          </a:p>
          <a:p>
            <a:pPr marL="0" indent="0">
              <a:buNone/>
            </a:pPr>
            <a:r>
              <a:rPr lang="en-GB" sz="1400" b="1" dirty="0"/>
              <a:t>1.</a:t>
            </a:r>
            <a:r>
              <a:rPr lang="en-GB" sz="1400" dirty="0"/>
              <a:t>Let us select p, q  , where p and q are largest prime numbers.</a:t>
            </a:r>
          </a:p>
          <a:p>
            <a:pPr marL="0" indent="0">
              <a:buNone/>
            </a:pPr>
            <a:r>
              <a:rPr lang="en-GB" sz="1400" b="1" dirty="0"/>
              <a:t>2.</a:t>
            </a:r>
            <a:r>
              <a:rPr lang="en-GB" sz="1400" dirty="0"/>
              <a:t>Calculate n=</a:t>
            </a:r>
            <a:r>
              <a:rPr lang="en-GB" sz="1400" dirty="0" err="1"/>
              <a:t>pxq</a:t>
            </a:r>
            <a:endParaRPr lang="en-GB" sz="1400" dirty="0"/>
          </a:p>
          <a:p>
            <a:pPr marL="0" indent="0">
              <a:buNone/>
            </a:pPr>
            <a:r>
              <a:rPr lang="en-GB" sz="1400" b="1" dirty="0"/>
              <a:t>3.</a:t>
            </a:r>
            <a:r>
              <a:rPr lang="en-GB" sz="1400" dirty="0"/>
              <a:t>Calculate o(n)=(p-1)(q-1)</a:t>
            </a:r>
          </a:p>
          <a:p>
            <a:pPr marL="0" indent="0">
              <a:buNone/>
            </a:pPr>
            <a:r>
              <a:rPr lang="en-GB" sz="1400" b="1" dirty="0"/>
              <a:t>4.</a:t>
            </a:r>
            <a:r>
              <a:rPr lang="en-GB" sz="1400" dirty="0"/>
              <a:t>Select integer e ,where </a:t>
            </a:r>
            <a:r>
              <a:rPr lang="en-GB" sz="1400" dirty="0" err="1"/>
              <a:t>gcd</a:t>
            </a:r>
            <a:r>
              <a:rPr lang="en-GB" sz="1400" dirty="0"/>
              <a:t>(o(n),e)=1, whereas 1&lt;e&lt;o(n)</a:t>
            </a:r>
          </a:p>
          <a:p>
            <a:pPr marL="0" indent="0">
              <a:buNone/>
            </a:pPr>
            <a:r>
              <a:rPr lang="en-GB" sz="1400" b="1" dirty="0"/>
              <a:t>5.</a:t>
            </a:r>
            <a:r>
              <a:rPr lang="en-GB" sz="1400" dirty="0"/>
              <a:t>Calculate d ,where d=1/e(modo(n))</a:t>
            </a:r>
          </a:p>
          <a:p>
            <a:pPr marL="0" indent="0">
              <a:buNone/>
            </a:pPr>
            <a:r>
              <a:rPr lang="en-GB" sz="1400" b="1" dirty="0"/>
              <a:t>6.</a:t>
            </a:r>
            <a:r>
              <a:rPr lang="en-GB" sz="1400" dirty="0"/>
              <a:t>Public key={e, n}</a:t>
            </a:r>
          </a:p>
          <a:p>
            <a:pPr marL="0" indent="0">
              <a:buNone/>
            </a:pPr>
            <a:r>
              <a:rPr lang="en-GB" sz="1400" b="1" dirty="0"/>
              <a:t>7.</a:t>
            </a:r>
            <a:r>
              <a:rPr lang="en-GB" sz="1400" dirty="0"/>
              <a:t>Private key={d, n}</a:t>
            </a:r>
          </a:p>
        </p:txBody>
      </p:sp>
      <p:sp>
        <p:nvSpPr>
          <p:cNvPr id="5" name="Date Placeholder 4">
            <a:extLst>
              <a:ext uri="{FF2B5EF4-FFF2-40B4-BE49-F238E27FC236}">
                <a16:creationId xmlns:a16="http://schemas.microsoft.com/office/drawing/2014/main" id="{E725E434-AF8B-438B-E4A1-9B0E9EFC414C}"/>
              </a:ext>
            </a:extLst>
          </p:cNvPr>
          <p:cNvSpPr>
            <a:spLocks noGrp="1"/>
          </p:cNvSpPr>
          <p:nvPr>
            <p:ph type="dt" idx="10"/>
          </p:nvPr>
        </p:nvSpPr>
        <p:spPr/>
        <p:txBody>
          <a:bodyPr/>
          <a:lstStyle/>
          <a:p>
            <a:endParaRPr lang="en-GB"/>
          </a:p>
        </p:txBody>
      </p:sp>
      <p:sp>
        <p:nvSpPr>
          <p:cNvPr id="6" name="Footer Placeholder 5">
            <a:extLst>
              <a:ext uri="{FF2B5EF4-FFF2-40B4-BE49-F238E27FC236}">
                <a16:creationId xmlns:a16="http://schemas.microsoft.com/office/drawing/2014/main" id="{47C4DDA3-B05E-9FE5-8EC3-39647E229684}"/>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C8D8FDA3-2102-B0D4-03A0-1DE61350EB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5</a:t>
            </a:fld>
            <a:endParaRPr lang="en-US"/>
          </a:p>
        </p:txBody>
      </p:sp>
      <p:sp>
        <p:nvSpPr>
          <p:cNvPr id="9" name="TextBox 8">
            <a:extLst>
              <a:ext uri="{FF2B5EF4-FFF2-40B4-BE49-F238E27FC236}">
                <a16:creationId xmlns:a16="http://schemas.microsoft.com/office/drawing/2014/main" id="{70636EB6-0BE8-4E5C-191C-F4B7D0E90D78}"/>
              </a:ext>
            </a:extLst>
          </p:cNvPr>
          <p:cNvSpPr txBox="1"/>
          <p:nvPr/>
        </p:nvSpPr>
        <p:spPr>
          <a:xfrm>
            <a:off x="1811256" y="146492"/>
            <a:ext cx="50774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t>PROPOSED METHOD</a:t>
            </a:r>
          </a:p>
        </p:txBody>
      </p:sp>
    </p:spTree>
    <p:extLst>
      <p:ext uri="{BB962C8B-B14F-4D97-AF65-F5344CB8AC3E}">
        <p14:creationId xmlns:p14="http://schemas.microsoft.com/office/powerpoint/2010/main" val="992586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a:rPr>
              <a:t>         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54E5D9A2-A404-0296-2C5B-C09E27C44B4C}"/>
              </a:ext>
            </a:extLst>
          </p:cNvPr>
          <p:cNvSpPr txBox="1"/>
          <p:nvPr/>
        </p:nvSpPr>
        <p:spPr>
          <a:xfrm>
            <a:off x="746975" y="1056067"/>
            <a:ext cx="7491211" cy="3539430"/>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q"/>
            </a:pPr>
            <a:r>
              <a:rPr lang="en-IN" dirty="0"/>
              <a:t>Our proposed idea is we are using AES algorithm to encrypt the message using a key k, and we are using RSA algorithm to encrypt the key k using receiver’s public key PU, that cipher key is considered as “ck”.</a:t>
            </a:r>
          </a:p>
          <a:p>
            <a:pPr marL="285750" indent="-285750">
              <a:buFont typeface="Wingdings" panose="05000000000000000000" pitchFamily="2" charset="2"/>
              <a:buChar char="q"/>
            </a:pPr>
            <a:r>
              <a:rPr lang="en-IN" dirty="0"/>
              <a:t>The encrypted key and message are transferred to the receiver, then the receiver uses his private key to decrypt the “ck” then we get k, using k he will decrypt the cipher text.</a:t>
            </a:r>
          </a:p>
          <a:p>
            <a:pPr marL="285750" indent="-285750">
              <a:buFont typeface="Wingdings" panose="05000000000000000000" pitchFamily="2" charset="2"/>
              <a:buChar char="q"/>
            </a:pPr>
            <a:r>
              <a:rPr lang="en-IN" dirty="0"/>
              <a:t>Using above Hybrid algorithm we will ensure the confidentiality of the message, but in the next step we will check whether the sender is authorized or not.</a:t>
            </a:r>
          </a:p>
          <a:p>
            <a:pPr marL="285750" indent="-285750">
              <a:buFont typeface="Wingdings" panose="05000000000000000000" pitchFamily="2" charset="2"/>
              <a:buChar char="q"/>
            </a:pPr>
            <a:r>
              <a:rPr lang="en-IN" dirty="0"/>
              <a:t>For that we are using Digital Signature to authenticate the user, we are using RSA approach to encrypt the Digital Signature.</a:t>
            </a:r>
          </a:p>
          <a:p>
            <a:pPr marL="285750" indent="-285750">
              <a:buFont typeface="Wingdings" panose="05000000000000000000" pitchFamily="2" charset="2"/>
              <a:buChar char="q"/>
            </a:pPr>
            <a:r>
              <a:rPr lang="en-IN" dirty="0"/>
              <a:t>Using cryptographic hash function we generate a fixed-size hash value, which is a digital signature and using sender’s private key we encrypt that key and send that to the receiver.</a:t>
            </a:r>
          </a:p>
          <a:p>
            <a:pPr marL="285750" indent="-285750">
              <a:buFont typeface="Wingdings" panose="05000000000000000000" pitchFamily="2" charset="2"/>
              <a:buChar char="q"/>
            </a:pPr>
            <a:r>
              <a:rPr lang="en-IN" dirty="0"/>
              <a:t>Then, receiver will decrypt the digital signature using the sender’s public key, the using the same hash function the receiver will generate a hash value and compare it with the sender’s digital signature.</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3378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          </a:t>
            </a:r>
            <a:r>
              <a:rPr lang="en-US" sz="3200" u="sng" dirty="0">
                <a:latin typeface="Bookman Old Style" panose="02050604050505020204" pitchFamily="18" charset="0"/>
              </a:rPr>
              <a:t>Proposed Method</a:t>
            </a:r>
            <a:endParaRPr lang="en-US" sz="3600" u="sng"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FD634256-3581-CDD9-3A24-61BA795E4F95}"/>
              </a:ext>
            </a:extLst>
          </p:cNvPr>
          <p:cNvSpPr txBox="1"/>
          <p:nvPr/>
        </p:nvSpPr>
        <p:spPr>
          <a:xfrm>
            <a:off x="1793630" y="739262"/>
            <a:ext cx="6705600" cy="307777"/>
          </a:xfrm>
          <a:prstGeom prst="rect">
            <a:avLst/>
          </a:prstGeom>
          <a:noFill/>
        </p:spPr>
        <p:txBody>
          <a:bodyPr wrap="square" rtlCol="0">
            <a:spAutoFit/>
          </a:bodyPr>
          <a:lstStyle/>
          <a:p>
            <a:r>
              <a:rPr lang="en-IN" b="1" dirty="0"/>
              <a:t>Hybrid Algorithm flowchart for implementing E-mail system</a:t>
            </a:r>
          </a:p>
        </p:txBody>
      </p:sp>
      <p:sp>
        <p:nvSpPr>
          <p:cNvPr id="7" name="Rectangle 6">
            <a:extLst>
              <a:ext uri="{FF2B5EF4-FFF2-40B4-BE49-F238E27FC236}">
                <a16:creationId xmlns:a16="http://schemas.microsoft.com/office/drawing/2014/main" id="{B46146DD-381F-0E0E-30A6-F32C507EDCB9}"/>
              </a:ext>
            </a:extLst>
          </p:cNvPr>
          <p:cNvSpPr/>
          <p:nvPr/>
        </p:nvSpPr>
        <p:spPr>
          <a:xfrm>
            <a:off x="695570" y="1899052"/>
            <a:ext cx="1608014"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EAED3AC7-481E-0B3D-6703-D335D6EE5D54}"/>
              </a:ext>
            </a:extLst>
          </p:cNvPr>
          <p:cNvSpPr/>
          <p:nvPr/>
        </p:nvSpPr>
        <p:spPr>
          <a:xfrm>
            <a:off x="883139" y="2434011"/>
            <a:ext cx="1391138"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F6FEF98C-3183-C6C2-3258-AD155D176C06}"/>
              </a:ext>
            </a:extLst>
          </p:cNvPr>
          <p:cNvSpPr/>
          <p:nvPr/>
        </p:nvSpPr>
        <p:spPr>
          <a:xfrm>
            <a:off x="642814" y="3072064"/>
            <a:ext cx="836246" cy="5978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9FDA0422-9722-60AA-4627-8574AEEE6E95}"/>
              </a:ext>
            </a:extLst>
          </p:cNvPr>
          <p:cNvSpPr/>
          <p:nvPr/>
        </p:nvSpPr>
        <p:spPr>
          <a:xfrm>
            <a:off x="1783542" y="3080458"/>
            <a:ext cx="836246"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FD0ECB45-1830-9593-CC51-D2549BE5BC95}"/>
              </a:ext>
            </a:extLst>
          </p:cNvPr>
          <p:cNvSpPr txBox="1"/>
          <p:nvPr/>
        </p:nvSpPr>
        <p:spPr>
          <a:xfrm>
            <a:off x="976923" y="1352329"/>
            <a:ext cx="820614" cy="2682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100" dirty="0"/>
              <a:t>Sender</a:t>
            </a:r>
          </a:p>
        </p:txBody>
      </p:sp>
      <p:sp>
        <p:nvSpPr>
          <p:cNvPr id="12" name="TextBox 11">
            <a:extLst>
              <a:ext uri="{FF2B5EF4-FFF2-40B4-BE49-F238E27FC236}">
                <a16:creationId xmlns:a16="http://schemas.microsoft.com/office/drawing/2014/main" id="{0713C282-0FF7-2EB6-4718-B3E57E7009C3}"/>
              </a:ext>
            </a:extLst>
          </p:cNvPr>
          <p:cNvSpPr txBox="1"/>
          <p:nvPr/>
        </p:nvSpPr>
        <p:spPr>
          <a:xfrm>
            <a:off x="677008" y="1911509"/>
            <a:ext cx="1645138" cy="246221"/>
          </a:xfrm>
          <a:prstGeom prst="rect">
            <a:avLst/>
          </a:prstGeom>
          <a:noFill/>
        </p:spPr>
        <p:txBody>
          <a:bodyPr wrap="square" rtlCol="0">
            <a:spAutoFit/>
          </a:bodyPr>
          <a:lstStyle/>
          <a:p>
            <a:r>
              <a:rPr lang="en-IN" sz="1000" dirty="0"/>
              <a:t>Generating RSA key pair</a:t>
            </a:r>
          </a:p>
        </p:txBody>
      </p:sp>
      <p:sp>
        <p:nvSpPr>
          <p:cNvPr id="13" name="TextBox 12">
            <a:extLst>
              <a:ext uri="{FF2B5EF4-FFF2-40B4-BE49-F238E27FC236}">
                <a16:creationId xmlns:a16="http://schemas.microsoft.com/office/drawing/2014/main" id="{ECD604BE-33CE-D58E-E91A-20B5BE5712E8}"/>
              </a:ext>
            </a:extLst>
          </p:cNvPr>
          <p:cNvSpPr txBox="1"/>
          <p:nvPr/>
        </p:nvSpPr>
        <p:spPr>
          <a:xfrm>
            <a:off x="813777" y="2440945"/>
            <a:ext cx="1508369" cy="261610"/>
          </a:xfrm>
          <a:prstGeom prst="rect">
            <a:avLst/>
          </a:prstGeom>
          <a:noFill/>
        </p:spPr>
        <p:txBody>
          <a:bodyPr wrap="square" rtlCol="0">
            <a:spAutoFit/>
          </a:bodyPr>
          <a:lstStyle/>
          <a:p>
            <a:r>
              <a:rPr lang="en-IN" sz="1100" dirty="0"/>
              <a:t>Receiver’s public key</a:t>
            </a:r>
          </a:p>
        </p:txBody>
      </p:sp>
      <p:sp>
        <p:nvSpPr>
          <p:cNvPr id="14" name="TextBox 13">
            <a:extLst>
              <a:ext uri="{FF2B5EF4-FFF2-40B4-BE49-F238E27FC236}">
                <a16:creationId xmlns:a16="http://schemas.microsoft.com/office/drawing/2014/main" id="{1EAB7334-540A-0CB0-E822-BA5008735022}"/>
              </a:ext>
            </a:extLst>
          </p:cNvPr>
          <p:cNvSpPr txBox="1"/>
          <p:nvPr/>
        </p:nvSpPr>
        <p:spPr>
          <a:xfrm>
            <a:off x="677008" y="3130469"/>
            <a:ext cx="1305168" cy="430887"/>
          </a:xfrm>
          <a:prstGeom prst="rect">
            <a:avLst/>
          </a:prstGeom>
          <a:noFill/>
        </p:spPr>
        <p:txBody>
          <a:bodyPr wrap="square" rtlCol="0">
            <a:spAutoFit/>
          </a:bodyPr>
          <a:lstStyle/>
          <a:p>
            <a:r>
              <a:rPr lang="en-IN" sz="1100" dirty="0"/>
              <a:t>AES </a:t>
            </a:r>
          </a:p>
          <a:p>
            <a:r>
              <a:rPr lang="en-IN" sz="1100" dirty="0"/>
              <a:t>encryption</a:t>
            </a:r>
          </a:p>
        </p:txBody>
      </p:sp>
      <p:sp>
        <p:nvSpPr>
          <p:cNvPr id="15" name="TextBox 14">
            <a:extLst>
              <a:ext uri="{FF2B5EF4-FFF2-40B4-BE49-F238E27FC236}">
                <a16:creationId xmlns:a16="http://schemas.microsoft.com/office/drawing/2014/main" id="{FE9DFF19-E774-E816-2482-3493062C8F76}"/>
              </a:ext>
            </a:extLst>
          </p:cNvPr>
          <p:cNvSpPr txBox="1"/>
          <p:nvPr/>
        </p:nvSpPr>
        <p:spPr>
          <a:xfrm>
            <a:off x="1793630" y="3155558"/>
            <a:ext cx="898769" cy="430887"/>
          </a:xfrm>
          <a:prstGeom prst="rect">
            <a:avLst/>
          </a:prstGeom>
          <a:noFill/>
        </p:spPr>
        <p:txBody>
          <a:bodyPr wrap="square" rtlCol="0">
            <a:spAutoFit/>
          </a:bodyPr>
          <a:lstStyle/>
          <a:p>
            <a:r>
              <a:rPr lang="en-IN" sz="1100" dirty="0"/>
              <a:t>Encrypting key</a:t>
            </a:r>
          </a:p>
        </p:txBody>
      </p:sp>
      <p:sp>
        <p:nvSpPr>
          <p:cNvPr id="16" name="Rectangle 15">
            <a:extLst>
              <a:ext uri="{FF2B5EF4-FFF2-40B4-BE49-F238E27FC236}">
                <a16:creationId xmlns:a16="http://schemas.microsoft.com/office/drawing/2014/main" id="{665F2212-9408-7277-36AA-B3B56F42EFB4}"/>
              </a:ext>
            </a:extLst>
          </p:cNvPr>
          <p:cNvSpPr/>
          <p:nvPr/>
        </p:nvSpPr>
        <p:spPr>
          <a:xfrm>
            <a:off x="875324" y="3974578"/>
            <a:ext cx="1029676" cy="2696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708BBF0F-9B75-F510-6FFB-CAD5865EE02D}"/>
              </a:ext>
            </a:extLst>
          </p:cNvPr>
          <p:cNvSpPr/>
          <p:nvPr/>
        </p:nvSpPr>
        <p:spPr>
          <a:xfrm>
            <a:off x="2495061" y="3987853"/>
            <a:ext cx="1348154" cy="273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29B91FCC-2156-5F5C-64A6-C62D100F04DA}"/>
              </a:ext>
            </a:extLst>
          </p:cNvPr>
          <p:cNvSpPr/>
          <p:nvPr/>
        </p:nvSpPr>
        <p:spPr>
          <a:xfrm>
            <a:off x="2919046" y="3155558"/>
            <a:ext cx="83624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TextBox 19">
            <a:extLst>
              <a:ext uri="{FF2B5EF4-FFF2-40B4-BE49-F238E27FC236}">
                <a16:creationId xmlns:a16="http://schemas.microsoft.com/office/drawing/2014/main" id="{D9351583-0888-0896-8C84-A582BA102C68}"/>
              </a:ext>
            </a:extLst>
          </p:cNvPr>
          <p:cNvSpPr txBox="1"/>
          <p:nvPr/>
        </p:nvSpPr>
        <p:spPr>
          <a:xfrm>
            <a:off x="883139" y="3978695"/>
            <a:ext cx="1029676" cy="261610"/>
          </a:xfrm>
          <a:prstGeom prst="rect">
            <a:avLst/>
          </a:prstGeom>
          <a:noFill/>
        </p:spPr>
        <p:txBody>
          <a:bodyPr wrap="square" rtlCol="0">
            <a:spAutoFit/>
          </a:bodyPr>
          <a:lstStyle/>
          <a:p>
            <a:r>
              <a:rPr lang="en-IN" sz="1100" dirty="0"/>
              <a:t>Encrypted file</a:t>
            </a:r>
          </a:p>
        </p:txBody>
      </p:sp>
      <p:sp>
        <p:nvSpPr>
          <p:cNvPr id="21" name="TextBox 20">
            <a:extLst>
              <a:ext uri="{FF2B5EF4-FFF2-40B4-BE49-F238E27FC236}">
                <a16:creationId xmlns:a16="http://schemas.microsoft.com/office/drawing/2014/main" id="{4BE93A29-AE6A-4929-562E-6607E35F719D}"/>
              </a:ext>
            </a:extLst>
          </p:cNvPr>
          <p:cNvSpPr txBox="1"/>
          <p:nvPr/>
        </p:nvSpPr>
        <p:spPr>
          <a:xfrm>
            <a:off x="2542930" y="3989217"/>
            <a:ext cx="1252415" cy="261610"/>
          </a:xfrm>
          <a:prstGeom prst="rect">
            <a:avLst/>
          </a:prstGeom>
          <a:noFill/>
        </p:spPr>
        <p:txBody>
          <a:bodyPr wrap="square" lIns="91440" tIns="45720" rIns="91440" bIns="45720" rtlCol="0" anchor="t">
            <a:spAutoFit/>
          </a:bodyPr>
          <a:lstStyle/>
          <a:p>
            <a:r>
              <a:rPr lang="en-IN" sz="1100" dirty="0"/>
              <a:t>Text cipher</a:t>
            </a:r>
          </a:p>
        </p:txBody>
      </p:sp>
      <p:sp>
        <p:nvSpPr>
          <p:cNvPr id="22" name="TextBox 21">
            <a:extLst>
              <a:ext uri="{FF2B5EF4-FFF2-40B4-BE49-F238E27FC236}">
                <a16:creationId xmlns:a16="http://schemas.microsoft.com/office/drawing/2014/main" id="{942264D6-E61A-B669-6349-0F579A30CDD2}"/>
              </a:ext>
            </a:extLst>
          </p:cNvPr>
          <p:cNvSpPr txBox="1"/>
          <p:nvPr/>
        </p:nvSpPr>
        <p:spPr>
          <a:xfrm>
            <a:off x="2919046" y="3178641"/>
            <a:ext cx="878911" cy="261610"/>
          </a:xfrm>
          <a:prstGeom prst="rect">
            <a:avLst/>
          </a:prstGeom>
          <a:noFill/>
        </p:spPr>
        <p:txBody>
          <a:bodyPr wrap="square" rtlCol="0">
            <a:spAutoFit/>
          </a:bodyPr>
          <a:lstStyle/>
          <a:p>
            <a:r>
              <a:rPr lang="en-IN" sz="1100" dirty="0"/>
              <a:t>Key cipher</a:t>
            </a:r>
          </a:p>
        </p:txBody>
      </p:sp>
      <p:cxnSp>
        <p:nvCxnSpPr>
          <p:cNvPr id="24" name="Straight Arrow Connector 23">
            <a:extLst>
              <a:ext uri="{FF2B5EF4-FFF2-40B4-BE49-F238E27FC236}">
                <a16:creationId xmlns:a16="http://schemas.microsoft.com/office/drawing/2014/main" id="{7EBA40BF-FE59-C9EA-6763-D1A34A3D9B16}"/>
              </a:ext>
            </a:extLst>
          </p:cNvPr>
          <p:cNvCxnSpPr>
            <a:cxnSpLocks/>
          </p:cNvCxnSpPr>
          <p:nvPr/>
        </p:nvCxnSpPr>
        <p:spPr>
          <a:xfrm flipH="1">
            <a:off x="1396999" y="1645641"/>
            <a:ext cx="6838" cy="2574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107ACA04-75FD-82F3-521B-B4842616BCF3}"/>
              </a:ext>
            </a:extLst>
          </p:cNvPr>
          <p:cNvCxnSpPr>
            <a:cxnSpLocks/>
          </p:cNvCxnSpPr>
          <p:nvPr/>
        </p:nvCxnSpPr>
        <p:spPr>
          <a:xfrm flipH="1">
            <a:off x="1396999" y="2206829"/>
            <a:ext cx="7815" cy="2341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EB549101-A7E1-D397-05A9-7DF3C2E03701}"/>
              </a:ext>
            </a:extLst>
          </p:cNvPr>
          <p:cNvCxnSpPr/>
          <p:nvPr/>
        </p:nvCxnSpPr>
        <p:spPr>
          <a:xfrm>
            <a:off x="1912815" y="2770554"/>
            <a:ext cx="0" cy="309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DAE837E8-D59D-9EEC-D861-5B84839582B3}"/>
              </a:ext>
            </a:extLst>
          </p:cNvPr>
          <p:cNvCxnSpPr/>
          <p:nvPr/>
        </p:nvCxnSpPr>
        <p:spPr>
          <a:xfrm>
            <a:off x="1499577" y="3359858"/>
            <a:ext cx="23153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343718E8-7653-4B4C-105F-51DFF4174277}"/>
              </a:ext>
            </a:extLst>
          </p:cNvPr>
          <p:cNvCxnSpPr/>
          <p:nvPr/>
        </p:nvCxnSpPr>
        <p:spPr>
          <a:xfrm>
            <a:off x="1180123" y="3669940"/>
            <a:ext cx="0" cy="2651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593DB6F8-1BA7-B2AC-1286-02E490818721}"/>
              </a:ext>
            </a:extLst>
          </p:cNvPr>
          <p:cNvCxnSpPr>
            <a:cxnSpLocks/>
            <a:stCxn id="16" idx="3"/>
            <a:endCxn id="17" idx="1"/>
          </p:cNvCxnSpPr>
          <p:nvPr/>
        </p:nvCxnSpPr>
        <p:spPr>
          <a:xfrm>
            <a:off x="1905000" y="4109394"/>
            <a:ext cx="590061" cy="154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3BD13AA7-D79E-6F7C-798B-39A8C1BD36A5}"/>
              </a:ext>
            </a:extLst>
          </p:cNvPr>
          <p:cNvCxnSpPr>
            <a:cxnSpLocks/>
            <a:endCxn id="22" idx="1"/>
          </p:cNvCxnSpPr>
          <p:nvPr/>
        </p:nvCxnSpPr>
        <p:spPr>
          <a:xfrm>
            <a:off x="2590800" y="3309446"/>
            <a:ext cx="32824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7A0FBBB6-B5F7-E9C4-1074-264B035E256B}"/>
              </a:ext>
            </a:extLst>
          </p:cNvPr>
          <p:cNvCxnSpPr>
            <a:stCxn id="22" idx="3"/>
          </p:cNvCxnSpPr>
          <p:nvPr/>
        </p:nvCxnSpPr>
        <p:spPr>
          <a:xfrm>
            <a:off x="3797957" y="3309446"/>
            <a:ext cx="254320" cy="0"/>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id="{8F0F5388-A712-0D90-1F27-A7F6AC653F94}"/>
              </a:ext>
            </a:extLst>
          </p:cNvPr>
          <p:cNvCxnSpPr>
            <a:cxnSpLocks/>
          </p:cNvCxnSpPr>
          <p:nvPr/>
        </p:nvCxnSpPr>
        <p:spPr>
          <a:xfrm>
            <a:off x="4052277" y="3309446"/>
            <a:ext cx="0" cy="807652"/>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a:extLst>
              <a:ext uri="{FF2B5EF4-FFF2-40B4-BE49-F238E27FC236}">
                <a16:creationId xmlns:a16="http://schemas.microsoft.com/office/drawing/2014/main" id="{9EBE319B-98BA-7E81-A050-3BD50EC657A3}"/>
              </a:ext>
            </a:extLst>
          </p:cNvPr>
          <p:cNvCxnSpPr>
            <a:stCxn id="17" idx="3"/>
          </p:cNvCxnSpPr>
          <p:nvPr/>
        </p:nvCxnSpPr>
        <p:spPr>
          <a:xfrm flipV="1">
            <a:off x="3843215" y="4109393"/>
            <a:ext cx="209062" cy="15410"/>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C42C7988-5DAD-7316-112B-B9B6E490EC55}"/>
              </a:ext>
            </a:extLst>
          </p:cNvPr>
          <p:cNvCxnSpPr/>
          <p:nvPr/>
        </p:nvCxnSpPr>
        <p:spPr>
          <a:xfrm>
            <a:off x="4052277" y="3639258"/>
            <a:ext cx="406400"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71" name="Rectangle 70">
            <a:extLst>
              <a:ext uri="{FF2B5EF4-FFF2-40B4-BE49-F238E27FC236}">
                <a16:creationId xmlns:a16="http://schemas.microsoft.com/office/drawing/2014/main" id="{B945DA19-E3E9-4CF9-8BD5-3C157DBE9E2B}"/>
              </a:ext>
            </a:extLst>
          </p:cNvPr>
          <p:cNvSpPr/>
          <p:nvPr/>
        </p:nvSpPr>
        <p:spPr>
          <a:xfrm>
            <a:off x="5472723" y="1895122"/>
            <a:ext cx="2160954" cy="340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2" name="Rectangle 71">
            <a:extLst>
              <a:ext uri="{FF2B5EF4-FFF2-40B4-BE49-F238E27FC236}">
                <a16:creationId xmlns:a16="http://schemas.microsoft.com/office/drawing/2014/main" id="{6F7D4523-8528-6344-7F90-48F735B719A0}"/>
              </a:ext>
            </a:extLst>
          </p:cNvPr>
          <p:cNvSpPr/>
          <p:nvPr/>
        </p:nvSpPr>
        <p:spPr>
          <a:xfrm>
            <a:off x="5533292" y="2448845"/>
            <a:ext cx="1586522" cy="278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3" name="Rectangle 72">
            <a:extLst>
              <a:ext uri="{FF2B5EF4-FFF2-40B4-BE49-F238E27FC236}">
                <a16:creationId xmlns:a16="http://schemas.microsoft.com/office/drawing/2014/main" id="{2238D1B4-7155-24C5-4737-91CDEB1A14A6}"/>
              </a:ext>
            </a:extLst>
          </p:cNvPr>
          <p:cNvSpPr/>
          <p:nvPr/>
        </p:nvSpPr>
        <p:spPr>
          <a:xfrm>
            <a:off x="4685644" y="3169759"/>
            <a:ext cx="878908" cy="26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4" name="Rectangle 73">
            <a:extLst>
              <a:ext uri="{FF2B5EF4-FFF2-40B4-BE49-F238E27FC236}">
                <a16:creationId xmlns:a16="http://schemas.microsoft.com/office/drawing/2014/main" id="{CDB97B29-2DB7-A6B0-F886-EC4907B1AB96}"/>
              </a:ext>
            </a:extLst>
          </p:cNvPr>
          <p:cNvSpPr/>
          <p:nvPr/>
        </p:nvSpPr>
        <p:spPr>
          <a:xfrm>
            <a:off x="4638431" y="3753398"/>
            <a:ext cx="1094153" cy="2544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5" name="Rectangle 74">
            <a:extLst>
              <a:ext uri="{FF2B5EF4-FFF2-40B4-BE49-F238E27FC236}">
                <a16:creationId xmlns:a16="http://schemas.microsoft.com/office/drawing/2014/main" id="{C5230037-2B2D-8B8C-A095-A8F1FA1FBA09}"/>
              </a:ext>
            </a:extLst>
          </p:cNvPr>
          <p:cNvSpPr/>
          <p:nvPr/>
        </p:nvSpPr>
        <p:spPr>
          <a:xfrm>
            <a:off x="5956957" y="3161505"/>
            <a:ext cx="1227013" cy="278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6" name="Rectangle 75">
            <a:extLst>
              <a:ext uri="{FF2B5EF4-FFF2-40B4-BE49-F238E27FC236}">
                <a16:creationId xmlns:a16="http://schemas.microsoft.com/office/drawing/2014/main" id="{D874A520-48E9-C922-B783-BA9243F8D0F4}"/>
              </a:ext>
            </a:extLst>
          </p:cNvPr>
          <p:cNvSpPr/>
          <p:nvPr/>
        </p:nvSpPr>
        <p:spPr>
          <a:xfrm>
            <a:off x="6029578" y="3749211"/>
            <a:ext cx="1221461" cy="2909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7" name="Rectangle 76">
            <a:extLst>
              <a:ext uri="{FF2B5EF4-FFF2-40B4-BE49-F238E27FC236}">
                <a16:creationId xmlns:a16="http://schemas.microsoft.com/office/drawing/2014/main" id="{406351C0-9EBB-BC53-9E5D-59F0C27974E7}"/>
              </a:ext>
            </a:extLst>
          </p:cNvPr>
          <p:cNvSpPr/>
          <p:nvPr/>
        </p:nvSpPr>
        <p:spPr>
          <a:xfrm>
            <a:off x="7644423" y="3158212"/>
            <a:ext cx="1121508" cy="2846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8" name="Rectangle 77">
            <a:extLst>
              <a:ext uri="{FF2B5EF4-FFF2-40B4-BE49-F238E27FC236}">
                <a16:creationId xmlns:a16="http://schemas.microsoft.com/office/drawing/2014/main" id="{F6C72DD0-396C-BD06-C6C6-1E2CE4927294}"/>
              </a:ext>
            </a:extLst>
          </p:cNvPr>
          <p:cNvSpPr/>
          <p:nvPr/>
        </p:nvSpPr>
        <p:spPr>
          <a:xfrm>
            <a:off x="6043565" y="4379913"/>
            <a:ext cx="1283995" cy="2909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79" name="TextBox 78">
            <a:extLst>
              <a:ext uri="{FF2B5EF4-FFF2-40B4-BE49-F238E27FC236}">
                <a16:creationId xmlns:a16="http://schemas.microsoft.com/office/drawing/2014/main" id="{37D39779-607D-8009-C5BB-E7A453413706}"/>
              </a:ext>
            </a:extLst>
          </p:cNvPr>
          <p:cNvSpPr txBox="1"/>
          <p:nvPr/>
        </p:nvSpPr>
        <p:spPr>
          <a:xfrm>
            <a:off x="6000261" y="1416170"/>
            <a:ext cx="799124"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100" dirty="0"/>
              <a:t>Receiver</a:t>
            </a:r>
          </a:p>
        </p:txBody>
      </p:sp>
      <p:sp>
        <p:nvSpPr>
          <p:cNvPr id="80" name="TextBox 79">
            <a:extLst>
              <a:ext uri="{FF2B5EF4-FFF2-40B4-BE49-F238E27FC236}">
                <a16:creationId xmlns:a16="http://schemas.microsoft.com/office/drawing/2014/main" id="{8024BD3E-F57A-BAC6-E11D-5687DE230587}"/>
              </a:ext>
            </a:extLst>
          </p:cNvPr>
          <p:cNvSpPr txBox="1"/>
          <p:nvPr/>
        </p:nvSpPr>
        <p:spPr>
          <a:xfrm>
            <a:off x="5616985" y="1940741"/>
            <a:ext cx="1906956" cy="261610"/>
          </a:xfrm>
          <a:prstGeom prst="rect">
            <a:avLst/>
          </a:prstGeom>
          <a:noFill/>
        </p:spPr>
        <p:txBody>
          <a:bodyPr wrap="square" rtlCol="0">
            <a:spAutoFit/>
          </a:bodyPr>
          <a:lstStyle/>
          <a:p>
            <a:r>
              <a:rPr lang="en-IN" sz="1100" dirty="0"/>
              <a:t>Generating RSA key pair</a:t>
            </a:r>
          </a:p>
        </p:txBody>
      </p:sp>
      <p:sp>
        <p:nvSpPr>
          <p:cNvPr id="81" name="TextBox 80">
            <a:extLst>
              <a:ext uri="{FF2B5EF4-FFF2-40B4-BE49-F238E27FC236}">
                <a16:creationId xmlns:a16="http://schemas.microsoft.com/office/drawing/2014/main" id="{8F88FCDC-B287-29FB-F619-FCC0C90969BC}"/>
              </a:ext>
            </a:extLst>
          </p:cNvPr>
          <p:cNvSpPr txBox="1"/>
          <p:nvPr/>
        </p:nvSpPr>
        <p:spPr>
          <a:xfrm>
            <a:off x="5533622" y="2464862"/>
            <a:ext cx="1662064" cy="261610"/>
          </a:xfrm>
          <a:prstGeom prst="rect">
            <a:avLst/>
          </a:prstGeom>
          <a:noFill/>
        </p:spPr>
        <p:txBody>
          <a:bodyPr wrap="square" rtlCol="0">
            <a:spAutoFit/>
          </a:bodyPr>
          <a:lstStyle/>
          <a:p>
            <a:r>
              <a:rPr lang="en-IN" sz="1100" dirty="0"/>
              <a:t>Receiver’s private key</a:t>
            </a:r>
          </a:p>
        </p:txBody>
      </p:sp>
      <p:sp>
        <p:nvSpPr>
          <p:cNvPr id="82" name="TextBox 81">
            <a:extLst>
              <a:ext uri="{FF2B5EF4-FFF2-40B4-BE49-F238E27FC236}">
                <a16:creationId xmlns:a16="http://schemas.microsoft.com/office/drawing/2014/main" id="{1A2ACB33-2F99-71BB-F6DE-1CC1EB4A1177}"/>
              </a:ext>
            </a:extLst>
          </p:cNvPr>
          <p:cNvSpPr txBox="1"/>
          <p:nvPr/>
        </p:nvSpPr>
        <p:spPr>
          <a:xfrm>
            <a:off x="4707777" y="3174773"/>
            <a:ext cx="873047" cy="261610"/>
          </a:xfrm>
          <a:prstGeom prst="rect">
            <a:avLst/>
          </a:prstGeom>
          <a:noFill/>
        </p:spPr>
        <p:txBody>
          <a:bodyPr wrap="square" rtlCol="0">
            <a:spAutoFit/>
          </a:bodyPr>
          <a:lstStyle/>
          <a:p>
            <a:r>
              <a:rPr lang="en-IN" sz="1100" dirty="0"/>
              <a:t>Key cipher</a:t>
            </a:r>
          </a:p>
        </p:txBody>
      </p:sp>
      <p:sp>
        <p:nvSpPr>
          <p:cNvPr id="83" name="TextBox 82">
            <a:extLst>
              <a:ext uri="{FF2B5EF4-FFF2-40B4-BE49-F238E27FC236}">
                <a16:creationId xmlns:a16="http://schemas.microsoft.com/office/drawing/2014/main" id="{2957FDB3-62CB-0320-22F3-F2F7797E3681}"/>
              </a:ext>
            </a:extLst>
          </p:cNvPr>
          <p:cNvSpPr txBox="1"/>
          <p:nvPr/>
        </p:nvSpPr>
        <p:spPr>
          <a:xfrm>
            <a:off x="6043565" y="3164311"/>
            <a:ext cx="1119553" cy="261610"/>
          </a:xfrm>
          <a:prstGeom prst="rect">
            <a:avLst/>
          </a:prstGeom>
          <a:noFill/>
        </p:spPr>
        <p:txBody>
          <a:bodyPr wrap="square" rtlCol="0">
            <a:spAutoFit/>
          </a:bodyPr>
          <a:lstStyle/>
          <a:p>
            <a:r>
              <a:rPr lang="en-IN" sz="1100" dirty="0"/>
              <a:t>Decrypt key</a:t>
            </a:r>
          </a:p>
        </p:txBody>
      </p:sp>
      <p:sp>
        <p:nvSpPr>
          <p:cNvPr id="84" name="TextBox 83">
            <a:extLst>
              <a:ext uri="{FF2B5EF4-FFF2-40B4-BE49-F238E27FC236}">
                <a16:creationId xmlns:a16="http://schemas.microsoft.com/office/drawing/2014/main" id="{0F9803E1-4AC6-7093-74D7-869036DA4BE2}"/>
              </a:ext>
            </a:extLst>
          </p:cNvPr>
          <p:cNvSpPr txBox="1"/>
          <p:nvPr/>
        </p:nvSpPr>
        <p:spPr>
          <a:xfrm>
            <a:off x="7830767" y="3155558"/>
            <a:ext cx="739051" cy="261610"/>
          </a:xfrm>
          <a:prstGeom prst="rect">
            <a:avLst/>
          </a:prstGeom>
          <a:noFill/>
        </p:spPr>
        <p:txBody>
          <a:bodyPr wrap="square" rtlCol="0">
            <a:spAutoFit/>
          </a:bodyPr>
          <a:lstStyle/>
          <a:p>
            <a:r>
              <a:rPr lang="en-IN" sz="1100" dirty="0"/>
              <a:t>AES key</a:t>
            </a:r>
          </a:p>
        </p:txBody>
      </p:sp>
      <p:sp>
        <p:nvSpPr>
          <p:cNvPr id="85" name="TextBox 84">
            <a:extLst>
              <a:ext uri="{FF2B5EF4-FFF2-40B4-BE49-F238E27FC236}">
                <a16:creationId xmlns:a16="http://schemas.microsoft.com/office/drawing/2014/main" id="{A9611D73-43C7-67F3-28EA-282B994124AE}"/>
              </a:ext>
            </a:extLst>
          </p:cNvPr>
          <p:cNvSpPr txBox="1"/>
          <p:nvPr/>
        </p:nvSpPr>
        <p:spPr>
          <a:xfrm>
            <a:off x="4603100" y="3753398"/>
            <a:ext cx="1207477" cy="261610"/>
          </a:xfrm>
          <a:prstGeom prst="rect">
            <a:avLst/>
          </a:prstGeom>
          <a:noFill/>
        </p:spPr>
        <p:txBody>
          <a:bodyPr wrap="square" lIns="91440" tIns="45720" rIns="91440" bIns="45720" rtlCol="0" anchor="t">
            <a:spAutoFit/>
          </a:bodyPr>
          <a:lstStyle/>
          <a:p>
            <a:r>
              <a:rPr lang="en-IN" sz="1100" dirty="0"/>
              <a:t>Ciphertext</a:t>
            </a:r>
          </a:p>
        </p:txBody>
      </p:sp>
      <p:sp>
        <p:nvSpPr>
          <p:cNvPr id="86" name="TextBox 85">
            <a:extLst>
              <a:ext uri="{FF2B5EF4-FFF2-40B4-BE49-F238E27FC236}">
                <a16:creationId xmlns:a16="http://schemas.microsoft.com/office/drawing/2014/main" id="{C8CFC0C8-4883-B9CB-A2F4-01BC64B9A896}"/>
              </a:ext>
            </a:extLst>
          </p:cNvPr>
          <p:cNvSpPr txBox="1"/>
          <p:nvPr/>
        </p:nvSpPr>
        <p:spPr>
          <a:xfrm>
            <a:off x="6141915" y="3757614"/>
            <a:ext cx="1478085" cy="261610"/>
          </a:xfrm>
          <a:prstGeom prst="rect">
            <a:avLst/>
          </a:prstGeom>
          <a:noFill/>
        </p:spPr>
        <p:txBody>
          <a:bodyPr wrap="square" rtlCol="0">
            <a:spAutoFit/>
          </a:bodyPr>
          <a:lstStyle/>
          <a:p>
            <a:r>
              <a:rPr lang="en-IN" sz="1100" dirty="0"/>
              <a:t>Decrypt file</a:t>
            </a:r>
          </a:p>
        </p:txBody>
      </p:sp>
      <p:sp>
        <p:nvSpPr>
          <p:cNvPr id="87" name="TextBox 86">
            <a:extLst>
              <a:ext uri="{FF2B5EF4-FFF2-40B4-BE49-F238E27FC236}">
                <a16:creationId xmlns:a16="http://schemas.microsoft.com/office/drawing/2014/main" id="{C608A9BC-DDAC-2931-EC7A-2A359A8C0110}"/>
              </a:ext>
            </a:extLst>
          </p:cNvPr>
          <p:cNvSpPr txBox="1"/>
          <p:nvPr/>
        </p:nvSpPr>
        <p:spPr>
          <a:xfrm>
            <a:off x="6097954" y="4404238"/>
            <a:ext cx="1402862" cy="261610"/>
          </a:xfrm>
          <a:prstGeom prst="rect">
            <a:avLst/>
          </a:prstGeom>
          <a:noFill/>
        </p:spPr>
        <p:txBody>
          <a:bodyPr wrap="square" rtlCol="0">
            <a:spAutoFit/>
          </a:bodyPr>
          <a:lstStyle/>
          <a:p>
            <a:r>
              <a:rPr lang="en-IN" sz="1100" dirty="0"/>
              <a:t>Original Email</a:t>
            </a:r>
          </a:p>
        </p:txBody>
      </p:sp>
      <p:cxnSp>
        <p:nvCxnSpPr>
          <p:cNvPr id="89" name="Straight Arrow Connector 88">
            <a:extLst>
              <a:ext uri="{FF2B5EF4-FFF2-40B4-BE49-F238E27FC236}">
                <a16:creationId xmlns:a16="http://schemas.microsoft.com/office/drawing/2014/main" id="{72D9E93F-F9D8-B035-EBD4-F93877B1BBB3}"/>
              </a:ext>
            </a:extLst>
          </p:cNvPr>
          <p:cNvCxnSpPr>
            <a:cxnSpLocks/>
          </p:cNvCxnSpPr>
          <p:nvPr/>
        </p:nvCxnSpPr>
        <p:spPr>
          <a:xfrm>
            <a:off x="6364654" y="1677780"/>
            <a:ext cx="0" cy="2104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3" name="Straight Arrow Connector 92">
            <a:extLst>
              <a:ext uri="{FF2B5EF4-FFF2-40B4-BE49-F238E27FC236}">
                <a16:creationId xmlns:a16="http://schemas.microsoft.com/office/drawing/2014/main" id="{FDA4A1E2-2A4C-54B2-201D-AC65A5AFD1DD}"/>
              </a:ext>
            </a:extLst>
          </p:cNvPr>
          <p:cNvCxnSpPr>
            <a:cxnSpLocks/>
            <a:endCxn id="81" idx="0"/>
          </p:cNvCxnSpPr>
          <p:nvPr/>
        </p:nvCxnSpPr>
        <p:spPr>
          <a:xfrm>
            <a:off x="6364654" y="2237503"/>
            <a:ext cx="0" cy="2273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6" name="Straight Arrow Connector 95">
            <a:extLst>
              <a:ext uri="{FF2B5EF4-FFF2-40B4-BE49-F238E27FC236}">
                <a16:creationId xmlns:a16="http://schemas.microsoft.com/office/drawing/2014/main" id="{6B8AC320-50D1-27D9-7361-8E59AF9D2000}"/>
              </a:ext>
            </a:extLst>
          </p:cNvPr>
          <p:cNvCxnSpPr>
            <a:stCxn id="81" idx="2"/>
          </p:cNvCxnSpPr>
          <p:nvPr/>
        </p:nvCxnSpPr>
        <p:spPr>
          <a:xfrm>
            <a:off x="6364654" y="2726472"/>
            <a:ext cx="0" cy="4314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8" name="Straight Arrow Connector 97">
            <a:extLst>
              <a:ext uri="{FF2B5EF4-FFF2-40B4-BE49-F238E27FC236}">
                <a16:creationId xmlns:a16="http://schemas.microsoft.com/office/drawing/2014/main" id="{0FE380C3-4744-8876-AEF5-7201939B1461}"/>
              </a:ext>
            </a:extLst>
          </p:cNvPr>
          <p:cNvCxnSpPr>
            <a:stCxn id="82" idx="3"/>
            <a:endCxn id="75" idx="1"/>
          </p:cNvCxnSpPr>
          <p:nvPr/>
        </p:nvCxnSpPr>
        <p:spPr>
          <a:xfrm flipV="1">
            <a:off x="5580824" y="3300559"/>
            <a:ext cx="376133" cy="50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Arrow Connector 99">
            <a:extLst>
              <a:ext uri="{FF2B5EF4-FFF2-40B4-BE49-F238E27FC236}">
                <a16:creationId xmlns:a16="http://schemas.microsoft.com/office/drawing/2014/main" id="{D4AFAEFA-B132-26A0-BF83-9F0442D0CE65}"/>
              </a:ext>
            </a:extLst>
          </p:cNvPr>
          <p:cNvCxnSpPr>
            <a:stCxn id="75" idx="3"/>
            <a:endCxn id="77" idx="1"/>
          </p:cNvCxnSpPr>
          <p:nvPr/>
        </p:nvCxnSpPr>
        <p:spPr>
          <a:xfrm>
            <a:off x="7183970" y="3300559"/>
            <a:ext cx="4604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0" name="Straight Arrow Connector 109">
            <a:extLst>
              <a:ext uri="{FF2B5EF4-FFF2-40B4-BE49-F238E27FC236}">
                <a16:creationId xmlns:a16="http://schemas.microsoft.com/office/drawing/2014/main" id="{94323ACB-B525-6A82-5097-F730FC05B99D}"/>
              </a:ext>
            </a:extLst>
          </p:cNvPr>
          <p:cNvCxnSpPr>
            <a:cxnSpLocks/>
            <a:stCxn id="85" idx="3"/>
            <a:endCxn id="76" idx="1"/>
          </p:cNvCxnSpPr>
          <p:nvPr/>
        </p:nvCxnSpPr>
        <p:spPr>
          <a:xfrm>
            <a:off x="5810577" y="3884203"/>
            <a:ext cx="219001" cy="104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7" name="Straight Arrow Connector 116">
            <a:extLst>
              <a:ext uri="{FF2B5EF4-FFF2-40B4-BE49-F238E27FC236}">
                <a16:creationId xmlns:a16="http://schemas.microsoft.com/office/drawing/2014/main" id="{623DC0B4-ECE4-3788-25E1-DF8BD8498E51}"/>
              </a:ext>
            </a:extLst>
          </p:cNvPr>
          <p:cNvCxnSpPr>
            <a:stCxn id="76" idx="2"/>
            <a:endCxn id="78" idx="0"/>
          </p:cNvCxnSpPr>
          <p:nvPr/>
        </p:nvCxnSpPr>
        <p:spPr>
          <a:xfrm flipH="1">
            <a:off x="6640308" y="4040175"/>
            <a:ext cx="1" cy="3397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1" name="Straight Connector 120">
            <a:extLst>
              <a:ext uri="{FF2B5EF4-FFF2-40B4-BE49-F238E27FC236}">
                <a16:creationId xmlns:a16="http://schemas.microsoft.com/office/drawing/2014/main" id="{00C16EF9-CF37-3799-35A5-05BFACFF19E4}"/>
              </a:ext>
            </a:extLst>
          </p:cNvPr>
          <p:cNvCxnSpPr>
            <a:stCxn id="77" idx="2"/>
          </p:cNvCxnSpPr>
          <p:nvPr/>
        </p:nvCxnSpPr>
        <p:spPr>
          <a:xfrm flipH="1">
            <a:off x="8200292" y="3442906"/>
            <a:ext cx="4885" cy="437704"/>
          </a:xfrm>
          <a:prstGeom prst="line">
            <a:avLst/>
          </a:prstGeom>
        </p:spPr>
        <p:style>
          <a:lnRef idx="2">
            <a:schemeClr val="dk1"/>
          </a:lnRef>
          <a:fillRef idx="0">
            <a:schemeClr val="dk1"/>
          </a:fillRef>
          <a:effectRef idx="1">
            <a:schemeClr val="dk1"/>
          </a:effectRef>
          <a:fontRef idx="minor">
            <a:schemeClr val="tx1"/>
          </a:fontRef>
        </p:style>
      </p:cxnSp>
      <p:cxnSp>
        <p:nvCxnSpPr>
          <p:cNvPr id="125" name="Straight Connector 124">
            <a:extLst>
              <a:ext uri="{FF2B5EF4-FFF2-40B4-BE49-F238E27FC236}">
                <a16:creationId xmlns:a16="http://schemas.microsoft.com/office/drawing/2014/main" id="{79E643FB-883D-08DB-4917-9B8BB2118CA9}"/>
              </a:ext>
            </a:extLst>
          </p:cNvPr>
          <p:cNvCxnSpPr>
            <a:cxnSpLocks/>
          </p:cNvCxnSpPr>
          <p:nvPr/>
        </p:nvCxnSpPr>
        <p:spPr>
          <a:xfrm>
            <a:off x="4458677" y="3303068"/>
            <a:ext cx="0" cy="585351"/>
          </a:xfrm>
          <a:prstGeom prst="line">
            <a:avLst/>
          </a:prstGeom>
        </p:spPr>
        <p:style>
          <a:lnRef idx="3">
            <a:schemeClr val="dk1"/>
          </a:lnRef>
          <a:fillRef idx="0">
            <a:schemeClr val="dk1"/>
          </a:fillRef>
          <a:effectRef idx="2">
            <a:schemeClr val="dk1"/>
          </a:effectRef>
          <a:fontRef idx="minor">
            <a:schemeClr val="tx1"/>
          </a:fontRef>
        </p:style>
      </p:cxnSp>
      <p:cxnSp>
        <p:nvCxnSpPr>
          <p:cNvPr id="133" name="Straight Connector 132">
            <a:extLst>
              <a:ext uri="{FF2B5EF4-FFF2-40B4-BE49-F238E27FC236}">
                <a16:creationId xmlns:a16="http://schemas.microsoft.com/office/drawing/2014/main" id="{C825CC0E-9603-7177-EA38-C72A21381AA0}"/>
              </a:ext>
            </a:extLst>
          </p:cNvPr>
          <p:cNvCxnSpPr>
            <a:endCxn id="82" idx="1"/>
          </p:cNvCxnSpPr>
          <p:nvPr/>
        </p:nvCxnSpPr>
        <p:spPr>
          <a:xfrm flipV="1">
            <a:off x="4458677" y="3300559"/>
            <a:ext cx="226967" cy="2509"/>
          </a:xfrm>
          <a:prstGeom prst="line">
            <a:avLst/>
          </a:prstGeom>
        </p:spPr>
        <p:style>
          <a:lnRef idx="3">
            <a:schemeClr val="dk1"/>
          </a:lnRef>
          <a:fillRef idx="0">
            <a:schemeClr val="dk1"/>
          </a:fillRef>
          <a:effectRef idx="2">
            <a:schemeClr val="dk1"/>
          </a:effectRef>
          <a:fontRef idx="minor">
            <a:schemeClr val="tx1"/>
          </a:fontRef>
        </p:style>
      </p:cxnSp>
      <p:cxnSp>
        <p:nvCxnSpPr>
          <p:cNvPr id="139" name="Straight Connector 138">
            <a:extLst>
              <a:ext uri="{FF2B5EF4-FFF2-40B4-BE49-F238E27FC236}">
                <a16:creationId xmlns:a16="http://schemas.microsoft.com/office/drawing/2014/main" id="{86F55646-DC81-F805-4C93-58E1BB3E41BB}"/>
              </a:ext>
            </a:extLst>
          </p:cNvPr>
          <p:cNvCxnSpPr>
            <a:endCxn id="85" idx="1"/>
          </p:cNvCxnSpPr>
          <p:nvPr/>
        </p:nvCxnSpPr>
        <p:spPr>
          <a:xfrm>
            <a:off x="4458677" y="3880610"/>
            <a:ext cx="144423" cy="3593"/>
          </a:xfrm>
          <a:prstGeom prst="line">
            <a:avLst/>
          </a:prstGeom>
        </p:spPr>
        <p:style>
          <a:lnRef idx="3">
            <a:schemeClr val="dk1"/>
          </a:lnRef>
          <a:fillRef idx="0">
            <a:schemeClr val="dk1"/>
          </a:fillRef>
          <a:effectRef idx="2">
            <a:schemeClr val="dk1"/>
          </a:effectRef>
          <a:fontRef idx="minor">
            <a:schemeClr val="tx1"/>
          </a:fontRef>
        </p:style>
      </p:cxnSp>
      <p:cxnSp>
        <p:nvCxnSpPr>
          <p:cNvPr id="141" name="Straight Arrow Connector 140">
            <a:extLst>
              <a:ext uri="{FF2B5EF4-FFF2-40B4-BE49-F238E27FC236}">
                <a16:creationId xmlns:a16="http://schemas.microsoft.com/office/drawing/2014/main" id="{05247E6C-8980-B49A-5A21-5A6D1C2C1150}"/>
              </a:ext>
            </a:extLst>
          </p:cNvPr>
          <p:cNvCxnSpPr/>
          <p:nvPr/>
        </p:nvCxnSpPr>
        <p:spPr>
          <a:xfrm flipH="1">
            <a:off x="7251039" y="3888419"/>
            <a:ext cx="9492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3" name="Straight Arrow Connector 142">
            <a:extLst>
              <a:ext uri="{FF2B5EF4-FFF2-40B4-BE49-F238E27FC236}">
                <a16:creationId xmlns:a16="http://schemas.microsoft.com/office/drawing/2014/main" id="{53C666AF-9C9F-0B8B-EA7E-44AC1D160CCA}"/>
              </a:ext>
            </a:extLst>
          </p:cNvPr>
          <p:cNvCxnSpPr/>
          <p:nvPr/>
        </p:nvCxnSpPr>
        <p:spPr>
          <a:xfrm flipV="1">
            <a:off x="1008185" y="738554"/>
            <a:ext cx="0" cy="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4CEA13F-FA21-DC86-7D41-82C80FBBD2B3}"/>
              </a:ext>
            </a:extLst>
          </p:cNvPr>
          <p:cNvCxnSpPr/>
          <p:nvPr/>
        </p:nvCxnSpPr>
        <p:spPr>
          <a:xfrm flipV="1">
            <a:off x="4021015" y="2157046"/>
            <a:ext cx="0" cy="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4419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553F4662-9CF5-5DAC-886F-F4C69903E95C}"/>
              </a:ext>
            </a:extLst>
          </p:cNvPr>
          <p:cNvCxnSpPr>
            <a:cxnSpLocks/>
          </p:cNvCxnSpPr>
          <p:nvPr/>
        </p:nvCxnSpPr>
        <p:spPr>
          <a:xfrm>
            <a:off x="3713293" y="2802079"/>
            <a:ext cx="76329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Google Shape;119;p1"/>
          <p:cNvSpPr txBox="1">
            <a:spLocks noGrp="1"/>
          </p:cNvSpPr>
          <p:nvPr>
            <p:ph type="sldNum" idx="12"/>
          </p:nvPr>
        </p:nvSpPr>
        <p:spPr>
          <a:xfrm>
            <a:off x="6537297"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          </a:t>
            </a:r>
            <a:r>
              <a:rPr lang="en-US" sz="3200" u="sng" dirty="0">
                <a:latin typeface="Bookman Old Style" panose="02050604050505020204" pitchFamily="18" charset="0"/>
              </a:rPr>
              <a:t>Proposed Method</a:t>
            </a:r>
            <a:endParaRPr lang="en-US" sz="3600" u="sng"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Rectangle 4">
            <a:extLst>
              <a:ext uri="{FF2B5EF4-FFF2-40B4-BE49-F238E27FC236}">
                <a16:creationId xmlns:a16="http://schemas.microsoft.com/office/drawing/2014/main" id="{ACC0B873-C78B-598F-0949-688E268D1FFB}"/>
              </a:ext>
            </a:extLst>
          </p:cNvPr>
          <p:cNvSpPr/>
          <p:nvPr/>
        </p:nvSpPr>
        <p:spPr>
          <a:xfrm>
            <a:off x="609600" y="2416935"/>
            <a:ext cx="1262130" cy="699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7BA87621-9368-4863-7570-41EBF9C855FC}"/>
              </a:ext>
            </a:extLst>
          </p:cNvPr>
          <p:cNvSpPr txBox="1"/>
          <p:nvPr/>
        </p:nvSpPr>
        <p:spPr>
          <a:xfrm flipH="1">
            <a:off x="817480" y="2541287"/>
            <a:ext cx="958834" cy="523220"/>
          </a:xfrm>
          <a:prstGeom prst="rect">
            <a:avLst/>
          </a:prstGeom>
          <a:noFill/>
        </p:spPr>
        <p:txBody>
          <a:bodyPr wrap="square" rtlCol="0">
            <a:spAutoFit/>
          </a:bodyPr>
          <a:lstStyle/>
          <a:p>
            <a:r>
              <a:rPr lang="en-IN" dirty="0"/>
              <a:t>Hashing Function</a:t>
            </a:r>
          </a:p>
        </p:txBody>
      </p:sp>
      <p:cxnSp>
        <p:nvCxnSpPr>
          <p:cNvPr id="8" name="Straight Arrow Connector 7">
            <a:extLst>
              <a:ext uri="{FF2B5EF4-FFF2-40B4-BE49-F238E27FC236}">
                <a16:creationId xmlns:a16="http://schemas.microsoft.com/office/drawing/2014/main" id="{B89D62A6-EDE0-901C-43C3-1B060E0CA680}"/>
              </a:ext>
            </a:extLst>
          </p:cNvPr>
          <p:cNvCxnSpPr>
            <a:cxnSpLocks/>
            <a:stCxn id="5" idx="3"/>
          </p:cNvCxnSpPr>
          <p:nvPr/>
        </p:nvCxnSpPr>
        <p:spPr>
          <a:xfrm>
            <a:off x="1871730" y="2766811"/>
            <a:ext cx="58522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Rectangle 9">
            <a:extLst>
              <a:ext uri="{FF2B5EF4-FFF2-40B4-BE49-F238E27FC236}">
                <a16:creationId xmlns:a16="http://schemas.microsoft.com/office/drawing/2014/main" id="{5E930B27-1179-4520-33B3-6E254126D326}"/>
              </a:ext>
            </a:extLst>
          </p:cNvPr>
          <p:cNvSpPr/>
          <p:nvPr/>
        </p:nvSpPr>
        <p:spPr>
          <a:xfrm>
            <a:off x="2527189" y="2432193"/>
            <a:ext cx="1194021" cy="7397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01F992DB-6329-6C8F-0C7C-BA8DA4D4A109}"/>
              </a:ext>
            </a:extLst>
          </p:cNvPr>
          <p:cNvSpPr txBox="1"/>
          <p:nvPr/>
        </p:nvSpPr>
        <p:spPr>
          <a:xfrm>
            <a:off x="2590800" y="2540468"/>
            <a:ext cx="1019126" cy="523220"/>
          </a:xfrm>
          <a:prstGeom prst="rect">
            <a:avLst/>
          </a:prstGeom>
          <a:noFill/>
        </p:spPr>
        <p:txBody>
          <a:bodyPr wrap="square" rtlCol="0">
            <a:spAutoFit/>
          </a:bodyPr>
          <a:lstStyle/>
          <a:p>
            <a:r>
              <a:rPr lang="en-IN" dirty="0"/>
              <a:t>RSA approach</a:t>
            </a:r>
          </a:p>
        </p:txBody>
      </p:sp>
      <p:sp>
        <p:nvSpPr>
          <p:cNvPr id="12" name="Rectangle 11">
            <a:extLst>
              <a:ext uri="{FF2B5EF4-FFF2-40B4-BE49-F238E27FC236}">
                <a16:creationId xmlns:a16="http://schemas.microsoft.com/office/drawing/2014/main" id="{DAEC08A5-FAB7-CC47-D887-5E6FBE840F8C}"/>
              </a:ext>
            </a:extLst>
          </p:cNvPr>
          <p:cNvSpPr/>
          <p:nvPr/>
        </p:nvSpPr>
        <p:spPr>
          <a:xfrm>
            <a:off x="4572000" y="2323557"/>
            <a:ext cx="1194021" cy="15862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253E2824-D831-0763-4858-A907CD47440E}"/>
              </a:ext>
            </a:extLst>
          </p:cNvPr>
          <p:cNvSpPr txBox="1"/>
          <p:nvPr/>
        </p:nvSpPr>
        <p:spPr>
          <a:xfrm>
            <a:off x="4675367" y="2584214"/>
            <a:ext cx="1090654" cy="1169551"/>
          </a:xfrm>
          <a:prstGeom prst="rect">
            <a:avLst/>
          </a:prstGeom>
          <a:noFill/>
        </p:spPr>
        <p:txBody>
          <a:bodyPr wrap="square" rtlCol="0">
            <a:spAutoFit/>
          </a:bodyPr>
          <a:lstStyle/>
          <a:p>
            <a:r>
              <a:rPr lang="en-IN" dirty="0"/>
              <a:t>Encrypted Data</a:t>
            </a:r>
          </a:p>
          <a:p>
            <a:r>
              <a:rPr lang="en-IN" dirty="0"/>
              <a:t>   +</a:t>
            </a:r>
          </a:p>
          <a:p>
            <a:r>
              <a:rPr lang="en-IN" dirty="0"/>
              <a:t>Digital Signature</a:t>
            </a:r>
          </a:p>
        </p:txBody>
      </p:sp>
      <p:cxnSp>
        <p:nvCxnSpPr>
          <p:cNvPr id="19" name="Straight Arrow Connector 18">
            <a:extLst>
              <a:ext uri="{FF2B5EF4-FFF2-40B4-BE49-F238E27FC236}">
                <a16:creationId xmlns:a16="http://schemas.microsoft.com/office/drawing/2014/main" id="{F38B6E15-40DC-57C5-2EEE-6621CA341EF0}"/>
              </a:ext>
            </a:extLst>
          </p:cNvPr>
          <p:cNvCxnSpPr/>
          <p:nvPr/>
        </p:nvCxnSpPr>
        <p:spPr>
          <a:xfrm>
            <a:off x="3100363" y="1758188"/>
            <a:ext cx="0" cy="6278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4D3A963-A541-5F75-5B47-9BF95C3E0B9E}"/>
              </a:ext>
            </a:extLst>
          </p:cNvPr>
          <p:cNvSpPr txBox="1"/>
          <p:nvPr/>
        </p:nvSpPr>
        <p:spPr>
          <a:xfrm>
            <a:off x="2590800" y="1453969"/>
            <a:ext cx="1556869" cy="307777"/>
          </a:xfrm>
          <a:prstGeom prst="rect">
            <a:avLst/>
          </a:prstGeom>
          <a:noFill/>
        </p:spPr>
        <p:txBody>
          <a:bodyPr wrap="square" rtlCol="0">
            <a:spAutoFit/>
          </a:bodyPr>
          <a:lstStyle/>
          <a:p>
            <a:r>
              <a:rPr lang="en-IN" dirty="0"/>
              <a:t>Private key</a:t>
            </a:r>
          </a:p>
        </p:txBody>
      </p:sp>
      <p:cxnSp>
        <p:nvCxnSpPr>
          <p:cNvPr id="25" name="Straight Connector 24">
            <a:extLst>
              <a:ext uri="{FF2B5EF4-FFF2-40B4-BE49-F238E27FC236}">
                <a16:creationId xmlns:a16="http://schemas.microsoft.com/office/drawing/2014/main" id="{03885E60-1BA3-24E3-EB5E-C3BBA824E2C5}"/>
              </a:ext>
            </a:extLst>
          </p:cNvPr>
          <p:cNvCxnSpPr>
            <a:cxnSpLocks/>
          </p:cNvCxnSpPr>
          <p:nvPr/>
        </p:nvCxnSpPr>
        <p:spPr>
          <a:xfrm>
            <a:off x="5041127" y="1892410"/>
            <a:ext cx="0" cy="4311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30B6234-24FC-776E-0209-480584BFF388}"/>
              </a:ext>
            </a:extLst>
          </p:cNvPr>
          <p:cNvCxnSpPr/>
          <p:nvPr/>
        </p:nvCxnSpPr>
        <p:spPr>
          <a:xfrm>
            <a:off x="5041127" y="1892410"/>
            <a:ext cx="11052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B0CAC16-3E76-F1BD-45D7-21F94E6313CE}"/>
              </a:ext>
            </a:extLst>
          </p:cNvPr>
          <p:cNvSpPr/>
          <p:nvPr/>
        </p:nvSpPr>
        <p:spPr>
          <a:xfrm>
            <a:off x="6186114" y="1675822"/>
            <a:ext cx="1377545" cy="62732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0" name="TextBox 29">
            <a:extLst>
              <a:ext uri="{FF2B5EF4-FFF2-40B4-BE49-F238E27FC236}">
                <a16:creationId xmlns:a16="http://schemas.microsoft.com/office/drawing/2014/main" id="{5DD30C6D-B81B-2526-44D0-7977EA3F85EB}"/>
              </a:ext>
            </a:extLst>
          </p:cNvPr>
          <p:cNvSpPr txBox="1"/>
          <p:nvPr/>
        </p:nvSpPr>
        <p:spPr>
          <a:xfrm>
            <a:off x="6390178" y="1727872"/>
            <a:ext cx="969415" cy="523220"/>
          </a:xfrm>
          <a:prstGeom prst="rect">
            <a:avLst/>
          </a:prstGeom>
          <a:noFill/>
        </p:spPr>
        <p:txBody>
          <a:bodyPr wrap="square" rtlCol="0">
            <a:spAutoFit/>
          </a:bodyPr>
          <a:lstStyle/>
          <a:p>
            <a:r>
              <a:rPr lang="en-IN" dirty="0"/>
              <a:t>Hashing Function</a:t>
            </a:r>
          </a:p>
        </p:txBody>
      </p:sp>
      <p:cxnSp>
        <p:nvCxnSpPr>
          <p:cNvPr id="32" name="Straight Arrow Connector 31">
            <a:extLst>
              <a:ext uri="{FF2B5EF4-FFF2-40B4-BE49-F238E27FC236}">
                <a16:creationId xmlns:a16="http://schemas.microsoft.com/office/drawing/2014/main" id="{D0E8E6E3-18FC-B412-10BB-5F18838E9F9B}"/>
              </a:ext>
            </a:extLst>
          </p:cNvPr>
          <p:cNvCxnSpPr/>
          <p:nvPr/>
        </p:nvCxnSpPr>
        <p:spPr>
          <a:xfrm>
            <a:off x="5766021" y="3620051"/>
            <a:ext cx="7063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8CE2D2C-031B-D81F-F5D3-BB6DC8C94BCE}"/>
              </a:ext>
            </a:extLst>
          </p:cNvPr>
          <p:cNvSpPr/>
          <p:nvPr/>
        </p:nvSpPr>
        <p:spPr>
          <a:xfrm>
            <a:off x="6472362" y="3372211"/>
            <a:ext cx="1296062" cy="6179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4" name="TextBox 33">
            <a:extLst>
              <a:ext uri="{FF2B5EF4-FFF2-40B4-BE49-F238E27FC236}">
                <a16:creationId xmlns:a16="http://schemas.microsoft.com/office/drawing/2014/main" id="{B1418D55-058C-B08B-EB44-E067DB448B97}"/>
              </a:ext>
            </a:extLst>
          </p:cNvPr>
          <p:cNvSpPr txBox="1"/>
          <p:nvPr/>
        </p:nvSpPr>
        <p:spPr>
          <a:xfrm>
            <a:off x="6605866" y="3533020"/>
            <a:ext cx="1090654" cy="307777"/>
          </a:xfrm>
          <a:prstGeom prst="rect">
            <a:avLst/>
          </a:prstGeom>
          <a:noFill/>
        </p:spPr>
        <p:txBody>
          <a:bodyPr wrap="square" rtlCol="0">
            <a:spAutoFit/>
          </a:bodyPr>
          <a:lstStyle/>
          <a:p>
            <a:r>
              <a:rPr lang="en-IN" dirty="0"/>
              <a:t>Verification</a:t>
            </a:r>
          </a:p>
        </p:txBody>
      </p:sp>
      <p:cxnSp>
        <p:nvCxnSpPr>
          <p:cNvPr id="39" name="Straight Arrow Connector 38">
            <a:extLst>
              <a:ext uri="{FF2B5EF4-FFF2-40B4-BE49-F238E27FC236}">
                <a16:creationId xmlns:a16="http://schemas.microsoft.com/office/drawing/2014/main" id="{47525990-5AF2-15DF-D22D-D8D8B684A6CB}"/>
              </a:ext>
            </a:extLst>
          </p:cNvPr>
          <p:cNvCxnSpPr>
            <a:cxnSpLocks/>
          </p:cNvCxnSpPr>
          <p:nvPr/>
        </p:nvCxnSpPr>
        <p:spPr>
          <a:xfrm flipV="1">
            <a:off x="7768424" y="3675419"/>
            <a:ext cx="453567" cy="5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B34660B-AFEE-43D4-016E-7A128D05C0FB}"/>
              </a:ext>
            </a:extLst>
          </p:cNvPr>
          <p:cNvSpPr/>
          <p:nvPr/>
        </p:nvSpPr>
        <p:spPr>
          <a:xfrm>
            <a:off x="8285601" y="3533020"/>
            <a:ext cx="636105" cy="388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1" name="TextBox 40">
            <a:extLst>
              <a:ext uri="{FF2B5EF4-FFF2-40B4-BE49-F238E27FC236}">
                <a16:creationId xmlns:a16="http://schemas.microsoft.com/office/drawing/2014/main" id="{38C0FD87-5799-2A79-B380-2A43BA91C1F9}"/>
              </a:ext>
            </a:extLst>
          </p:cNvPr>
          <p:cNvSpPr txBox="1"/>
          <p:nvPr/>
        </p:nvSpPr>
        <p:spPr>
          <a:xfrm>
            <a:off x="8311654" y="3573441"/>
            <a:ext cx="855027" cy="307777"/>
          </a:xfrm>
          <a:prstGeom prst="rect">
            <a:avLst/>
          </a:prstGeom>
          <a:noFill/>
        </p:spPr>
        <p:txBody>
          <a:bodyPr wrap="square" rtlCol="0">
            <a:spAutoFit/>
          </a:bodyPr>
          <a:lstStyle/>
          <a:p>
            <a:r>
              <a:rPr lang="en-IN" dirty="0"/>
              <a:t>Hash</a:t>
            </a:r>
          </a:p>
        </p:txBody>
      </p:sp>
      <p:cxnSp>
        <p:nvCxnSpPr>
          <p:cNvPr id="43" name="Straight Arrow Connector 42">
            <a:extLst>
              <a:ext uri="{FF2B5EF4-FFF2-40B4-BE49-F238E27FC236}">
                <a16:creationId xmlns:a16="http://schemas.microsoft.com/office/drawing/2014/main" id="{F9BB9672-2B59-594E-0546-97093B09D878}"/>
              </a:ext>
            </a:extLst>
          </p:cNvPr>
          <p:cNvCxnSpPr>
            <a:stCxn id="29" idx="3"/>
          </p:cNvCxnSpPr>
          <p:nvPr/>
        </p:nvCxnSpPr>
        <p:spPr>
          <a:xfrm flipV="1">
            <a:off x="7563659" y="1989482"/>
            <a:ext cx="498964"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EBDFFD2-664C-2B20-2F98-AC13A93435E1}"/>
              </a:ext>
            </a:extLst>
          </p:cNvPr>
          <p:cNvSpPr txBox="1"/>
          <p:nvPr/>
        </p:nvSpPr>
        <p:spPr>
          <a:xfrm>
            <a:off x="8062622" y="1800337"/>
            <a:ext cx="985959" cy="307777"/>
          </a:xfrm>
          <a:prstGeom prst="rect">
            <a:avLst/>
          </a:prstGeom>
          <a:noFill/>
        </p:spPr>
        <p:txBody>
          <a:bodyPr wrap="square" rtlCol="0">
            <a:spAutoFit/>
          </a:bodyPr>
          <a:lstStyle/>
          <a:p>
            <a:r>
              <a:rPr lang="en-IN" dirty="0"/>
              <a:t>Equal/Not</a:t>
            </a:r>
          </a:p>
        </p:txBody>
      </p:sp>
      <p:sp>
        <p:nvSpPr>
          <p:cNvPr id="45" name="TextBox 44">
            <a:extLst>
              <a:ext uri="{FF2B5EF4-FFF2-40B4-BE49-F238E27FC236}">
                <a16:creationId xmlns:a16="http://schemas.microsoft.com/office/drawing/2014/main" id="{E9EB51D9-85E1-9151-3732-682E366AA11C}"/>
              </a:ext>
            </a:extLst>
          </p:cNvPr>
          <p:cNvSpPr txBox="1"/>
          <p:nvPr/>
        </p:nvSpPr>
        <p:spPr>
          <a:xfrm>
            <a:off x="2284019" y="862005"/>
            <a:ext cx="5105423" cy="307777"/>
          </a:xfrm>
          <a:prstGeom prst="rect">
            <a:avLst/>
          </a:prstGeom>
          <a:noFill/>
        </p:spPr>
        <p:txBody>
          <a:bodyPr wrap="square" rtlCol="0">
            <a:spAutoFit/>
          </a:bodyPr>
          <a:lstStyle/>
          <a:p>
            <a:r>
              <a:rPr lang="en-IN" b="1" dirty="0"/>
              <a:t>RSA approach to encrypt the Digital Signature</a:t>
            </a:r>
          </a:p>
        </p:txBody>
      </p:sp>
    </p:spTree>
    <p:extLst>
      <p:ext uri="{BB962C8B-B14F-4D97-AF65-F5344CB8AC3E}">
        <p14:creationId xmlns:p14="http://schemas.microsoft.com/office/powerpoint/2010/main" val="4250697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     </a:t>
            </a:r>
            <a:r>
              <a:rPr lang="en-US" sz="3600" u="sng"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3237503956"/>
              </p:ext>
            </p:extLst>
          </p:nvPr>
        </p:nvGraphicFramePr>
        <p:xfrm>
          <a:off x="1156996" y="1263859"/>
          <a:ext cx="6602859" cy="2174079"/>
        </p:xfrm>
        <a:graphic>
          <a:graphicData uri="http://schemas.openxmlformats.org/drawingml/2006/table">
            <a:tbl>
              <a:tblPr firstRow="1" bandRow="1">
                <a:tableStyleId>{1D3205E1-8B83-452B-8570-0B3C4014EAE2}</a:tableStyleId>
              </a:tblPr>
              <a:tblGrid>
                <a:gridCol w="602750">
                  <a:extLst>
                    <a:ext uri="{9D8B030D-6E8A-4147-A177-3AD203B41FA5}">
                      <a16:colId xmlns:a16="http://schemas.microsoft.com/office/drawing/2014/main" val="20000"/>
                    </a:ext>
                  </a:extLst>
                </a:gridCol>
                <a:gridCol w="4140869">
                  <a:extLst>
                    <a:ext uri="{9D8B030D-6E8A-4147-A177-3AD203B41FA5}">
                      <a16:colId xmlns:a16="http://schemas.microsoft.com/office/drawing/2014/main" val="20001"/>
                    </a:ext>
                  </a:extLst>
                </a:gridCol>
                <a:gridCol w="1859240">
                  <a:extLst>
                    <a:ext uri="{9D8B030D-6E8A-4147-A177-3AD203B41FA5}">
                      <a16:colId xmlns:a16="http://schemas.microsoft.com/office/drawing/2014/main" val="20002"/>
                    </a:ext>
                  </a:extLst>
                </a:gridCol>
              </a:tblGrid>
              <a:tr h="633227">
                <a:tc>
                  <a:txBody>
                    <a:bodyPr/>
                    <a:lstStyle/>
                    <a:p>
                      <a:r>
                        <a:rPr lang="en-US" dirty="0" err="1"/>
                        <a:t>S.No</a:t>
                      </a:r>
                      <a:endParaRPr lang="en-US" dirty="0"/>
                    </a:p>
                  </a:txBody>
                  <a:tcPr/>
                </a:tc>
                <a:tc>
                  <a:txBody>
                    <a:bodyPr/>
                    <a:lstStyle/>
                    <a:p>
                      <a:r>
                        <a:rPr lang="en-US" dirty="0"/>
                        <a:t>Functionality</a:t>
                      </a:r>
                    </a:p>
                  </a:txBody>
                  <a:tcPr/>
                </a:tc>
                <a:tc>
                  <a:txBody>
                    <a:bodyPr/>
                    <a:lstStyle/>
                    <a:p>
                      <a:r>
                        <a:rPr lang="en-US" dirty="0"/>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385213">
                <a:tc>
                  <a:txBody>
                    <a:bodyPr/>
                    <a:lstStyle/>
                    <a:p>
                      <a:r>
                        <a:rPr lang="en-US" dirty="0"/>
                        <a:t>01</a:t>
                      </a:r>
                    </a:p>
                  </a:txBody>
                  <a:tcPr/>
                </a:tc>
                <a:tc>
                  <a:txBody>
                    <a:bodyPr/>
                    <a:lstStyle/>
                    <a:p>
                      <a:r>
                        <a:rPr lang="en-US" dirty="0"/>
                        <a:t>Abstract and Algorithm building</a:t>
                      </a:r>
                    </a:p>
                  </a:txBody>
                  <a:tcPr/>
                </a:tc>
                <a:tc>
                  <a:txBody>
                    <a:bodyPr/>
                    <a:lstStyle/>
                    <a:p>
                      <a:r>
                        <a:rPr lang="en-US" dirty="0"/>
                        <a:t>Completed</a:t>
                      </a:r>
                    </a:p>
                  </a:txBody>
                  <a:tcPr/>
                </a:tc>
                <a:extLst>
                  <a:ext uri="{0D108BD9-81ED-4DB2-BD59-A6C34878D82A}">
                    <a16:rowId xmlns:a16="http://schemas.microsoft.com/office/drawing/2014/main" val="10001"/>
                  </a:ext>
                </a:extLst>
              </a:tr>
              <a:tr h="385213">
                <a:tc>
                  <a:txBody>
                    <a:bodyPr/>
                    <a:lstStyle/>
                    <a:p>
                      <a:r>
                        <a:rPr lang="en-US" dirty="0"/>
                        <a:t>02</a:t>
                      </a:r>
                    </a:p>
                  </a:txBody>
                  <a:tcPr/>
                </a:tc>
                <a:tc>
                  <a:txBody>
                    <a:bodyPr/>
                    <a:lstStyle/>
                    <a:p>
                      <a:r>
                        <a:rPr lang="en-US" dirty="0"/>
                        <a:t>AES and RSA encryption of message and key</a:t>
                      </a:r>
                    </a:p>
                  </a:txBody>
                  <a:tcPr/>
                </a:tc>
                <a:tc>
                  <a:txBody>
                    <a:bodyPr/>
                    <a:lstStyle/>
                    <a:p>
                      <a:r>
                        <a:rPr lang="en-US" dirty="0"/>
                        <a:t>In progress</a:t>
                      </a:r>
                    </a:p>
                  </a:txBody>
                  <a:tcPr/>
                </a:tc>
                <a:extLst>
                  <a:ext uri="{0D108BD9-81ED-4DB2-BD59-A6C34878D82A}">
                    <a16:rowId xmlns:a16="http://schemas.microsoft.com/office/drawing/2014/main" val="10002"/>
                  </a:ext>
                </a:extLst>
              </a:tr>
              <a:tr h="385213">
                <a:tc>
                  <a:txBody>
                    <a:bodyPr/>
                    <a:lstStyle/>
                    <a:p>
                      <a:r>
                        <a:rPr lang="en-US" dirty="0"/>
                        <a:t>03</a:t>
                      </a:r>
                    </a:p>
                  </a:txBody>
                  <a:tcPr/>
                </a:tc>
                <a:tc>
                  <a:txBody>
                    <a:bodyPr/>
                    <a:lstStyle/>
                    <a:p>
                      <a:r>
                        <a:rPr lang="en-US" dirty="0"/>
                        <a:t>RSA approach in encryption of Digital Signature</a:t>
                      </a:r>
                    </a:p>
                  </a:txBody>
                  <a:tcPr/>
                </a:tc>
                <a:tc>
                  <a:txBody>
                    <a:bodyPr/>
                    <a:lstStyle/>
                    <a:p>
                      <a:r>
                        <a:rPr lang="en-US" dirty="0"/>
                        <a:t>Not started</a:t>
                      </a:r>
                    </a:p>
                  </a:txBody>
                  <a:tcPr/>
                </a:tc>
                <a:extLst>
                  <a:ext uri="{0D108BD9-81ED-4DB2-BD59-A6C34878D82A}">
                    <a16:rowId xmlns:a16="http://schemas.microsoft.com/office/drawing/2014/main" val="10003"/>
                  </a:ext>
                </a:extLst>
              </a:tr>
              <a:tr h="385213">
                <a:tc>
                  <a:txBody>
                    <a:bodyPr/>
                    <a:lstStyle/>
                    <a:p>
                      <a:r>
                        <a:rPr lang="en-US" dirty="0"/>
                        <a:t>04</a:t>
                      </a:r>
                    </a:p>
                  </a:txBody>
                  <a:tcPr/>
                </a:tc>
                <a:tc>
                  <a:txBody>
                    <a:bodyPr/>
                    <a:lstStyle/>
                    <a:p>
                      <a:r>
                        <a:rPr lang="en-US" dirty="0"/>
                        <a:t>Decryption of message, key and  Digital Signature</a:t>
                      </a:r>
                    </a:p>
                  </a:txBody>
                  <a:tcPr/>
                </a:tc>
                <a:tc>
                  <a:txBody>
                    <a:bodyPr/>
                    <a:lstStyle/>
                    <a:p>
                      <a:r>
                        <a:rPr lang="en-US" dirty="0"/>
                        <a:t>Not started</a:t>
                      </a: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1212351" y="3956528"/>
            <a:ext cx="3020602" cy="307777"/>
          </a:xfrm>
          <a:prstGeom prst="rect">
            <a:avLst/>
          </a:prstGeom>
          <a:noFill/>
        </p:spPr>
        <p:txBody>
          <a:bodyPr wrap="square" rtlCol="0">
            <a:spAutoFit/>
          </a:bodyPr>
          <a:lstStyle/>
          <a:p>
            <a:r>
              <a:rPr lang="en-US" dirty="0">
                <a:solidFill>
                  <a:srgbClr val="FF0000"/>
                </a:solidFill>
              </a:rPr>
              <a:t>Note: Submit  Form 1,2 and 3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1103</Words>
  <Application>Microsoft Office PowerPoint</Application>
  <PresentationFormat>On-screen Show (16:9)</PresentationFormat>
  <Paragraphs>142</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1_Office Theme</vt:lpstr>
      <vt:lpstr>Implementation of security mechanisms using AES and RSA Hybrid Algorithm with Digital Signatures</vt:lpstr>
      <vt:lpstr>         Introduction</vt:lpstr>
      <vt:lpstr>      Literature </vt:lpstr>
      <vt:lpstr>      Problem Statement</vt:lpstr>
      <vt:lpstr>PowerPoint Presentation</vt:lpstr>
      <vt:lpstr>         Proposed Method</vt:lpstr>
      <vt:lpstr>          Proposed Method</vt:lpstr>
      <vt:lpstr>          Proposed Method</vt:lpstr>
      <vt:lpstr>     Project status</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Gajula Vigneshwari</cp:lastModifiedBy>
  <cp:revision>212</cp:revision>
  <dcterms:modified xsi:type="dcterms:W3CDTF">2023-10-20T05:29:53Z</dcterms:modified>
</cp:coreProperties>
</file>