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7" r:id="rId2"/>
    <p:sldId id="258" r:id="rId3"/>
    <p:sldId id="256" r:id="rId4"/>
    <p:sldId id="270" r:id="rId5"/>
    <p:sldId id="286" r:id="rId6"/>
    <p:sldId id="265" r:id="rId7"/>
    <p:sldId id="259" r:id="rId8"/>
    <p:sldId id="272" r:id="rId9"/>
    <p:sldId id="273" r:id="rId10"/>
    <p:sldId id="274" r:id="rId11"/>
    <p:sldId id="275" r:id="rId12"/>
    <p:sldId id="276" r:id="rId13"/>
    <p:sldId id="284" r:id="rId14"/>
    <p:sldId id="277" r:id="rId15"/>
    <p:sldId id="279" r:id="rId16"/>
    <p:sldId id="280" r:id="rId17"/>
    <p:sldId id="281" r:id="rId18"/>
    <p:sldId id="261" r:id="rId19"/>
    <p:sldId id="282" r:id="rId20"/>
    <p:sldId id="283" r:id="rId21"/>
    <p:sldId id="266" r:id="rId22"/>
    <p:sldId id="278" r:id="rId23"/>
  </p:sldIdLst>
  <p:sldSz cx="9144000" cy="5143500" type="screen16x9"/>
  <p:notesSz cx="6858000" cy="9144000"/>
  <p:embeddedFontLst>
    <p:embeddedFont>
      <p:font typeface="Bookman Old Style" panose="02050604050505020204" pitchFamily="18"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Trebuchet MS" panose="020B0603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5FF80-852D-44BE-B15C-1672097537E9}" v="135" dt="2023-10-13T17:22:01.465"/>
    <p1510:client id="{5E9DCDE2-ADE9-4651-B220-58157DC50481}" v="37" dt="2023-10-12T03:19:36.476"/>
    <p1510:client id="{90C24EE8-B83B-4538-B48F-CDE8D9D1F2C7}" v="3" dt="2023-10-19T19:53:43.907"/>
    <p1510:client id="{B3396387-1E69-4534-9B41-BFFBE962531A}" v="35" dt="2023-10-20T03:18:29.199"/>
    <p1510:client id="{CD7595C2-0039-4702-929C-18F6775596D6}" v="2158" dt="2023-10-02T13:32:06.001"/>
    <p1510:client id="{E56FFE76-1F19-4922-AEB0-B44909B5129E}" v="15" dt="2023-09-29T16:11:59.064"/>
    <p1510:client id="{FE6B8CBE-C003-422B-BE1C-A050366D223D}" v="2860" dt="2023-10-03T15:48:28.500"/>
    <p1510:client id="{FF585631-1324-40A8-BC28-5DB3986DA487}" v="865" dt="2023-10-19T18:50:16.629"/>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734" y="72"/>
      </p:cViewPr>
      <p:guideLst>
        <p:guide orient="horz" pos="1152"/>
        <p:guide pos="2880"/>
        <p:guide orient="horz" pos="3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4185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3781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4574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29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4113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297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9473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921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7204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0154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910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1123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9564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pPr lvl="0"/>
            <a:r>
              <a:rPr lang="en-US"/>
              <a:t>Click to edit Master text styles</a:t>
            </a: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pPr lvl="0"/>
            <a:r>
              <a:rPr lang="en-US"/>
              <a:t>Click to edit Master text styles</a:t>
            </a: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pPr lvl="0"/>
            <a:r>
              <a:rPr lang="en-US"/>
              <a:t>Click to edit Master text styles</a:t>
            </a: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pPr lvl="0"/>
            <a:r>
              <a:rPr lang="en-US"/>
              <a:t>Click to edit Master text styles</a:t>
            </a: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pPr lvl="0"/>
            <a:r>
              <a:rPr lang="en-US"/>
              <a:t>Click to edit Master text styles</a:t>
            </a: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pPr lvl="0"/>
            <a:r>
              <a:rPr lang="en-US"/>
              <a:t>Click to edit Master text styles</a:t>
            </a: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572328" y="1126952"/>
            <a:ext cx="8229600" cy="857400"/>
          </a:xfrm>
        </p:spPr>
        <p:txBody>
          <a:bodyPr/>
          <a:lstStyle/>
          <a:p>
            <a:r>
              <a:rPr lang="en-US" sz="3200" dirty="0">
                <a:latin typeface="Bookman Old Style"/>
              </a:rPr>
              <a:t>Implementation of security mechanisms using AES and RSA Hybrid Algorithm with Digital Signatures </a:t>
            </a:r>
          </a:p>
        </p:txBody>
      </p:sp>
      <p:sp>
        <p:nvSpPr>
          <p:cNvPr id="3" name="TextBox 2"/>
          <p:cNvSpPr txBox="1"/>
          <p:nvPr/>
        </p:nvSpPr>
        <p:spPr>
          <a:xfrm>
            <a:off x="267766" y="3130212"/>
            <a:ext cx="3147237" cy="1169551"/>
          </a:xfrm>
          <a:prstGeom prst="rect">
            <a:avLst/>
          </a:prstGeom>
          <a:noFill/>
        </p:spPr>
        <p:txBody>
          <a:bodyPr wrap="square" lIns="91440" tIns="45720" rIns="91440" bIns="45720" rtlCol="0" anchor="t">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a:rPr>
              <a:t>Shaista Firdous(20eg105442)</a:t>
            </a:r>
          </a:p>
          <a:p>
            <a:pPr marL="342900" indent="-342900">
              <a:buFont typeface="+mj-lt"/>
              <a:buAutoNum type="arabicPeriod"/>
            </a:pPr>
            <a:r>
              <a:rPr lang="en-US" dirty="0">
                <a:latin typeface="Bookman Old Style"/>
              </a:rPr>
              <a:t>M. Sathvika(20eg105428)</a:t>
            </a:r>
          </a:p>
          <a:p>
            <a:pPr marL="342900" indent="-342900">
              <a:buFont typeface="+mj-lt"/>
              <a:buAutoNum type="arabicPeriod"/>
            </a:pPr>
            <a:r>
              <a:rPr lang="en-US" dirty="0">
                <a:latin typeface="Bookman Old Style"/>
              </a:rPr>
              <a:t>K. Shiva Sai(19H61A05L6)</a:t>
            </a:r>
          </a:p>
          <a:p>
            <a:pPr marL="342900" indent="-342900">
              <a:buFont typeface="+mj-lt"/>
              <a:buAutoNum type="arabicPeriod"/>
            </a:pPr>
            <a:endParaRPr lang="en-US" dirty="0">
              <a:latin typeface="Bookman Old Style" panose="02050604050505020204" pitchFamily="18" charset="0"/>
            </a:endParaRPr>
          </a:p>
        </p:txBody>
      </p:sp>
      <p:sp>
        <p:nvSpPr>
          <p:cNvPr id="8" name="TextBox 7"/>
          <p:cNvSpPr txBox="1"/>
          <p:nvPr/>
        </p:nvSpPr>
        <p:spPr>
          <a:xfrm>
            <a:off x="6102143" y="3434133"/>
            <a:ext cx="2070599" cy="738664"/>
          </a:xfrm>
          <a:prstGeom prst="rect">
            <a:avLst/>
          </a:prstGeom>
          <a:noFill/>
        </p:spPr>
        <p:txBody>
          <a:bodyPr wrap="square" lIns="91440" tIns="45720" rIns="91440" bIns="45720" rtlCol="0" anchor="t">
            <a:spAutoFit/>
          </a:bodyPr>
          <a:lstStyle/>
          <a:p>
            <a:r>
              <a:rPr lang="en-US" dirty="0">
                <a:latin typeface="Bookman Old Style" panose="02050604050505020204" pitchFamily="18" charset="0"/>
              </a:rPr>
              <a:t>Project Supervisor </a:t>
            </a:r>
          </a:p>
          <a:p>
            <a:r>
              <a:rPr lang="en-US" dirty="0">
                <a:latin typeface="Bookman Old Style"/>
              </a:rPr>
              <a:t>Dr. K. Madhuri</a:t>
            </a:r>
          </a:p>
          <a:p>
            <a:r>
              <a:rPr lang="en-US" dirty="0">
                <a:latin typeface="Bookman Old Style" panose="02050604050505020204" pitchFamily="18" charset="0"/>
              </a:rPr>
              <a:t>Associate Professor</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58836" y="-15498"/>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9755786B-82F1-F9CB-8F32-8989283C04CB}"/>
              </a:ext>
            </a:extLst>
          </p:cNvPr>
          <p:cNvSpPr txBox="1"/>
          <p:nvPr/>
        </p:nvSpPr>
        <p:spPr>
          <a:xfrm>
            <a:off x="745651" y="788808"/>
            <a:ext cx="7452951" cy="307777"/>
          </a:xfrm>
          <a:prstGeom prst="rect">
            <a:avLst/>
          </a:prstGeom>
          <a:noFill/>
        </p:spPr>
        <p:txBody>
          <a:bodyPr wrap="square" rtlCol="0">
            <a:spAutoFit/>
          </a:bodyPr>
          <a:lstStyle/>
          <a:p>
            <a:r>
              <a:rPr lang="en-IN" dirty="0"/>
              <a:t>Using RSA mathematical calculations we are generating public and private keys.</a:t>
            </a:r>
          </a:p>
        </p:txBody>
      </p:sp>
      <p:pic>
        <p:nvPicPr>
          <p:cNvPr id="16" name="Picture 15">
            <a:extLst>
              <a:ext uri="{FF2B5EF4-FFF2-40B4-BE49-F238E27FC236}">
                <a16:creationId xmlns:a16="http://schemas.microsoft.com/office/drawing/2014/main" id="{31FE7A62-DB44-155E-14A8-05666D3C3617}"/>
              </a:ext>
            </a:extLst>
          </p:cNvPr>
          <p:cNvPicPr>
            <a:picLocks noChangeAspect="1"/>
          </p:cNvPicPr>
          <p:nvPr/>
        </p:nvPicPr>
        <p:blipFill>
          <a:blip r:embed="rId3"/>
          <a:stretch>
            <a:fillRect/>
          </a:stretch>
        </p:blipFill>
        <p:spPr>
          <a:xfrm>
            <a:off x="867905" y="1273570"/>
            <a:ext cx="5466450" cy="3261494"/>
          </a:xfrm>
          <a:prstGeom prst="rect">
            <a:avLst/>
          </a:prstGeom>
        </p:spPr>
      </p:pic>
    </p:spTree>
    <p:extLst>
      <p:ext uri="{BB962C8B-B14F-4D97-AF65-F5344CB8AC3E}">
        <p14:creationId xmlns:p14="http://schemas.microsoft.com/office/powerpoint/2010/main" val="136437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58836" y="-15498"/>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9755786B-82F1-F9CB-8F32-8989283C04CB}"/>
              </a:ext>
            </a:extLst>
          </p:cNvPr>
          <p:cNvSpPr txBox="1"/>
          <p:nvPr/>
        </p:nvSpPr>
        <p:spPr>
          <a:xfrm>
            <a:off x="745651" y="788808"/>
            <a:ext cx="7557566" cy="307777"/>
          </a:xfrm>
          <a:prstGeom prst="rect">
            <a:avLst/>
          </a:prstGeom>
          <a:noFill/>
        </p:spPr>
        <p:txBody>
          <a:bodyPr wrap="square" rtlCol="0">
            <a:spAutoFit/>
          </a:bodyPr>
          <a:lstStyle/>
          <a:p>
            <a:r>
              <a:rPr lang="en-IN" dirty="0"/>
              <a:t>We are encrypting the AES key using RSA public key and decrypting it using RSA private key </a:t>
            </a:r>
          </a:p>
        </p:txBody>
      </p:sp>
      <p:pic>
        <p:nvPicPr>
          <p:cNvPr id="3" name="Picture 2">
            <a:extLst>
              <a:ext uri="{FF2B5EF4-FFF2-40B4-BE49-F238E27FC236}">
                <a16:creationId xmlns:a16="http://schemas.microsoft.com/office/drawing/2014/main" id="{AFCE921C-772C-C4B7-2890-862E941AF00B}"/>
              </a:ext>
            </a:extLst>
          </p:cNvPr>
          <p:cNvPicPr>
            <a:picLocks noChangeAspect="1"/>
          </p:cNvPicPr>
          <p:nvPr/>
        </p:nvPicPr>
        <p:blipFill>
          <a:blip r:embed="rId3"/>
          <a:stretch>
            <a:fillRect/>
          </a:stretch>
        </p:blipFill>
        <p:spPr>
          <a:xfrm>
            <a:off x="882993" y="1234781"/>
            <a:ext cx="5820024" cy="2128949"/>
          </a:xfrm>
          <a:prstGeom prst="rect">
            <a:avLst/>
          </a:prstGeom>
        </p:spPr>
      </p:pic>
    </p:spTree>
    <p:extLst>
      <p:ext uri="{BB962C8B-B14F-4D97-AF65-F5344CB8AC3E}">
        <p14:creationId xmlns:p14="http://schemas.microsoft.com/office/powerpoint/2010/main" val="201116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58836" y="-15498"/>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9755786B-82F1-F9CB-8F32-8989283C04CB}"/>
              </a:ext>
            </a:extLst>
          </p:cNvPr>
          <p:cNvSpPr txBox="1"/>
          <p:nvPr/>
        </p:nvSpPr>
        <p:spPr>
          <a:xfrm>
            <a:off x="672034" y="723228"/>
            <a:ext cx="7557566" cy="523220"/>
          </a:xfrm>
          <a:prstGeom prst="rect">
            <a:avLst/>
          </a:prstGeom>
          <a:noFill/>
        </p:spPr>
        <p:txBody>
          <a:bodyPr wrap="square" rtlCol="0">
            <a:spAutoFit/>
          </a:bodyPr>
          <a:lstStyle/>
          <a:p>
            <a:r>
              <a:rPr lang="en-IN" dirty="0"/>
              <a:t>We are using RSA approach in digital signature to authenticate the user. We are generating hash value using SHA256 and considering it as digital signature.</a:t>
            </a:r>
          </a:p>
        </p:txBody>
      </p:sp>
      <p:pic>
        <p:nvPicPr>
          <p:cNvPr id="5" name="Picture 4">
            <a:extLst>
              <a:ext uri="{FF2B5EF4-FFF2-40B4-BE49-F238E27FC236}">
                <a16:creationId xmlns:a16="http://schemas.microsoft.com/office/drawing/2014/main" id="{256E71F7-528F-C881-0FFF-B64467CBB91E}"/>
              </a:ext>
            </a:extLst>
          </p:cNvPr>
          <p:cNvPicPr>
            <a:picLocks noChangeAspect="1"/>
          </p:cNvPicPr>
          <p:nvPr/>
        </p:nvPicPr>
        <p:blipFill>
          <a:blip r:embed="rId3"/>
          <a:stretch>
            <a:fillRect/>
          </a:stretch>
        </p:blipFill>
        <p:spPr>
          <a:xfrm>
            <a:off x="349453" y="1246448"/>
            <a:ext cx="7637551" cy="3234300"/>
          </a:xfrm>
          <a:prstGeom prst="rect">
            <a:avLst/>
          </a:prstGeom>
        </p:spPr>
      </p:pic>
    </p:spTree>
    <p:extLst>
      <p:ext uri="{BB962C8B-B14F-4D97-AF65-F5344CB8AC3E}">
        <p14:creationId xmlns:p14="http://schemas.microsoft.com/office/powerpoint/2010/main" val="263503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58836" y="-15498"/>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descr="A computer screen shot of a computer code&#10;&#10;Description automatically generated">
            <a:extLst>
              <a:ext uri="{FF2B5EF4-FFF2-40B4-BE49-F238E27FC236}">
                <a16:creationId xmlns:a16="http://schemas.microsoft.com/office/drawing/2014/main" id="{4FADDE67-781E-E217-C199-78243EA4A5EB}"/>
              </a:ext>
            </a:extLst>
          </p:cNvPr>
          <p:cNvPicPr>
            <a:picLocks noChangeAspect="1"/>
          </p:cNvPicPr>
          <p:nvPr/>
        </p:nvPicPr>
        <p:blipFill>
          <a:blip r:embed="rId3"/>
          <a:stretch>
            <a:fillRect/>
          </a:stretch>
        </p:blipFill>
        <p:spPr>
          <a:xfrm>
            <a:off x="1454352" y="1113377"/>
            <a:ext cx="6013449" cy="2677716"/>
          </a:xfrm>
          <a:prstGeom prst="rect">
            <a:avLst/>
          </a:prstGeom>
        </p:spPr>
      </p:pic>
    </p:spTree>
    <p:extLst>
      <p:ext uri="{BB962C8B-B14F-4D97-AF65-F5344CB8AC3E}">
        <p14:creationId xmlns:p14="http://schemas.microsoft.com/office/powerpoint/2010/main" val="2769484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58836" y="-15498"/>
            <a:ext cx="6117431" cy="627321"/>
          </a:xfrm>
        </p:spPr>
        <p:txBody>
          <a:bodyPr/>
          <a:lstStyle/>
          <a:p>
            <a:r>
              <a:rPr lang="en-US" sz="3600" dirty="0"/>
              <a:t>Experiment Screenshots </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2F821D46-AF1F-7FD2-AAD6-9C716A0AFD07}"/>
              </a:ext>
            </a:extLst>
          </p:cNvPr>
          <p:cNvPicPr>
            <a:picLocks noChangeAspect="1"/>
          </p:cNvPicPr>
          <p:nvPr/>
        </p:nvPicPr>
        <p:blipFill>
          <a:blip r:embed="rId3"/>
          <a:stretch>
            <a:fillRect/>
          </a:stretch>
        </p:blipFill>
        <p:spPr>
          <a:xfrm>
            <a:off x="689317" y="790854"/>
            <a:ext cx="7666892" cy="3872586"/>
          </a:xfrm>
          <a:prstGeom prst="rect">
            <a:avLst/>
          </a:prstGeom>
        </p:spPr>
      </p:pic>
    </p:spTree>
    <p:extLst>
      <p:ext uri="{BB962C8B-B14F-4D97-AF65-F5344CB8AC3E}">
        <p14:creationId xmlns:p14="http://schemas.microsoft.com/office/powerpoint/2010/main" val="1064972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58836" y="-15498"/>
            <a:ext cx="6117431" cy="627321"/>
          </a:xfrm>
        </p:spPr>
        <p:txBody>
          <a:bodyPr/>
          <a:lstStyle/>
          <a:p>
            <a:r>
              <a:rPr lang="en-US" sz="3600" dirty="0"/>
              <a:t>Experiment Screenshots </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descr="A screenshot of a computer program&#10;&#10;Description automatically generated">
            <a:extLst>
              <a:ext uri="{FF2B5EF4-FFF2-40B4-BE49-F238E27FC236}">
                <a16:creationId xmlns:a16="http://schemas.microsoft.com/office/drawing/2014/main" id="{E4B115D1-2960-153D-D109-EE24042E32E9}"/>
              </a:ext>
            </a:extLst>
          </p:cNvPr>
          <p:cNvPicPr>
            <a:picLocks noChangeAspect="1"/>
          </p:cNvPicPr>
          <p:nvPr/>
        </p:nvPicPr>
        <p:blipFill>
          <a:blip r:embed="rId3"/>
          <a:stretch>
            <a:fillRect/>
          </a:stretch>
        </p:blipFill>
        <p:spPr>
          <a:xfrm>
            <a:off x="842963" y="819593"/>
            <a:ext cx="7370762" cy="3813877"/>
          </a:xfrm>
          <a:prstGeom prst="rect">
            <a:avLst/>
          </a:prstGeom>
        </p:spPr>
      </p:pic>
    </p:spTree>
    <p:extLst>
      <p:ext uri="{BB962C8B-B14F-4D97-AF65-F5344CB8AC3E}">
        <p14:creationId xmlns:p14="http://schemas.microsoft.com/office/powerpoint/2010/main" val="123741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58836" y="-15498"/>
            <a:ext cx="6117431" cy="627321"/>
          </a:xfrm>
        </p:spPr>
        <p:txBody>
          <a:bodyPr/>
          <a:lstStyle/>
          <a:p>
            <a:r>
              <a:rPr lang="en-US" sz="3600" dirty="0"/>
              <a:t>Experiment Screenshots </a:t>
            </a:r>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89406452-298D-14D6-E00C-6A8CDC31188A}"/>
              </a:ext>
            </a:extLst>
          </p:cNvPr>
          <p:cNvSpPr txBox="1"/>
          <p:nvPr/>
        </p:nvSpPr>
        <p:spPr>
          <a:xfrm>
            <a:off x="1456841" y="674176"/>
            <a:ext cx="1999281" cy="307777"/>
          </a:xfrm>
          <a:prstGeom prst="rect">
            <a:avLst/>
          </a:prstGeom>
          <a:noFill/>
        </p:spPr>
        <p:txBody>
          <a:bodyPr wrap="square" rtlCol="0">
            <a:spAutoFit/>
          </a:bodyPr>
          <a:lstStyle/>
          <a:p>
            <a:r>
              <a:rPr lang="en-IN" b="1" dirty="0"/>
              <a:t>Output:</a:t>
            </a:r>
          </a:p>
        </p:txBody>
      </p:sp>
      <p:pic>
        <p:nvPicPr>
          <p:cNvPr id="7" name="Picture 6">
            <a:extLst>
              <a:ext uri="{FF2B5EF4-FFF2-40B4-BE49-F238E27FC236}">
                <a16:creationId xmlns:a16="http://schemas.microsoft.com/office/drawing/2014/main" id="{C931A651-7304-D9D2-0B37-42A898CD717D}"/>
              </a:ext>
            </a:extLst>
          </p:cNvPr>
          <p:cNvPicPr>
            <a:picLocks noChangeAspect="1"/>
          </p:cNvPicPr>
          <p:nvPr/>
        </p:nvPicPr>
        <p:blipFill>
          <a:blip r:embed="rId3"/>
          <a:stretch>
            <a:fillRect/>
          </a:stretch>
        </p:blipFill>
        <p:spPr>
          <a:xfrm>
            <a:off x="527539" y="1089383"/>
            <a:ext cx="7807569" cy="1556951"/>
          </a:xfrm>
          <a:prstGeom prst="rect">
            <a:avLst/>
          </a:prstGeom>
        </p:spPr>
      </p:pic>
      <p:pic>
        <p:nvPicPr>
          <p:cNvPr id="10" name="Picture 9">
            <a:extLst>
              <a:ext uri="{FF2B5EF4-FFF2-40B4-BE49-F238E27FC236}">
                <a16:creationId xmlns:a16="http://schemas.microsoft.com/office/drawing/2014/main" id="{4FED6412-AD2E-8DB3-2122-5FA04A4F8DA6}"/>
              </a:ext>
            </a:extLst>
          </p:cNvPr>
          <p:cNvPicPr>
            <a:picLocks noChangeAspect="1"/>
          </p:cNvPicPr>
          <p:nvPr/>
        </p:nvPicPr>
        <p:blipFill>
          <a:blip r:embed="rId4"/>
          <a:stretch>
            <a:fillRect/>
          </a:stretch>
        </p:blipFill>
        <p:spPr>
          <a:xfrm>
            <a:off x="787791" y="2768939"/>
            <a:ext cx="7455877" cy="2157984"/>
          </a:xfrm>
          <a:prstGeom prst="rect">
            <a:avLst/>
          </a:prstGeom>
        </p:spPr>
      </p:pic>
    </p:spTree>
    <p:extLst>
      <p:ext uri="{BB962C8B-B14F-4D97-AF65-F5344CB8AC3E}">
        <p14:creationId xmlns:p14="http://schemas.microsoft.com/office/powerpoint/2010/main" val="424432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58836" y="-15498"/>
            <a:ext cx="6117431" cy="627321"/>
          </a:xfrm>
        </p:spPr>
        <p:txBody>
          <a:bodyPr/>
          <a:lstStyle/>
          <a:p>
            <a:r>
              <a:rPr lang="en-US" sz="3600" dirty="0"/>
              <a:t>Experiment Screenshots </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4" name="Picture 3">
            <a:extLst>
              <a:ext uri="{FF2B5EF4-FFF2-40B4-BE49-F238E27FC236}">
                <a16:creationId xmlns:a16="http://schemas.microsoft.com/office/drawing/2014/main" id="{A617907E-CFAC-18FE-720C-8B9C79CCFA76}"/>
              </a:ext>
            </a:extLst>
          </p:cNvPr>
          <p:cNvPicPr>
            <a:picLocks noChangeAspect="1"/>
          </p:cNvPicPr>
          <p:nvPr/>
        </p:nvPicPr>
        <p:blipFill>
          <a:blip r:embed="rId3"/>
          <a:stretch>
            <a:fillRect/>
          </a:stretch>
        </p:blipFill>
        <p:spPr>
          <a:xfrm>
            <a:off x="476542" y="2612152"/>
            <a:ext cx="8210258" cy="2429012"/>
          </a:xfrm>
          <a:prstGeom prst="rect">
            <a:avLst/>
          </a:prstGeom>
        </p:spPr>
      </p:pic>
      <p:pic>
        <p:nvPicPr>
          <p:cNvPr id="11" name="Picture 10">
            <a:extLst>
              <a:ext uri="{FF2B5EF4-FFF2-40B4-BE49-F238E27FC236}">
                <a16:creationId xmlns:a16="http://schemas.microsoft.com/office/drawing/2014/main" id="{1EBD0E5C-6F8D-48C9-E370-4B8172E0F6BB}"/>
              </a:ext>
            </a:extLst>
          </p:cNvPr>
          <p:cNvPicPr>
            <a:picLocks noChangeAspect="1"/>
          </p:cNvPicPr>
          <p:nvPr/>
        </p:nvPicPr>
        <p:blipFill>
          <a:blip r:embed="rId4"/>
          <a:stretch>
            <a:fillRect/>
          </a:stretch>
        </p:blipFill>
        <p:spPr>
          <a:xfrm>
            <a:off x="476542" y="858626"/>
            <a:ext cx="7943776" cy="1713124"/>
          </a:xfrm>
          <a:prstGeom prst="rect">
            <a:avLst/>
          </a:prstGeom>
        </p:spPr>
      </p:pic>
    </p:spTree>
    <p:extLst>
      <p:ext uri="{BB962C8B-B14F-4D97-AF65-F5344CB8AC3E}">
        <p14:creationId xmlns:p14="http://schemas.microsoft.com/office/powerpoint/2010/main" val="556914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dirty="0"/>
              <a:t>18</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23144" y="166687"/>
            <a:ext cx="6117431" cy="627321"/>
          </a:xfrm>
        </p:spPr>
        <p:txBody>
          <a:bodyPr/>
          <a:lstStyle/>
          <a:p>
            <a:r>
              <a:rPr lang="en-US" sz="3600" dirty="0">
                <a:latin typeface="Bookman Old Style"/>
              </a:rPr>
              <a:t>Experiment Results</a:t>
            </a:r>
            <a:endParaRPr lang="en-US" sz="3600" dirty="0">
              <a:latin typeface="Bookman Old Style" panose="02050604050505020204" pitchFamily="18" charset="0"/>
            </a:endParaRP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5870A83F-45AF-7779-26E2-C362962A2C8E}"/>
              </a:ext>
            </a:extLst>
          </p:cNvPr>
          <p:cNvSpPr txBox="1"/>
          <p:nvPr/>
        </p:nvSpPr>
        <p:spPr>
          <a:xfrm>
            <a:off x="914400" y="1170122"/>
            <a:ext cx="6927742" cy="307777"/>
          </a:xfrm>
          <a:prstGeom prst="rect">
            <a:avLst/>
          </a:prstGeom>
          <a:noFill/>
        </p:spPr>
        <p:txBody>
          <a:bodyPr wrap="square" lIns="91440" tIns="45720" rIns="91440" bIns="45720" rtlCol="0" anchor="t">
            <a:spAutoFit/>
          </a:bodyPr>
          <a:lstStyle/>
          <a:p>
            <a:endParaRPr lang="en-IN" dirty="0"/>
          </a:p>
        </p:txBody>
      </p:sp>
      <p:graphicFrame>
        <p:nvGraphicFramePr>
          <p:cNvPr id="4" name="Table 3">
            <a:extLst>
              <a:ext uri="{FF2B5EF4-FFF2-40B4-BE49-F238E27FC236}">
                <a16:creationId xmlns:a16="http://schemas.microsoft.com/office/drawing/2014/main" id="{AB837163-6E61-B7C0-7458-12AE7865B586}"/>
              </a:ext>
            </a:extLst>
          </p:cNvPr>
          <p:cNvGraphicFramePr>
            <a:graphicFrameLocks noGrp="1"/>
          </p:cNvGraphicFramePr>
          <p:nvPr>
            <p:extLst>
              <p:ext uri="{D42A27DB-BD31-4B8C-83A1-F6EECF244321}">
                <p14:modId xmlns:p14="http://schemas.microsoft.com/office/powerpoint/2010/main" val="50666515"/>
              </p:ext>
            </p:extLst>
          </p:nvPr>
        </p:nvGraphicFramePr>
        <p:xfrm>
          <a:off x="1670894" y="1120092"/>
          <a:ext cx="5467508" cy="2992993"/>
        </p:xfrm>
        <a:graphic>
          <a:graphicData uri="http://schemas.openxmlformats.org/drawingml/2006/table">
            <a:tbl>
              <a:tblPr firstRow="1" bandRow="1">
                <a:tableStyleId>{1D3205E1-8B83-452B-8570-0B3C4014EAE2}</a:tableStyleId>
              </a:tblPr>
              <a:tblGrid>
                <a:gridCol w="955476">
                  <a:extLst>
                    <a:ext uri="{9D8B030D-6E8A-4147-A177-3AD203B41FA5}">
                      <a16:colId xmlns:a16="http://schemas.microsoft.com/office/drawing/2014/main" val="2466139618"/>
                    </a:ext>
                  </a:extLst>
                </a:gridCol>
                <a:gridCol w="1128008">
                  <a:extLst>
                    <a:ext uri="{9D8B030D-6E8A-4147-A177-3AD203B41FA5}">
                      <a16:colId xmlns:a16="http://schemas.microsoft.com/office/drawing/2014/main" val="2098661319"/>
                    </a:ext>
                  </a:extLst>
                </a:gridCol>
                <a:gridCol w="1128008">
                  <a:extLst>
                    <a:ext uri="{9D8B030D-6E8A-4147-A177-3AD203B41FA5}">
                      <a16:colId xmlns:a16="http://schemas.microsoft.com/office/drawing/2014/main" val="3828257152"/>
                    </a:ext>
                  </a:extLst>
                </a:gridCol>
                <a:gridCol w="1128008">
                  <a:extLst>
                    <a:ext uri="{9D8B030D-6E8A-4147-A177-3AD203B41FA5}">
                      <a16:colId xmlns:a16="http://schemas.microsoft.com/office/drawing/2014/main" val="881233866"/>
                    </a:ext>
                  </a:extLst>
                </a:gridCol>
                <a:gridCol w="1128008">
                  <a:extLst>
                    <a:ext uri="{9D8B030D-6E8A-4147-A177-3AD203B41FA5}">
                      <a16:colId xmlns:a16="http://schemas.microsoft.com/office/drawing/2014/main" val="2119952490"/>
                    </a:ext>
                  </a:extLst>
                </a:gridCol>
              </a:tblGrid>
              <a:tr h="767953">
                <a:tc>
                  <a:txBody>
                    <a:bodyPr/>
                    <a:lstStyle/>
                    <a:p>
                      <a:r>
                        <a:rPr lang="en-GB" dirty="0"/>
                        <a:t>Message length</a:t>
                      </a:r>
                    </a:p>
                  </a:txBody>
                  <a:tcPr/>
                </a:tc>
                <a:tc>
                  <a:txBody>
                    <a:bodyPr/>
                    <a:lstStyle/>
                    <a:p>
                      <a:r>
                        <a:rPr lang="en-GB" dirty="0"/>
                        <a:t>RSA Encryption time</a:t>
                      </a:r>
                    </a:p>
                  </a:txBody>
                  <a:tcPr/>
                </a:tc>
                <a:tc>
                  <a:txBody>
                    <a:bodyPr/>
                    <a:lstStyle/>
                    <a:p>
                      <a:r>
                        <a:rPr lang="en-GB" dirty="0"/>
                        <a:t>RSA Decryption time</a:t>
                      </a:r>
                    </a:p>
                  </a:txBody>
                  <a:tcPr/>
                </a:tc>
                <a:tc>
                  <a:txBody>
                    <a:bodyPr/>
                    <a:lstStyle/>
                    <a:p>
                      <a:r>
                        <a:rPr lang="en-GB" dirty="0"/>
                        <a:t>Hybrid Encryption time</a:t>
                      </a:r>
                    </a:p>
                  </a:txBody>
                  <a:tcPr/>
                </a:tc>
                <a:tc>
                  <a:txBody>
                    <a:bodyPr/>
                    <a:lstStyle/>
                    <a:p>
                      <a:r>
                        <a:rPr lang="en-GB" dirty="0"/>
                        <a:t>Hybrid Decryption time</a:t>
                      </a:r>
                    </a:p>
                  </a:txBody>
                  <a:tcPr/>
                </a:tc>
                <a:extLst>
                  <a:ext uri="{0D108BD9-81ED-4DB2-BD59-A6C34878D82A}">
                    <a16:rowId xmlns:a16="http://schemas.microsoft.com/office/drawing/2014/main" val="2097106562"/>
                  </a:ext>
                </a:extLst>
              </a:tr>
              <a:tr h="370840">
                <a:tc>
                  <a:txBody>
                    <a:bodyPr/>
                    <a:lstStyle/>
                    <a:p>
                      <a:pPr lvl="0">
                        <a:buNone/>
                      </a:pPr>
                      <a:r>
                        <a:rPr lang="en-GB" sz="1400" b="0" i="0" u="none" strike="noStrike" noProof="0" dirty="0">
                          <a:latin typeface="Arial"/>
                        </a:rPr>
                        <a:t>128 bits</a:t>
                      </a:r>
                    </a:p>
                  </a:txBody>
                  <a:tcPr/>
                </a:tc>
                <a:tc>
                  <a:txBody>
                    <a:bodyPr/>
                    <a:lstStyle/>
                    <a:p>
                      <a:pPr lvl="0">
                        <a:buNone/>
                      </a:pPr>
                      <a:r>
                        <a:rPr lang="en-GB" sz="1400" b="0" i="0" u="none" strike="noStrike" noProof="0" dirty="0">
                          <a:latin typeface="Arial"/>
                        </a:rPr>
                        <a:t>0.04 sec</a:t>
                      </a:r>
                      <a:endParaRPr lang="en-US" dirty="0"/>
                    </a:p>
                  </a:txBody>
                  <a:tcPr/>
                </a:tc>
                <a:tc>
                  <a:txBody>
                    <a:bodyPr/>
                    <a:lstStyle/>
                    <a:p>
                      <a:pPr lvl="0">
                        <a:buNone/>
                      </a:pPr>
                      <a:r>
                        <a:rPr lang="en-US" sz="1400" b="0" i="0" u="none" strike="noStrike" noProof="0" dirty="0">
                          <a:solidFill>
                            <a:srgbClr val="000000"/>
                          </a:solidFill>
                          <a:latin typeface="Arial"/>
                        </a:rPr>
                        <a:t>0.60 </a:t>
                      </a:r>
                      <a:r>
                        <a:rPr lang="en-GB" sz="1400" b="0" i="0" u="none" strike="noStrike" noProof="0" dirty="0">
                          <a:latin typeface="Arial"/>
                        </a:rPr>
                        <a:t>sec</a:t>
                      </a:r>
                      <a:endParaRPr lang="en-US" dirty="0"/>
                    </a:p>
                  </a:txBody>
                  <a:tcPr/>
                </a:tc>
                <a:tc>
                  <a:txBody>
                    <a:bodyPr/>
                    <a:lstStyle/>
                    <a:p>
                      <a:pPr lvl="0">
                        <a:buNone/>
                      </a:pPr>
                      <a:r>
                        <a:rPr lang="en-GB" sz="1400" b="0" i="0" u="none" strike="noStrike" noProof="0" dirty="0">
                          <a:latin typeface="Arial"/>
                        </a:rPr>
                        <a:t>0.025 sec</a:t>
                      </a:r>
                      <a:endParaRPr lang="en-US" dirty="0"/>
                    </a:p>
                  </a:txBody>
                  <a:tcPr/>
                </a:tc>
                <a:tc>
                  <a:txBody>
                    <a:bodyPr/>
                    <a:lstStyle/>
                    <a:p>
                      <a:pPr lvl="0">
                        <a:buNone/>
                      </a:pPr>
                      <a:r>
                        <a:rPr lang="en-GB" sz="1400" b="0" i="0" u="none" strike="noStrike" noProof="0" dirty="0">
                          <a:latin typeface="Arial"/>
                        </a:rPr>
                        <a:t>0.51 sec</a:t>
                      </a:r>
                      <a:endParaRPr lang="en-US" dirty="0"/>
                    </a:p>
                  </a:txBody>
                  <a:tcPr/>
                </a:tc>
                <a:extLst>
                  <a:ext uri="{0D108BD9-81ED-4DB2-BD59-A6C34878D82A}">
                    <a16:rowId xmlns:a16="http://schemas.microsoft.com/office/drawing/2014/main" val="624519221"/>
                  </a:ext>
                </a:extLst>
              </a:tr>
              <a:tr h="370840">
                <a:tc>
                  <a:txBody>
                    <a:bodyPr/>
                    <a:lstStyle/>
                    <a:p>
                      <a:pPr lvl="0" algn="l">
                        <a:lnSpc>
                          <a:spcPct val="100000"/>
                        </a:lnSpc>
                        <a:spcBef>
                          <a:spcPts val="0"/>
                        </a:spcBef>
                        <a:spcAft>
                          <a:spcPts val="0"/>
                        </a:spcAft>
                        <a:buNone/>
                      </a:pPr>
                      <a:r>
                        <a:rPr lang="en-GB" sz="1400" b="0" i="0" u="none" strike="noStrike" noProof="0" dirty="0">
                          <a:solidFill>
                            <a:srgbClr val="000000"/>
                          </a:solidFill>
                          <a:latin typeface="Arial"/>
                        </a:rPr>
                        <a:t>256 bits</a:t>
                      </a:r>
                    </a:p>
                  </a:txBody>
                  <a:tcPr/>
                </a:tc>
                <a:tc>
                  <a:txBody>
                    <a:bodyPr/>
                    <a:lstStyle/>
                    <a:p>
                      <a:pPr lvl="0">
                        <a:buNone/>
                      </a:pPr>
                      <a:r>
                        <a:rPr lang="en-GB" sz="1400" b="0" i="0" u="none" strike="noStrike" noProof="0" dirty="0">
                          <a:latin typeface="Arial"/>
                        </a:rPr>
                        <a:t>0.11 sec</a:t>
                      </a:r>
                      <a:endParaRPr lang="en-US" dirty="0"/>
                    </a:p>
                  </a:txBody>
                  <a:tcPr/>
                </a:tc>
                <a:tc>
                  <a:txBody>
                    <a:bodyPr/>
                    <a:lstStyle/>
                    <a:p>
                      <a:pPr lvl="0">
                        <a:buNone/>
                      </a:pPr>
                      <a:r>
                        <a:rPr lang="en-US" sz="1400" b="0" i="0" u="none" strike="noStrike" noProof="0" dirty="0">
                          <a:solidFill>
                            <a:srgbClr val="000000"/>
                          </a:solidFill>
                          <a:latin typeface="Arial"/>
                        </a:rPr>
                        <a:t>0.86 </a:t>
                      </a:r>
                      <a:r>
                        <a:rPr lang="en-GB" sz="1400" b="0" i="0" u="none" strike="noStrike" noProof="0" dirty="0">
                          <a:latin typeface="Arial"/>
                        </a:rPr>
                        <a:t>sec</a:t>
                      </a:r>
                      <a:endParaRPr lang="en-US" dirty="0"/>
                    </a:p>
                  </a:txBody>
                  <a:tcPr/>
                </a:tc>
                <a:tc>
                  <a:txBody>
                    <a:bodyPr/>
                    <a:lstStyle/>
                    <a:p>
                      <a:pPr lvl="0">
                        <a:buNone/>
                      </a:pPr>
                      <a:r>
                        <a:rPr lang="en-GB" sz="1400" b="0" i="0" u="none" strike="noStrike" noProof="0" dirty="0">
                          <a:latin typeface="Arial"/>
                        </a:rPr>
                        <a:t>0.07 sec</a:t>
                      </a:r>
                      <a:endParaRPr lang="en-US" dirty="0"/>
                    </a:p>
                  </a:txBody>
                  <a:tcPr/>
                </a:tc>
                <a:tc>
                  <a:txBody>
                    <a:bodyPr/>
                    <a:lstStyle/>
                    <a:p>
                      <a:pPr lvl="0">
                        <a:buNone/>
                      </a:pPr>
                      <a:r>
                        <a:rPr lang="en-GB" sz="1400" b="0" i="0" u="none" strike="noStrike" noProof="0" dirty="0">
                          <a:latin typeface="Arial"/>
                        </a:rPr>
                        <a:t>0.55 sec</a:t>
                      </a:r>
                      <a:endParaRPr lang="en-US" dirty="0"/>
                    </a:p>
                  </a:txBody>
                  <a:tcPr/>
                </a:tc>
                <a:extLst>
                  <a:ext uri="{0D108BD9-81ED-4DB2-BD59-A6C34878D82A}">
                    <a16:rowId xmlns:a16="http://schemas.microsoft.com/office/drawing/2014/main" val="2009228998"/>
                  </a:ext>
                </a:extLst>
              </a:tr>
              <a:tr h="370840">
                <a:tc>
                  <a:txBody>
                    <a:bodyPr/>
                    <a:lstStyle/>
                    <a:p>
                      <a:pPr lvl="0" algn="l">
                        <a:lnSpc>
                          <a:spcPct val="100000"/>
                        </a:lnSpc>
                        <a:spcBef>
                          <a:spcPts val="0"/>
                        </a:spcBef>
                        <a:spcAft>
                          <a:spcPts val="0"/>
                        </a:spcAft>
                        <a:buNone/>
                      </a:pPr>
                      <a:r>
                        <a:rPr lang="en-GB" sz="1400" b="0" i="0" u="none" strike="noStrike" noProof="0" dirty="0">
                          <a:solidFill>
                            <a:srgbClr val="000000"/>
                          </a:solidFill>
                          <a:latin typeface="Arial"/>
                        </a:rPr>
                        <a:t>512 bits</a:t>
                      </a:r>
                    </a:p>
                  </a:txBody>
                  <a:tcPr/>
                </a:tc>
                <a:tc>
                  <a:txBody>
                    <a:bodyPr/>
                    <a:lstStyle/>
                    <a:p>
                      <a:pPr lvl="0">
                        <a:buNone/>
                      </a:pPr>
                      <a:r>
                        <a:rPr lang="en-GB" sz="1400" b="0" i="0" u="none" strike="noStrike" noProof="0" dirty="0">
                          <a:latin typeface="Arial"/>
                        </a:rPr>
                        <a:t>0.21 sec</a:t>
                      </a:r>
                      <a:endParaRPr lang="en-US" dirty="0"/>
                    </a:p>
                  </a:txBody>
                  <a:tcPr/>
                </a:tc>
                <a:tc>
                  <a:txBody>
                    <a:bodyPr/>
                    <a:lstStyle/>
                    <a:p>
                      <a:pPr lvl="0">
                        <a:buNone/>
                      </a:pPr>
                      <a:r>
                        <a:rPr lang="en-US" sz="1400" b="0" i="0" u="none" strike="noStrike" noProof="0" dirty="0">
                          <a:solidFill>
                            <a:srgbClr val="000000"/>
                          </a:solidFill>
                          <a:latin typeface="Arial"/>
                        </a:rPr>
                        <a:t>1.31</a:t>
                      </a:r>
                      <a:r>
                        <a:rPr lang="en-GB" sz="1400" b="0" i="0" u="none" strike="noStrike" noProof="0" dirty="0">
                          <a:latin typeface="Arial"/>
                        </a:rPr>
                        <a:t> sec</a:t>
                      </a:r>
                      <a:endParaRPr lang="en-US" dirty="0"/>
                    </a:p>
                  </a:txBody>
                  <a:tcPr/>
                </a:tc>
                <a:tc>
                  <a:txBody>
                    <a:bodyPr/>
                    <a:lstStyle/>
                    <a:p>
                      <a:pPr lvl="0">
                        <a:buNone/>
                      </a:pPr>
                      <a:r>
                        <a:rPr lang="en-GB" sz="1400" b="0" i="0" u="none" strike="noStrike" noProof="0" dirty="0">
                          <a:latin typeface="Arial"/>
                        </a:rPr>
                        <a:t>0.15 sec</a:t>
                      </a:r>
                      <a:endParaRPr lang="en-US" dirty="0"/>
                    </a:p>
                  </a:txBody>
                  <a:tcPr/>
                </a:tc>
                <a:tc>
                  <a:txBody>
                    <a:bodyPr/>
                    <a:lstStyle/>
                    <a:p>
                      <a:pPr lvl="0">
                        <a:buNone/>
                      </a:pPr>
                      <a:r>
                        <a:rPr lang="en-GB" sz="1400" b="0" i="0" u="none" strike="noStrike" noProof="0" dirty="0">
                          <a:latin typeface="Arial"/>
                        </a:rPr>
                        <a:t>0.65 sec</a:t>
                      </a:r>
                      <a:endParaRPr lang="en-US" dirty="0"/>
                    </a:p>
                  </a:txBody>
                  <a:tcPr/>
                </a:tc>
                <a:extLst>
                  <a:ext uri="{0D108BD9-81ED-4DB2-BD59-A6C34878D82A}">
                    <a16:rowId xmlns:a16="http://schemas.microsoft.com/office/drawing/2014/main" val="1871484802"/>
                  </a:ext>
                </a:extLst>
              </a:tr>
              <a:tr h="370840">
                <a:tc>
                  <a:txBody>
                    <a:bodyPr/>
                    <a:lstStyle/>
                    <a:p>
                      <a:pPr lvl="0" algn="l">
                        <a:lnSpc>
                          <a:spcPct val="100000"/>
                        </a:lnSpc>
                        <a:spcBef>
                          <a:spcPts val="0"/>
                        </a:spcBef>
                        <a:spcAft>
                          <a:spcPts val="0"/>
                        </a:spcAft>
                        <a:buNone/>
                      </a:pPr>
                      <a:r>
                        <a:rPr lang="en-GB" sz="1400" b="0" i="0" u="none" strike="noStrike" noProof="0" dirty="0">
                          <a:solidFill>
                            <a:srgbClr val="000000"/>
                          </a:solidFill>
                          <a:latin typeface="Arial"/>
                        </a:rPr>
                        <a:t>1024 bits</a:t>
                      </a:r>
                    </a:p>
                  </a:txBody>
                  <a:tcPr/>
                </a:tc>
                <a:tc>
                  <a:txBody>
                    <a:bodyPr/>
                    <a:lstStyle/>
                    <a:p>
                      <a:pPr lvl="0">
                        <a:buNone/>
                      </a:pPr>
                      <a:r>
                        <a:rPr lang="en-GB" sz="1400" b="0" i="0" u="none" strike="noStrike" noProof="0" dirty="0">
                          <a:latin typeface="Arial"/>
                        </a:rPr>
                        <a:t>0.31 sec</a:t>
                      </a:r>
                      <a:endParaRPr lang="en-US" dirty="0"/>
                    </a:p>
                  </a:txBody>
                  <a:tcPr/>
                </a:tc>
                <a:tc>
                  <a:txBody>
                    <a:bodyPr/>
                    <a:lstStyle/>
                    <a:p>
                      <a:pPr lvl="0">
                        <a:buNone/>
                      </a:pPr>
                      <a:r>
                        <a:rPr lang="en-US" sz="1400" b="0" i="0" u="none" strike="noStrike" noProof="0" dirty="0">
                          <a:solidFill>
                            <a:srgbClr val="000000"/>
                          </a:solidFill>
                          <a:latin typeface="Arial"/>
                        </a:rPr>
                        <a:t>1.76</a:t>
                      </a:r>
                      <a:r>
                        <a:rPr lang="en-GB" sz="1400" b="0" i="0" u="none" strike="noStrike" noProof="0" dirty="0">
                          <a:latin typeface="Arial"/>
                        </a:rPr>
                        <a:t> sec</a:t>
                      </a:r>
                      <a:endParaRPr lang="en-US" dirty="0"/>
                    </a:p>
                  </a:txBody>
                  <a:tcPr/>
                </a:tc>
                <a:tc>
                  <a:txBody>
                    <a:bodyPr/>
                    <a:lstStyle/>
                    <a:p>
                      <a:pPr lvl="0">
                        <a:buNone/>
                      </a:pPr>
                      <a:r>
                        <a:rPr lang="en-GB" sz="1400" b="0" i="0" u="none" strike="noStrike" noProof="0" dirty="0">
                          <a:latin typeface="Arial"/>
                        </a:rPr>
                        <a:t>0.19 sec</a:t>
                      </a:r>
                      <a:endParaRPr lang="en-US" dirty="0"/>
                    </a:p>
                  </a:txBody>
                  <a:tcPr/>
                </a:tc>
                <a:tc>
                  <a:txBody>
                    <a:bodyPr/>
                    <a:lstStyle/>
                    <a:p>
                      <a:pPr lvl="0">
                        <a:buNone/>
                      </a:pPr>
                      <a:r>
                        <a:rPr lang="en-GB" sz="1400" b="0" i="0" u="none" strike="noStrike" noProof="0" dirty="0">
                          <a:latin typeface="Arial"/>
                        </a:rPr>
                        <a:t>0.69 sec</a:t>
                      </a:r>
                      <a:endParaRPr lang="en-US" dirty="0"/>
                    </a:p>
                  </a:txBody>
                  <a:tcPr/>
                </a:tc>
                <a:extLst>
                  <a:ext uri="{0D108BD9-81ED-4DB2-BD59-A6C34878D82A}">
                    <a16:rowId xmlns:a16="http://schemas.microsoft.com/office/drawing/2014/main" val="3539649271"/>
                  </a:ext>
                </a:extLst>
              </a:tr>
              <a:tr h="370840">
                <a:tc>
                  <a:txBody>
                    <a:bodyPr/>
                    <a:lstStyle/>
                    <a:p>
                      <a:pPr lvl="0" algn="l">
                        <a:lnSpc>
                          <a:spcPct val="100000"/>
                        </a:lnSpc>
                        <a:spcBef>
                          <a:spcPts val="0"/>
                        </a:spcBef>
                        <a:spcAft>
                          <a:spcPts val="0"/>
                        </a:spcAft>
                        <a:buNone/>
                      </a:pPr>
                      <a:r>
                        <a:rPr lang="en-GB" sz="1400" b="0" i="0" u="none" strike="noStrike" noProof="0" dirty="0">
                          <a:solidFill>
                            <a:srgbClr val="000000"/>
                          </a:solidFill>
                          <a:latin typeface="Arial"/>
                        </a:rPr>
                        <a:t>2048 bits</a:t>
                      </a:r>
                      <a:endParaRPr lang="en-US" dirty="0"/>
                    </a:p>
                  </a:txBody>
                  <a:tcPr/>
                </a:tc>
                <a:tc>
                  <a:txBody>
                    <a:bodyPr/>
                    <a:lstStyle/>
                    <a:p>
                      <a:pPr lvl="0">
                        <a:buNone/>
                      </a:pPr>
                      <a:r>
                        <a:rPr lang="en-GB" sz="1400" b="0" i="0" u="none" strike="noStrike" noProof="0" dirty="0">
                          <a:latin typeface="Arial"/>
                        </a:rPr>
                        <a:t>0.49 sec</a:t>
                      </a:r>
                      <a:endParaRPr lang="en-US" dirty="0"/>
                    </a:p>
                  </a:txBody>
                  <a:tcPr/>
                </a:tc>
                <a:tc>
                  <a:txBody>
                    <a:bodyPr/>
                    <a:lstStyle/>
                    <a:p>
                      <a:pPr lvl="0">
                        <a:buNone/>
                      </a:pPr>
                      <a:r>
                        <a:rPr lang="en-US" sz="1400" b="0" i="0" u="none" strike="noStrike" noProof="0" dirty="0">
                          <a:solidFill>
                            <a:srgbClr val="000000"/>
                          </a:solidFill>
                          <a:latin typeface="Arial"/>
                        </a:rPr>
                        <a:t>2.68</a:t>
                      </a:r>
                      <a:r>
                        <a:rPr lang="en-GB" sz="1400" b="0" i="0" u="none" strike="noStrike" noProof="0" dirty="0">
                          <a:latin typeface="Arial"/>
                        </a:rPr>
                        <a:t> sec</a:t>
                      </a:r>
                      <a:endParaRPr lang="en-US" dirty="0"/>
                    </a:p>
                  </a:txBody>
                  <a:tcPr/>
                </a:tc>
                <a:tc>
                  <a:txBody>
                    <a:bodyPr/>
                    <a:lstStyle/>
                    <a:p>
                      <a:pPr lvl="0">
                        <a:buNone/>
                      </a:pPr>
                      <a:r>
                        <a:rPr lang="en-GB" sz="1400" b="0" i="0" u="none" strike="noStrike" noProof="0" dirty="0">
                          <a:latin typeface="Arial"/>
                        </a:rPr>
                        <a:t>0.32 sec</a:t>
                      </a:r>
                      <a:endParaRPr lang="en-US" dirty="0"/>
                    </a:p>
                  </a:txBody>
                  <a:tcPr/>
                </a:tc>
                <a:tc>
                  <a:txBody>
                    <a:bodyPr/>
                    <a:lstStyle/>
                    <a:p>
                      <a:pPr lvl="0">
                        <a:buNone/>
                      </a:pPr>
                      <a:r>
                        <a:rPr lang="en-GB" sz="1400" b="0" i="0" u="none" strike="noStrike" noProof="0" dirty="0">
                          <a:latin typeface="Arial"/>
                        </a:rPr>
                        <a:t>0.81 sec</a:t>
                      </a:r>
                      <a:endParaRPr lang="en-US" dirty="0"/>
                    </a:p>
                  </a:txBody>
                  <a:tcPr/>
                </a:tc>
                <a:extLst>
                  <a:ext uri="{0D108BD9-81ED-4DB2-BD59-A6C34878D82A}">
                    <a16:rowId xmlns:a16="http://schemas.microsoft.com/office/drawing/2014/main" val="3435312923"/>
                  </a:ext>
                </a:extLst>
              </a:tr>
              <a:tr h="370840">
                <a:tc>
                  <a:txBody>
                    <a:bodyPr/>
                    <a:lstStyle/>
                    <a:p>
                      <a:pPr lvl="0" algn="l">
                        <a:lnSpc>
                          <a:spcPct val="100000"/>
                        </a:lnSpc>
                        <a:spcBef>
                          <a:spcPts val="0"/>
                        </a:spcBef>
                        <a:spcAft>
                          <a:spcPts val="0"/>
                        </a:spcAft>
                        <a:buNone/>
                      </a:pPr>
                      <a:r>
                        <a:rPr lang="en-GB" sz="1400" b="0" i="0" u="none" strike="noStrike" noProof="0" dirty="0">
                          <a:solidFill>
                            <a:srgbClr val="000000"/>
                          </a:solidFill>
                          <a:latin typeface="Arial"/>
                        </a:rPr>
                        <a:t>5096 bits</a:t>
                      </a:r>
                    </a:p>
                  </a:txBody>
                  <a:tcPr/>
                </a:tc>
                <a:tc>
                  <a:txBody>
                    <a:bodyPr/>
                    <a:lstStyle/>
                    <a:p>
                      <a:pPr lvl="0">
                        <a:buNone/>
                      </a:pPr>
                      <a:r>
                        <a:rPr lang="en-GB" sz="1400" b="0" i="0" u="none" strike="noStrike" noProof="0" dirty="0">
                          <a:latin typeface="Arial"/>
                        </a:rPr>
                        <a:t>0.59 sec</a:t>
                      </a:r>
                      <a:endParaRPr lang="en-US" dirty="0"/>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Arial"/>
                        </a:rPr>
                        <a:t>3.2 </a:t>
                      </a:r>
                      <a:r>
                        <a:rPr lang="en-GB" sz="1400" b="0" i="0" u="none" strike="noStrike" noProof="0" dirty="0">
                          <a:latin typeface="Arial"/>
                        </a:rPr>
                        <a:t>sec</a:t>
                      </a:r>
                      <a:endParaRPr lang="en-US" dirty="0"/>
                    </a:p>
                  </a:txBody>
                  <a:tcPr/>
                </a:tc>
                <a:tc>
                  <a:txBody>
                    <a:bodyPr/>
                    <a:lstStyle/>
                    <a:p>
                      <a:pPr lvl="0">
                        <a:buNone/>
                      </a:pPr>
                      <a:r>
                        <a:rPr lang="en-GB" sz="1400" b="0" i="0" u="none" strike="noStrike" noProof="0" dirty="0">
                          <a:latin typeface="Arial"/>
                        </a:rPr>
                        <a:t>0.38 sec</a:t>
                      </a:r>
                      <a:endParaRPr lang="en-US" dirty="0"/>
                    </a:p>
                  </a:txBody>
                  <a:tcPr/>
                </a:tc>
                <a:tc>
                  <a:txBody>
                    <a:bodyPr/>
                    <a:lstStyle/>
                    <a:p>
                      <a:pPr lvl="0">
                        <a:buNone/>
                      </a:pPr>
                      <a:r>
                        <a:rPr lang="en-GB" sz="1400" b="0" i="0" u="none" strike="noStrike" noProof="0" dirty="0">
                          <a:latin typeface="Arial"/>
                        </a:rPr>
                        <a:t>0.88 sec</a:t>
                      </a:r>
                      <a:endParaRPr lang="en-US" dirty="0"/>
                    </a:p>
                  </a:txBody>
                  <a:tcPr/>
                </a:tc>
                <a:extLst>
                  <a:ext uri="{0D108BD9-81ED-4DB2-BD59-A6C34878D82A}">
                    <a16:rowId xmlns:a16="http://schemas.microsoft.com/office/drawing/2014/main" val="3786911596"/>
                  </a:ext>
                </a:extLst>
              </a:tr>
            </a:tbl>
          </a:graphicData>
        </a:graphic>
      </p:graphicFrame>
    </p:spTree>
    <p:extLst>
      <p:ext uri="{BB962C8B-B14F-4D97-AF65-F5344CB8AC3E}">
        <p14:creationId xmlns:p14="http://schemas.microsoft.com/office/powerpoint/2010/main" val="747321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dirty="0"/>
              <a:t>19</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51651" y="190500"/>
            <a:ext cx="6117431" cy="627321"/>
          </a:xfrm>
        </p:spPr>
        <p:txBody>
          <a:bodyPr/>
          <a:lstStyle/>
          <a:p>
            <a:r>
              <a:rPr lang="en-US" sz="3600" dirty="0">
                <a:latin typeface="Bookman Old Style"/>
              </a:rPr>
              <a:t>Experiment Results</a:t>
            </a:r>
            <a:endParaRPr lang="en-US" sz="3600" dirty="0">
              <a:latin typeface="Bookman Old Style" panose="02050604050505020204" pitchFamily="18" charset="0"/>
            </a:endParaRP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5870A83F-45AF-7779-26E2-C362962A2C8E}"/>
              </a:ext>
            </a:extLst>
          </p:cNvPr>
          <p:cNvSpPr txBox="1"/>
          <p:nvPr/>
        </p:nvSpPr>
        <p:spPr>
          <a:xfrm>
            <a:off x="914400" y="1170122"/>
            <a:ext cx="6927742" cy="307777"/>
          </a:xfrm>
          <a:prstGeom prst="rect">
            <a:avLst/>
          </a:prstGeom>
          <a:noFill/>
        </p:spPr>
        <p:txBody>
          <a:bodyPr wrap="square" lIns="91440" tIns="45720" rIns="91440" bIns="45720" rtlCol="0" anchor="t">
            <a:spAutoFit/>
          </a:bodyPr>
          <a:lstStyle/>
          <a:p>
            <a:endParaRPr lang="en-IN" dirty="0"/>
          </a:p>
        </p:txBody>
      </p:sp>
      <p:pic>
        <p:nvPicPr>
          <p:cNvPr id="8" name="Picture 7" descr="A graph of a number of data&#10;&#10;Description automatically generated">
            <a:extLst>
              <a:ext uri="{FF2B5EF4-FFF2-40B4-BE49-F238E27FC236}">
                <a16:creationId xmlns:a16="http://schemas.microsoft.com/office/drawing/2014/main" id="{FC8241F8-674C-4D85-D9CB-544C0C235D1A}"/>
              </a:ext>
            </a:extLst>
          </p:cNvPr>
          <p:cNvPicPr>
            <a:picLocks noChangeAspect="1"/>
          </p:cNvPicPr>
          <p:nvPr/>
        </p:nvPicPr>
        <p:blipFill>
          <a:blip r:embed="rId3"/>
          <a:stretch>
            <a:fillRect/>
          </a:stretch>
        </p:blipFill>
        <p:spPr>
          <a:xfrm>
            <a:off x="460094" y="1093808"/>
            <a:ext cx="4114800" cy="3086100"/>
          </a:xfrm>
          <a:prstGeom prst="rect">
            <a:avLst/>
          </a:prstGeom>
        </p:spPr>
      </p:pic>
      <p:pic>
        <p:nvPicPr>
          <p:cNvPr id="9" name="Picture 8" descr="A graph of a graph with blue and orange lines&#10;&#10;Description automatically generated">
            <a:extLst>
              <a:ext uri="{FF2B5EF4-FFF2-40B4-BE49-F238E27FC236}">
                <a16:creationId xmlns:a16="http://schemas.microsoft.com/office/drawing/2014/main" id="{E25B5543-F041-9314-3E5B-D111F371C451}"/>
              </a:ext>
            </a:extLst>
          </p:cNvPr>
          <p:cNvPicPr>
            <a:picLocks noChangeAspect="1"/>
          </p:cNvPicPr>
          <p:nvPr/>
        </p:nvPicPr>
        <p:blipFill>
          <a:blip r:embed="rId4"/>
          <a:stretch>
            <a:fillRect/>
          </a:stretch>
        </p:blipFill>
        <p:spPr>
          <a:xfrm>
            <a:off x="4540170" y="1093808"/>
            <a:ext cx="4114800" cy="3086100"/>
          </a:xfrm>
          <a:prstGeom prst="rect">
            <a:avLst/>
          </a:prstGeom>
        </p:spPr>
      </p:pic>
    </p:spTree>
    <p:extLst>
      <p:ext uri="{BB962C8B-B14F-4D97-AF65-F5344CB8AC3E}">
        <p14:creationId xmlns:p14="http://schemas.microsoft.com/office/powerpoint/2010/main" val="298620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98756"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244009" y="718453"/>
            <a:ext cx="6655982" cy="4185761"/>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r>
              <a:rPr lang="en-US" dirty="0">
                <a:latin typeface="Bookman Old Style" panose="02050604050505020204" pitchFamily="18" charset="0"/>
              </a:rPr>
              <a:t>It is a secured hybrid algorithm used to protect the safe transmission of data in the Network communication using AES and RSA algorithm.  To secure the text as well as key.</a:t>
            </a:r>
          </a:p>
          <a:p>
            <a:pPr marL="285750" indent="-285750">
              <a:buFont typeface="Wingdings" panose="05000000000000000000" pitchFamily="2" charset="2"/>
              <a:buChar char="q"/>
            </a:pPr>
            <a:r>
              <a:rPr lang="en-US" dirty="0">
                <a:latin typeface="Bookman Old Style" panose="02050604050505020204" pitchFamily="18" charset="0"/>
              </a:rPr>
              <a:t>There are different parameters that are needed, those are AES Encryption/Decryption, RSA Encryption/Decryption, Hybrid Encryption, Secure Key Management, Random Number Generation, Secure E-mail transmission, Digital Signatures.</a:t>
            </a:r>
          </a:p>
          <a:p>
            <a:r>
              <a:rPr lang="en-US" b="1" dirty="0">
                <a:latin typeface="Bookman Old Style" panose="02050604050505020204" pitchFamily="18" charset="0"/>
              </a:rPr>
              <a:t>APPLICATIONS:</a:t>
            </a:r>
          </a:p>
          <a:p>
            <a:pPr marL="285750" indent="-285750">
              <a:buFont typeface="Wingdings" panose="05000000000000000000" pitchFamily="2" charset="2"/>
              <a:buChar char="q"/>
            </a:pPr>
            <a:r>
              <a:rPr lang="en-US" b="1" dirty="0">
                <a:latin typeface="Bookman Old Style"/>
              </a:rPr>
              <a:t>Secure Email Communication: </a:t>
            </a:r>
            <a:r>
              <a:rPr lang="en-US" dirty="0">
                <a:latin typeface="Bookman Old Style"/>
              </a:rPr>
              <a:t>Implementing AES for symmetric encryption and RSA for asymmetric encryption can ensure that emails are securely transmitted and only accessible to authorized recipients. This is crucial for protecting sensitive information in message exchanges, such as personal data, financial information, or confidential business communications.</a:t>
            </a:r>
          </a:p>
          <a:p>
            <a:pPr marL="285750" indent="-285750">
              <a:buFont typeface="Wingdings" panose="05000000000000000000" pitchFamily="2" charset="2"/>
              <a:buChar char="q"/>
            </a:pPr>
            <a:r>
              <a:rPr lang="en-US" b="1" dirty="0">
                <a:latin typeface="Bookman Old Style"/>
              </a:rPr>
              <a:t>Digital Signatures:</a:t>
            </a:r>
            <a:r>
              <a:rPr lang="en-US" dirty="0">
                <a:latin typeface="Bookman Old Style"/>
              </a:rPr>
              <a:t> RSA can be used for digital signatures, which verify the authenticity and integrity of email messages. A sender can sign their message with their private key, and the recipient can verify the signature</a:t>
            </a:r>
            <a:r>
              <a:rPr lang="en-US" sz="1200" dirty="0">
                <a:latin typeface="Bookman Old Style"/>
              </a:rPr>
              <a:t>.</a:t>
            </a:r>
          </a:p>
          <a:p>
            <a:r>
              <a:rPr lang="en-US" dirty="0">
                <a:latin typeface="Bookman Old Style" panose="02050604050505020204" pitchFamily="18" charset="0"/>
              </a:rPr>
              <a:t> </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28541" y="68036"/>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4893C525-63E8-5598-AE1D-78C3CBC34A44}"/>
              </a:ext>
            </a:extLst>
          </p:cNvPr>
          <p:cNvSpPr txBox="1"/>
          <p:nvPr/>
        </p:nvSpPr>
        <p:spPr>
          <a:xfrm>
            <a:off x="870750" y="698080"/>
            <a:ext cx="7880291" cy="677108"/>
          </a:xfrm>
          <a:prstGeom prst="rect">
            <a:avLst/>
          </a:prstGeom>
          <a:noFill/>
        </p:spPr>
        <p:txBody>
          <a:bodyPr wrap="square" lIns="91440" tIns="45720" rIns="91440" bIns="45720" rtlCol="0" anchor="t">
            <a:spAutoFit/>
          </a:bodyPr>
          <a:lstStyle/>
          <a:p>
            <a:r>
              <a:rPr lang="en-IN" sz="1200" dirty="0"/>
              <a:t>From above experiment we can say that RSA computational time is more when compared to Hybrid algorithm. But the problem with using AES algorithm is prone to some attacks which are solved by using Hybrid algorithm.</a:t>
            </a:r>
          </a:p>
          <a:p>
            <a:endParaRPr lang="en-IN" dirty="0"/>
          </a:p>
        </p:txBody>
      </p:sp>
      <p:graphicFrame>
        <p:nvGraphicFramePr>
          <p:cNvPr id="5" name="Table 4">
            <a:extLst>
              <a:ext uri="{FF2B5EF4-FFF2-40B4-BE49-F238E27FC236}">
                <a16:creationId xmlns:a16="http://schemas.microsoft.com/office/drawing/2014/main" id="{C6D4314A-6B35-2171-0D3D-1E37D266A4D2}"/>
              </a:ext>
            </a:extLst>
          </p:cNvPr>
          <p:cNvGraphicFramePr>
            <a:graphicFrameLocks noGrp="1"/>
          </p:cNvGraphicFramePr>
          <p:nvPr>
            <p:extLst>
              <p:ext uri="{D42A27DB-BD31-4B8C-83A1-F6EECF244321}">
                <p14:modId xmlns:p14="http://schemas.microsoft.com/office/powerpoint/2010/main" val="1446197726"/>
              </p:ext>
            </p:extLst>
          </p:nvPr>
        </p:nvGraphicFramePr>
        <p:xfrm>
          <a:off x="256442" y="1289538"/>
          <a:ext cx="4864490" cy="3438671"/>
        </p:xfrm>
        <a:graphic>
          <a:graphicData uri="http://schemas.openxmlformats.org/drawingml/2006/table">
            <a:tbl>
              <a:tblPr firstRow="1" bandRow="1">
                <a:tableStyleId>{1D3205E1-8B83-452B-8570-0B3C4014EAE2}</a:tableStyleId>
              </a:tblPr>
              <a:tblGrid>
                <a:gridCol w="1706880">
                  <a:extLst>
                    <a:ext uri="{9D8B030D-6E8A-4147-A177-3AD203B41FA5}">
                      <a16:colId xmlns:a16="http://schemas.microsoft.com/office/drawing/2014/main" val="3127512176"/>
                    </a:ext>
                  </a:extLst>
                </a:gridCol>
                <a:gridCol w="1706880">
                  <a:extLst>
                    <a:ext uri="{9D8B030D-6E8A-4147-A177-3AD203B41FA5}">
                      <a16:colId xmlns:a16="http://schemas.microsoft.com/office/drawing/2014/main" val="463235905"/>
                    </a:ext>
                  </a:extLst>
                </a:gridCol>
                <a:gridCol w="1450730">
                  <a:extLst>
                    <a:ext uri="{9D8B030D-6E8A-4147-A177-3AD203B41FA5}">
                      <a16:colId xmlns:a16="http://schemas.microsoft.com/office/drawing/2014/main" val="1838633128"/>
                    </a:ext>
                  </a:extLst>
                </a:gridCol>
              </a:tblGrid>
              <a:tr h="329711">
                <a:tc>
                  <a:txBody>
                    <a:bodyPr/>
                    <a:lstStyle/>
                    <a:p>
                      <a:r>
                        <a:rPr lang="en-GB" sz="1200" dirty="0"/>
                        <a:t>Type of Attack</a:t>
                      </a:r>
                    </a:p>
                  </a:txBody>
                  <a:tcPr/>
                </a:tc>
                <a:tc>
                  <a:txBody>
                    <a:bodyPr/>
                    <a:lstStyle/>
                    <a:p>
                      <a:r>
                        <a:rPr lang="en-GB" sz="1200" dirty="0"/>
                        <a:t>AES algorithm</a:t>
                      </a:r>
                    </a:p>
                  </a:txBody>
                  <a:tcPr/>
                </a:tc>
                <a:tc>
                  <a:txBody>
                    <a:bodyPr/>
                    <a:lstStyle/>
                    <a:p>
                      <a:r>
                        <a:rPr lang="en-GB" sz="1200" dirty="0"/>
                        <a:t>Hybrid algorithm</a:t>
                      </a:r>
                    </a:p>
                  </a:txBody>
                  <a:tcPr/>
                </a:tc>
                <a:extLst>
                  <a:ext uri="{0D108BD9-81ED-4DB2-BD59-A6C34878D82A}">
                    <a16:rowId xmlns:a16="http://schemas.microsoft.com/office/drawing/2014/main" val="57538948"/>
                  </a:ext>
                </a:extLst>
              </a:tr>
              <a:tr h="1472162">
                <a:tc>
                  <a:txBody>
                    <a:bodyPr/>
                    <a:lstStyle/>
                    <a:p>
                      <a:r>
                        <a:rPr lang="en-GB" sz="1200" dirty="0"/>
                        <a:t>Brute-force attack</a:t>
                      </a:r>
                    </a:p>
                  </a:txBody>
                  <a:tcPr/>
                </a:tc>
                <a:tc>
                  <a:txBody>
                    <a:bodyPr/>
                    <a:lstStyle/>
                    <a:p>
                      <a:r>
                        <a:rPr lang="en-GB" sz="1200" dirty="0"/>
                        <a:t>As we are using 256 bits key length, there 2</a:t>
                      </a:r>
                      <a:r>
                        <a:rPr lang="en-GB" sz="1200" baseline="30000" dirty="0"/>
                        <a:t>256 </a:t>
                      </a:r>
                      <a:r>
                        <a:rPr lang="en-GB" sz="1200" dirty="0"/>
                        <a:t>possible ways to identify which a hacker can find out.</a:t>
                      </a:r>
                    </a:p>
                  </a:txBody>
                  <a:tcPr/>
                </a:tc>
                <a:tc>
                  <a:txBody>
                    <a:bodyPr/>
                    <a:lstStyle/>
                    <a:p>
                      <a:r>
                        <a:rPr lang="en-GB" sz="1200" dirty="0"/>
                        <a:t>We are using RSA to encrypt the AES key. If we use larger keys it is very difficult to decode the key, which ensures double security.</a:t>
                      </a:r>
                    </a:p>
                  </a:txBody>
                  <a:tcPr/>
                </a:tc>
                <a:extLst>
                  <a:ext uri="{0D108BD9-81ED-4DB2-BD59-A6C34878D82A}">
                    <a16:rowId xmlns:a16="http://schemas.microsoft.com/office/drawing/2014/main" val="4133501431"/>
                  </a:ext>
                </a:extLst>
              </a:tr>
              <a:tr h="1472162">
                <a:tc>
                  <a:txBody>
                    <a:bodyPr/>
                    <a:lstStyle/>
                    <a:p>
                      <a:r>
                        <a:rPr lang="en-GB" sz="1200" dirty="0"/>
                        <a:t>Man-in-the-middle attack</a:t>
                      </a:r>
                    </a:p>
                  </a:txBody>
                  <a:tcPr/>
                </a:tc>
                <a:tc>
                  <a:txBody>
                    <a:bodyPr/>
                    <a:lstStyle/>
                    <a:p>
                      <a:r>
                        <a:rPr lang="en-GB" sz="1200" dirty="0"/>
                        <a:t>If an intruder eavesdrop on the sender and identify the key, it is very easy for him to decrypt the message</a:t>
                      </a:r>
                    </a:p>
                  </a:txBody>
                  <a:tcPr/>
                </a:tc>
                <a:tc>
                  <a:txBody>
                    <a:bodyPr/>
                    <a:lstStyle/>
                    <a:p>
                      <a:r>
                        <a:rPr lang="en-GB" sz="1200" dirty="0"/>
                        <a:t>Even if the intruder eavesdrop there is no use because he cannot decrypt until he knows the receiver's private key</a:t>
                      </a:r>
                    </a:p>
                  </a:txBody>
                  <a:tcPr/>
                </a:tc>
                <a:extLst>
                  <a:ext uri="{0D108BD9-81ED-4DB2-BD59-A6C34878D82A}">
                    <a16:rowId xmlns:a16="http://schemas.microsoft.com/office/drawing/2014/main" val="4270173212"/>
                  </a:ext>
                </a:extLst>
              </a:tr>
            </a:tbl>
          </a:graphicData>
        </a:graphic>
      </p:graphicFrame>
      <p:pic>
        <p:nvPicPr>
          <p:cNvPr id="7" name="Picture 6" descr="A graph of a comparison between a blue and a blue rectangle&#10;&#10;Description automatically generated">
            <a:extLst>
              <a:ext uri="{FF2B5EF4-FFF2-40B4-BE49-F238E27FC236}">
                <a16:creationId xmlns:a16="http://schemas.microsoft.com/office/drawing/2014/main" id="{E9B91C27-AB90-585A-FB82-6703297796ED}"/>
              </a:ext>
            </a:extLst>
          </p:cNvPr>
          <p:cNvPicPr>
            <a:picLocks noChangeAspect="1"/>
          </p:cNvPicPr>
          <p:nvPr/>
        </p:nvPicPr>
        <p:blipFill>
          <a:blip r:embed="rId3"/>
          <a:stretch>
            <a:fillRect/>
          </a:stretch>
        </p:blipFill>
        <p:spPr>
          <a:xfrm>
            <a:off x="5122985" y="1219200"/>
            <a:ext cx="3990242" cy="3291253"/>
          </a:xfrm>
          <a:prstGeom prst="rect">
            <a:avLst/>
          </a:prstGeom>
        </p:spPr>
      </p:pic>
    </p:spTree>
    <p:extLst>
      <p:ext uri="{BB962C8B-B14F-4D97-AF65-F5344CB8AC3E}">
        <p14:creationId xmlns:p14="http://schemas.microsoft.com/office/powerpoint/2010/main" val="2342427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dirty="0"/>
              <a:t>21</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33648" y="195323"/>
            <a:ext cx="6117431" cy="627321"/>
          </a:xfrm>
        </p:spPr>
        <p:txBody>
          <a:bodyPr/>
          <a:lstStyle/>
          <a:p>
            <a:r>
              <a:rPr lang="en-US" sz="3600" dirty="0"/>
              <a:t>Findings</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4893C525-63E8-5598-AE1D-78C3CBC34A44}"/>
              </a:ext>
            </a:extLst>
          </p:cNvPr>
          <p:cNvSpPr txBox="1"/>
          <p:nvPr/>
        </p:nvSpPr>
        <p:spPr>
          <a:xfrm>
            <a:off x="899687" y="1128090"/>
            <a:ext cx="7264830" cy="3077766"/>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IN" dirty="0"/>
              <a:t>Confidentiality: AES encryption ensures that only the intended recipient can decrypt and read the email, maintaining confidentiality.</a:t>
            </a:r>
          </a:p>
          <a:p>
            <a:pPr marL="285750" indent="-285750">
              <a:buFont typeface="Wingdings" panose="05000000000000000000" pitchFamily="2" charset="2"/>
              <a:buChar char="§"/>
            </a:pPr>
            <a:r>
              <a:rPr lang="en-IN" dirty="0"/>
              <a:t>Authentication: RSA-based digital signatures can authenticate the sender of the email, confirming that the message indeed comes from the claimed source.</a:t>
            </a:r>
          </a:p>
          <a:p>
            <a:pPr marL="285750" indent="-285750">
              <a:buFont typeface="Wingdings" panose="05000000000000000000" pitchFamily="2" charset="2"/>
              <a:buChar char="§"/>
            </a:pPr>
            <a:r>
              <a:rPr lang="en-IN" dirty="0"/>
              <a:t>Secure Key Exchange: The RSA algorithm can be used for secure key exchange, ensuring that both the sender and recipient share a secret key without interception.</a:t>
            </a:r>
          </a:p>
          <a:p>
            <a:pPr marL="285750" indent="-285750">
              <a:buFont typeface="Wingdings" panose="05000000000000000000" pitchFamily="2" charset="2"/>
              <a:buChar char="§"/>
            </a:pPr>
            <a:r>
              <a:rPr lang="en-IN" dirty="0"/>
              <a:t>Mitigation of Man-in-the-Middle Attacks: By combining RSA with digital signatures, you can mitigate man-in-the-middle attacks, where an attacker intercepts and modifies email content.</a:t>
            </a:r>
          </a:p>
          <a:p>
            <a:pPr>
              <a:buFont typeface="Arial" panose="05000000000000000000" pitchFamily="2" charset="2"/>
              <a:buChar char="•"/>
            </a:pPr>
            <a:endParaRPr lang="en-IN" dirty="0"/>
          </a:p>
          <a:p>
            <a:r>
              <a:rPr lang="en-IN" sz="1200" dirty="0"/>
              <a:t> </a:t>
            </a:r>
            <a:r>
              <a:rPr lang="en-IN" dirty="0"/>
              <a:t>Overall, the project ensures that email communication is secure, private, and trustworthy.</a:t>
            </a:r>
          </a:p>
          <a:p>
            <a:pPr marL="285750" indent="-285750">
              <a:buFont typeface="Wingdings" panose="05000000000000000000" pitchFamily="2" charset="2"/>
              <a:buChar char="§"/>
            </a:pPr>
            <a:endParaRPr lang="en-IN" dirty="0"/>
          </a:p>
          <a:p>
            <a:pPr>
              <a:buFont typeface="Arial" panose="05000000000000000000" pitchFamily="2" charset="2"/>
              <a:buChar char="•"/>
            </a:pPr>
            <a:endParaRPr lang="en-IN" sz="1300" dirty="0"/>
          </a:p>
          <a:p>
            <a:endParaRPr lang="en-IN" sz="1300" dirty="0"/>
          </a:p>
        </p:txBody>
      </p:sp>
    </p:spTree>
    <p:extLst>
      <p:ext uri="{BB962C8B-B14F-4D97-AF65-F5344CB8AC3E}">
        <p14:creationId xmlns:p14="http://schemas.microsoft.com/office/powerpoint/2010/main" val="991037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dirty="0"/>
              <a:t>22</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11675" y="338624"/>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5" name="TextBox 4"/>
          <p:cNvSpPr txBox="1"/>
          <p:nvPr/>
        </p:nvSpPr>
        <p:spPr>
          <a:xfrm>
            <a:off x="813661" y="928044"/>
            <a:ext cx="7311325" cy="1815882"/>
          </a:xfrm>
          <a:prstGeom prst="rect">
            <a:avLst/>
          </a:prstGeom>
          <a:noFill/>
        </p:spPr>
        <p:txBody>
          <a:bodyPr wrap="square" lIns="91440" tIns="45720" rIns="91440" bIns="45720" rtlCol="0" anchor="t">
            <a:spAutoFit/>
          </a:bodyPr>
          <a:lstStyle/>
          <a:p>
            <a:pPr marL="285750" indent="-285750">
              <a:buFont typeface="Wingdings"/>
              <a:buChar char="§"/>
            </a:pPr>
            <a:r>
              <a:rPr lang="en-US" b="1" dirty="0"/>
              <a:t>The parameters that are improved in our project</a:t>
            </a:r>
          </a:p>
          <a:p>
            <a:r>
              <a:rPr lang="en-US" b="1" dirty="0"/>
              <a:t>       </a:t>
            </a:r>
            <a:r>
              <a:rPr lang="en-US" dirty="0"/>
              <a:t>Security, Key Exchange mechanism, Speed and Performance</a:t>
            </a:r>
          </a:p>
          <a:p>
            <a:pPr marL="285750" indent="-285750">
              <a:buFont typeface="Wingdings"/>
              <a:buChar char="§"/>
            </a:pPr>
            <a:r>
              <a:rPr lang="en-US" b="1" dirty="0"/>
              <a:t>Mathematical Formula</a:t>
            </a:r>
          </a:p>
          <a:p>
            <a:r>
              <a:rPr lang="en-US" b="1" dirty="0"/>
              <a:t>     </a:t>
            </a:r>
            <a:r>
              <a:rPr lang="en-US" dirty="0"/>
              <a:t> Encryption time of Hybrid= Encryption time of AES+ Encryption time of RSA</a:t>
            </a:r>
          </a:p>
          <a:p>
            <a:r>
              <a:rPr lang="en-US" dirty="0"/>
              <a:t>      Decryption time of Hybrid= Decryption time of AES+ Decryption time of RSA</a:t>
            </a:r>
          </a:p>
          <a:p>
            <a:r>
              <a:rPr lang="en-US" dirty="0"/>
              <a:t>      Key length of Hybrid= Key length of AES+ Key length of RSA</a:t>
            </a:r>
          </a:p>
          <a:p>
            <a:endParaRPr lang="en-US" dirty="0"/>
          </a:p>
          <a:p>
            <a:r>
              <a:rPr lang="en-US" dirty="0"/>
              <a:t>             </a:t>
            </a:r>
          </a:p>
        </p:txBody>
      </p:sp>
      <p:pic>
        <p:nvPicPr>
          <p:cNvPr id="6" name="Picture 5" descr="A blue screen with white text&#10;&#10;Description automatically generated">
            <a:extLst>
              <a:ext uri="{FF2B5EF4-FFF2-40B4-BE49-F238E27FC236}">
                <a16:creationId xmlns:a16="http://schemas.microsoft.com/office/drawing/2014/main" id="{D0410DCA-C786-A01E-0384-ED68A62145F7}"/>
              </a:ext>
            </a:extLst>
          </p:cNvPr>
          <p:cNvPicPr>
            <a:picLocks noChangeAspect="1"/>
          </p:cNvPicPr>
          <p:nvPr/>
        </p:nvPicPr>
        <p:blipFill>
          <a:blip r:embed="rId3"/>
          <a:stretch>
            <a:fillRect/>
          </a:stretch>
        </p:blipFill>
        <p:spPr>
          <a:xfrm>
            <a:off x="1572803" y="2273444"/>
            <a:ext cx="4761534" cy="1032887"/>
          </a:xfrm>
          <a:prstGeom prst="rect">
            <a:avLst/>
          </a:prstGeom>
        </p:spPr>
      </p:pic>
      <p:sp>
        <p:nvSpPr>
          <p:cNvPr id="7" name="TextBox 6">
            <a:extLst>
              <a:ext uri="{FF2B5EF4-FFF2-40B4-BE49-F238E27FC236}">
                <a16:creationId xmlns:a16="http://schemas.microsoft.com/office/drawing/2014/main" id="{8788179D-DCFF-65ED-A1A5-1A92DAFC6824}"/>
              </a:ext>
            </a:extLst>
          </p:cNvPr>
          <p:cNvSpPr txBox="1"/>
          <p:nvPr/>
        </p:nvSpPr>
        <p:spPr>
          <a:xfrm>
            <a:off x="814748" y="3306923"/>
            <a:ext cx="809775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what way parameters are improved</a:t>
            </a:r>
          </a:p>
          <a:p>
            <a:pPr marL="285750" indent="-285750">
              <a:buFont typeface="Wingdings"/>
              <a:buChar char="§"/>
            </a:pPr>
            <a:r>
              <a:rPr lang="en-GB" b="1" dirty="0"/>
              <a:t>Security:</a:t>
            </a:r>
            <a:r>
              <a:rPr lang="en-GB" dirty="0"/>
              <a:t> It provides confidentiality to the message using AES and authentication using RSA</a:t>
            </a:r>
          </a:p>
          <a:p>
            <a:pPr marL="285750" indent="-285750">
              <a:buFont typeface="Wingdings"/>
              <a:buChar char="§"/>
            </a:pPr>
            <a:r>
              <a:rPr lang="en-GB" b="1" dirty="0"/>
              <a:t>Key Management: </a:t>
            </a:r>
            <a:r>
              <a:rPr lang="en-GB" dirty="0"/>
              <a:t>Keys are managed and the keys are transferred securely using RSA.</a:t>
            </a:r>
          </a:p>
          <a:p>
            <a:pPr marL="285750" indent="-285750">
              <a:buFont typeface="Wingdings"/>
              <a:buChar char="§"/>
            </a:pPr>
            <a:r>
              <a:rPr lang="en-GB" b="1" dirty="0"/>
              <a:t>Speed and Performance:</a:t>
            </a:r>
            <a:r>
              <a:rPr lang="en-GB" dirty="0"/>
              <a:t> RSA takes longer time to encrypt large amount of data that’s why we are using RSA only for key management, which ensures the less encryption/decryption time.</a:t>
            </a:r>
          </a:p>
        </p:txBody>
      </p:sp>
    </p:spTree>
    <p:extLst>
      <p:ext uri="{BB962C8B-B14F-4D97-AF65-F5344CB8AC3E}">
        <p14:creationId xmlns:p14="http://schemas.microsoft.com/office/powerpoint/2010/main" val="303767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08089" y="233589"/>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1044550" y="973172"/>
            <a:ext cx="6655982" cy="3724096"/>
          </a:xfrm>
          <a:prstGeom prst="rect">
            <a:avLst/>
          </a:prstGeom>
          <a:noFill/>
        </p:spPr>
        <p:txBody>
          <a:bodyPr wrap="square" lIns="91440" tIns="45720" rIns="91440" bIns="45720" rtlCol="0" anchor="t">
            <a:spAutoFit/>
          </a:bodyPr>
          <a:lstStyle/>
          <a:p>
            <a:pPr algn="just"/>
            <a:r>
              <a:rPr lang="en-US" dirty="0">
                <a:latin typeface="Times New Roman"/>
              </a:rPr>
              <a:t>AES, a symmetric key encryption algorithm, offers efficiency but demands secure key sharing and management. It's not ideal for key exchange. RSA, an asymmetric algorithm, excels in key exchange but is relatively slow for encrypting large data. Key management is critical in hybrid encryption, ensuring secure key exchange between parties. RSA's slower speed may introduce computational overhead. Padding in RSA can increase data size.</a:t>
            </a:r>
            <a:endParaRPr lang="en-US"/>
          </a:p>
          <a:p>
            <a:pPr algn="just"/>
            <a:endParaRPr lang="en-US" dirty="0">
              <a:latin typeface="Times New Roman"/>
            </a:endParaRPr>
          </a:p>
          <a:p>
            <a:pPr algn="just"/>
            <a:r>
              <a:rPr lang="en-US" dirty="0">
                <a:latin typeface="Times New Roman"/>
              </a:rPr>
              <a:t>The objective of implementing an AES and RSA hybrid algorithm is to develop a secure and efficient system that balances the strengths of these encryption methods. This project aims to enhance data security by leveraging AES for efficient encryption, RSA for secure key exchange, and protection of sensitive information. Key management is a critical focus, ensuring secure key distribution. The system will enable secure communication over untrusted channels, protect data integrity, and maintain practicality for real-world applications while being adaptable and scalable for various platforms and user needs. Rigorous testing and documentation will validate its security and functionality, ensuring a reliable solution for data confidentiality and integrity.</a:t>
            </a:r>
          </a:p>
          <a:p>
            <a:endParaRPr lang="en-US" sz="600" b="1" dirty="0">
              <a:latin typeface="Times New Roman"/>
            </a:endParaRPr>
          </a:p>
          <a:p>
            <a:endParaRPr lang="en-US" sz="600" dirty="0">
              <a:latin typeface="Times New Roman"/>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96E9-BBE3-D00E-23CD-6C28C5E7FF49}"/>
              </a:ext>
            </a:extLst>
          </p:cNvPr>
          <p:cNvSpPr>
            <a:spLocks noGrp="1"/>
          </p:cNvSpPr>
          <p:nvPr>
            <p:ph type="title"/>
          </p:nvPr>
        </p:nvSpPr>
        <p:spPr>
          <a:xfrm>
            <a:off x="2235202" y="31988"/>
            <a:ext cx="6756398" cy="871800"/>
          </a:xfrm>
        </p:spPr>
        <p:txBody>
          <a:bodyPr/>
          <a:lstStyle/>
          <a:p>
            <a:r>
              <a:rPr lang="en-US" sz="3600" b="0" dirty="0">
                <a:latin typeface="Bookman Old Style"/>
              </a:rPr>
              <a:t>Proposed Method</a:t>
            </a:r>
            <a:endParaRPr lang="en-IN" sz="3600" b="0">
              <a:latin typeface="Bookman Old Style"/>
            </a:endParaRPr>
          </a:p>
        </p:txBody>
      </p:sp>
      <p:sp>
        <p:nvSpPr>
          <p:cNvPr id="4" name="Text Placeholder 3">
            <a:extLst>
              <a:ext uri="{FF2B5EF4-FFF2-40B4-BE49-F238E27FC236}">
                <a16:creationId xmlns:a16="http://schemas.microsoft.com/office/drawing/2014/main" id="{FD31D3FE-6507-9B3C-6247-F578CE8CE7B5}"/>
              </a:ext>
            </a:extLst>
          </p:cNvPr>
          <p:cNvSpPr>
            <a:spLocks noGrp="1"/>
          </p:cNvSpPr>
          <p:nvPr>
            <p:ph type="body" idx="2"/>
          </p:nvPr>
        </p:nvSpPr>
        <p:spPr>
          <a:xfrm>
            <a:off x="567266" y="1143000"/>
            <a:ext cx="7721601" cy="3412067"/>
          </a:xfrm>
        </p:spPr>
        <p:txBody>
          <a:bodyPr/>
          <a:lstStyle/>
          <a:p>
            <a:pPr marL="0" indent="0"/>
            <a:r>
              <a:rPr lang="en-IN" dirty="0">
                <a:latin typeface="Times New Roman"/>
              </a:rPr>
              <a:t>1)Our proposed idea is we are using AES algorithm to encrypt the message using a key k, and we are using RSA algorithm to encrypt the key k using receiver’s public key PU, that cipher key is considered as “ck”.</a:t>
            </a:r>
            <a:endParaRPr lang="en-US">
              <a:latin typeface="Times New Roman"/>
            </a:endParaRPr>
          </a:p>
          <a:p>
            <a:pPr marL="0" indent="0"/>
            <a:r>
              <a:rPr lang="en-IN" dirty="0">
                <a:latin typeface="Times New Roman"/>
              </a:rPr>
              <a:t>2)The encrypted key and email are transferred to the receiver, then the receiver uses his private key to decrypt the “ck” then we get k, using k he will decrypt the cipher text.</a:t>
            </a:r>
          </a:p>
          <a:p>
            <a:pPr marL="0" indent="0"/>
            <a:r>
              <a:rPr lang="en-IN" dirty="0">
                <a:latin typeface="Times New Roman"/>
              </a:rPr>
              <a:t>3)Using above Hybrid algorithm we will ensure the confidentiality of the email, but in the next step we will check whether the sender is authorized or not.</a:t>
            </a:r>
          </a:p>
          <a:p>
            <a:pPr marL="0" indent="0"/>
            <a:r>
              <a:rPr lang="en-IN" dirty="0">
                <a:latin typeface="Times New Roman"/>
              </a:rPr>
              <a:t>4)For that we are using Digital Signature to authenticate the user, we are using RSA approach to encrypt the Digital Signature.</a:t>
            </a:r>
          </a:p>
          <a:p>
            <a:pPr marL="0" indent="0"/>
            <a:r>
              <a:rPr lang="en-IN" dirty="0">
                <a:latin typeface="Times New Roman"/>
              </a:rPr>
              <a:t>5)Using cryptographic hash function we generate a fixed-size hash value, which is a digital signature and using sender’s private key we encrypt that key and send that to the receiver.</a:t>
            </a:r>
          </a:p>
          <a:p>
            <a:pPr marL="0" indent="0"/>
            <a:r>
              <a:rPr lang="en-IN" dirty="0">
                <a:latin typeface="Times New Roman"/>
              </a:rPr>
              <a:t>6)Then, receiver will decrypt the digital signature using the sender’s public key, the using the same hash function the receiver will generate a hash value and compare it with the sender’s digital signature.</a:t>
            </a:r>
          </a:p>
          <a:p>
            <a:endParaRPr lang="en-IN" dirty="0">
              <a:latin typeface="Times New Roman"/>
            </a:endParaRPr>
          </a:p>
        </p:txBody>
      </p:sp>
      <p:sp>
        <p:nvSpPr>
          <p:cNvPr id="5" name="Date Placeholder 4">
            <a:extLst>
              <a:ext uri="{FF2B5EF4-FFF2-40B4-BE49-F238E27FC236}">
                <a16:creationId xmlns:a16="http://schemas.microsoft.com/office/drawing/2014/main" id="{141DEEA8-E657-A0BE-3C91-70CFE6117B55}"/>
              </a:ext>
            </a:extLst>
          </p:cNvPr>
          <p:cNvSpPr>
            <a:spLocks noGrp="1"/>
          </p:cNvSpPr>
          <p:nvPr>
            <p:ph type="dt" idx="10"/>
          </p:nvPr>
        </p:nvSpPr>
        <p:spPr/>
        <p:txBody>
          <a:bodyPr/>
          <a:lstStyle/>
          <a:p>
            <a:endParaRPr lang="en-IN"/>
          </a:p>
        </p:txBody>
      </p:sp>
      <p:sp>
        <p:nvSpPr>
          <p:cNvPr id="6" name="Footer Placeholder 5">
            <a:extLst>
              <a:ext uri="{FF2B5EF4-FFF2-40B4-BE49-F238E27FC236}">
                <a16:creationId xmlns:a16="http://schemas.microsoft.com/office/drawing/2014/main" id="{454C1E71-69B9-ABB2-5CEC-F0B89CCD496B}"/>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F684B1D1-FC10-41F0-6459-E92064E2F4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5682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96E9-BBE3-D00E-23CD-6C28C5E7FF49}"/>
              </a:ext>
            </a:extLst>
          </p:cNvPr>
          <p:cNvSpPr>
            <a:spLocks noGrp="1"/>
          </p:cNvSpPr>
          <p:nvPr>
            <p:ph type="title"/>
          </p:nvPr>
        </p:nvSpPr>
        <p:spPr>
          <a:xfrm>
            <a:off x="2235202" y="31988"/>
            <a:ext cx="6756398" cy="871800"/>
          </a:xfrm>
        </p:spPr>
        <p:txBody>
          <a:bodyPr/>
          <a:lstStyle/>
          <a:p>
            <a:r>
              <a:rPr lang="en-US" sz="3600" b="0" dirty="0">
                <a:latin typeface="Bookman Old Style"/>
              </a:rPr>
              <a:t>Proposed Method</a:t>
            </a:r>
            <a:endParaRPr lang="en-IN" sz="3600" b="0">
              <a:latin typeface="Bookman Old Style"/>
            </a:endParaRPr>
          </a:p>
        </p:txBody>
      </p:sp>
      <p:sp>
        <p:nvSpPr>
          <p:cNvPr id="5" name="Date Placeholder 4">
            <a:extLst>
              <a:ext uri="{FF2B5EF4-FFF2-40B4-BE49-F238E27FC236}">
                <a16:creationId xmlns:a16="http://schemas.microsoft.com/office/drawing/2014/main" id="{141DEEA8-E657-A0BE-3C91-70CFE6117B55}"/>
              </a:ext>
            </a:extLst>
          </p:cNvPr>
          <p:cNvSpPr>
            <a:spLocks noGrp="1"/>
          </p:cNvSpPr>
          <p:nvPr>
            <p:ph type="dt" idx="10"/>
          </p:nvPr>
        </p:nvSpPr>
        <p:spPr/>
        <p:txBody>
          <a:bodyPr/>
          <a:lstStyle/>
          <a:p>
            <a:endParaRPr lang="en-IN"/>
          </a:p>
        </p:txBody>
      </p:sp>
      <p:sp>
        <p:nvSpPr>
          <p:cNvPr id="6" name="Footer Placeholder 5">
            <a:extLst>
              <a:ext uri="{FF2B5EF4-FFF2-40B4-BE49-F238E27FC236}">
                <a16:creationId xmlns:a16="http://schemas.microsoft.com/office/drawing/2014/main" id="{454C1E71-69B9-ABB2-5CEC-F0B89CCD496B}"/>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F684B1D1-FC10-41F0-6459-E92064E2F4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3" name="Picture 2" descr="A diagram of a key system&#10;&#10;Description automatically generated">
            <a:extLst>
              <a:ext uri="{FF2B5EF4-FFF2-40B4-BE49-F238E27FC236}">
                <a16:creationId xmlns:a16="http://schemas.microsoft.com/office/drawing/2014/main" id="{766DC497-9E21-DFFA-CCCA-8968BD50F3F3}"/>
              </a:ext>
            </a:extLst>
          </p:cNvPr>
          <p:cNvPicPr>
            <a:picLocks noChangeAspect="1"/>
          </p:cNvPicPr>
          <p:nvPr/>
        </p:nvPicPr>
        <p:blipFill>
          <a:blip r:embed="rId2"/>
          <a:stretch>
            <a:fillRect/>
          </a:stretch>
        </p:blipFill>
        <p:spPr>
          <a:xfrm>
            <a:off x="781292" y="1103570"/>
            <a:ext cx="7393327" cy="3536796"/>
          </a:xfrm>
          <a:prstGeom prst="rect">
            <a:avLst/>
          </a:prstGeom>
        </p:spPr>
      </p:pic>
    </p:spTree>
    <p:extLst>
      <p:ext uri="{BB962C8B-B14F-4D97-AF65-F5344CB8AC3E}">
        <p14:creationId xmlns:p14="http://schemas.microsoft.com/office/powerpoint/2010/main" val="109229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29691" y="65609"/>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BD8EC81B-4F9D-853C-D11A-73D6EA0AC9E7}"/>
              </a:ext>
            </a:extLst>
          </p:cNvPr>
          <p:cNvSpPr txBox="1"/>
          <p:nvPr/>
        </p:nvSpPr>
        <p:spPr>
          <a:xfrm>
            <a:off x="770557" y="846147"/>
            <a:ext cx="8452061" cy="3924151"/>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IN" sz="1200" dirty="0"/>
              <a:t>To complete this project, for execution I have used python idle 3.11(64-bit)</a:t>
            </a:r>
          </a:p>
          <a:p>
            <a:pPr marL="285750" indent="-285750">
              <a:buFont typeface="Wingdings" panose="05000000000000000000" pitchFamily="2" charset="2"/>
              <a:buChar char="§"/>
            </a:pPr>
            <a:r>
              <a:rPr lang="en-IN" sz="1200" dirty="0"/>
              <a:t>Before using the python idle, I have installed packages in command prompt. Those are:</a:t>
            </a:r>
          </a:p>
          <a:p>
            <a:r>
              <a:rPr lang="en-IN" sz="1200" dirty="0"/>
              <a:t>                1)</a:t>
            </a:r>
            <a:r>
              <a:rPr lang="en-IN" sz="1200" dirty="0" err="1"/>
              <a:t>Pycryptodome</a:t>
            </a:r>
            <a:endParaRPr lang="en-IN" sz="1200" dirty="0"/>
          </a:p>
          <a:p>
            <a:r>
              <a:rPr lang="en-IN" sz="1200" dirty="0"/>
              <a:t>                2)Cryptography</a:t>
            </a:r>
          </a:p>
          <a:p>
            <a:pPr marL="285750" indent="-285750">
              <a:buFont typeface="Wingdings" panose="05000000000000000000" pitchFamily="2" charset="2"/>
              <a:buChar char="§"/>
            </a:pPr>
            <a:r>
              <a:rPr lang="en-IN" sz="1200" dirty="0"/>
              <a:t>We have used different packages and libraries. Those are:</a:t>
            </a:r>
          </a:p>
          <a:p>
            <a:r>
              <a:rPr lang="en-US" sz="1200" b="1" dirty="0"/>
              <a:t>         1) </a:t>
            </a:r>
            <a:r>
              <a:rPr lang="en-US" sz="1200" b="1" dirty="0" err="1"/>
              <a:t>hashlib</a:t>
            </a:r>
            <a:r>
              <a:rPr lang="en-US" sz="1200" dirty="0"/>
              <a:t>: In the code, </a:t>
            </a:r>
            <a:r>
              <a:rPr lang="en-US" sz="1200" dirty="0" err="1"/>
              <a:t>hashlib</a:t>
            </a:r>
            <a:r>
              <a:rPr lang="en-US" sz="1200" dirty="0"/>
              <a:t> is used to generate a SHA-256 hash value from the input message. </a:t>
            </a:r>
          </a:p>
          <a:p>
            <a:r>
              <a:rPr lang="en-US" sz="1200" b="1" dirty="0"/>
              <a:t>         2) </a:t>
            </a:r>
            <a:r>
              <a:rPr lang="en-US" sz="1200" b="1" dirty="0" err="1"/>
              <a:t>Crypto.PublicKey.RSA</a:t>
            </a:r>
            <a:r>
              <a:rPr lang="en-US" sz="1200" dirty="0"/>
              <a:t>: The RSA module is used to perform RSA encryption and decryption. </a:t>
            </a:r>
          </a:p>
          <a:p>
            <a:r>
              <a:rPr lang="en-US" sz="1200" b="1" dirty="0"/>
              <a:t>         3) </a:t>
            </a:r>
            <a:r>
              <a:rPr lang="en-US" sz="1200" b="1" dirty="0" err="1"/>
              <a:t>Crypto.Cipher.AES</a:t>
            </a:r>
            <a:r>
              <a:rPr lang="en-US" sz="1200" dirty="0"/>
              <a:t>: This module provides AES (Advanced Encryption Standard) encryption and</a:t>
            </a:r>
          </a:p>
          <a:p>
            <a:r>
              <a:rPr lang="en-US" sz="1200" dirty="0"/>
              <a:t>             decryption </a:t>
            </a:r>
            <a:r>
              <a:rPr lang="en-US" sz="1200" dirty="0" err="1"/>
              <a:t>functionalities.The</a:t>
            </a:r>
            <a:r>
              <a:rPr lang="en-US" sz="1200" dirty="0"/>
              <a:t> AES module is used to encrypt and decrypt messages using AES in CBC mode. </a:t>
            </a:r>
          </a:p>
          <a:p>
            <a:r>
              <a:rPr lang="en-US" sz="1200" b="1" dirty="0"/>
              <a:t>         4)</a:t>
            </a:r>
            <a:r>
              <a:rPr lang="en-US" sz="1200" b="1" dirty="0" err="1"/>
              <a:t>Crypto.Random</a:t>
            </a:r>
            <a:r>
              <a:rPr lang="en-US" sz="1200" dirty="0"/>
              <a:t>: The </a:t>
            </a:r>
            <a:r>
              <a:rPr lang="en-US" sz="1200" dirty="0" err="1"/>
              <a:t>get_random_bytes</a:t>
            </a:r>
            <a:r>
              <a:rPr lang="en-US" sz="1200" dirty="0"/>
              <a:t> function from this module is used to generate a random</a:t>
            </a:r>
          </a:p>
          <a:p>
            <a:r>
              <a:rPr lang="en-US" sz="1200" dirty="0"/>
              <a:t>             initialization vector (IV) for AES encryption. </a:t>
            </a:r>
          </a:p>
          <a:p>
            <a:r>
              <a:rPr lang="en-US" sz="1200" b="1" dirty="0"/>
              <a:t>         5)Crypto.Protocol.KDF.PBKDF2</a:t>
            </a:r>
            <a:r>
              <a:rPr lang="en-US" sz="1200" dirty="0"/>
              <a:t>: This module provides the PBKDF2 key derivation function, which is used</a:t>
            </a:r>
          </a:p>
          <a:p>
            <a:r>
              <a:rPr lang="en-US" sz="1200" dirty="0"/>
              <a:t>             to derive a key from the user's password. </a:t>
            </a:r>
          </a:p>
          <a:p>
            <a:r>
              <a:rPr lang="en-US" sz="1200" b="1" dirty="0"/>
              <a:t>         6)base64</a:t>
            </a:r>
            <a:r>
              <a:rPr lang="en-US" sz="1200" dirty="0"/>
              <a:t>: This module provides functions for encoding binary data to ASCII and decoding it back. In the code,</a:t>
            </a:r>
          </a:p>
          <a:p>
            <a:r>
              <a:rPr lang="en-US" sz="1200" dirty="0"/>
              <a:t>            it is used to base64 encode the IV and ciphertext before sending it to the user. </a:t>
            </a:r>
          </a:p>
          <a:p>
            <a:r>
              <a:rPr lang="en-US" sz="1200" b="1" dirty="0"/>
              <a:t>         7)math</a:t>
            </a:r>
            <a:r>
              <a:rPr lang="en-US" sz="1200" dirty="0"/>
              <a:t>: The math module is used to perform mathematical operations. In the code, it is used to calculate </a:t>
            </a:r>
          </a:p>
          <a:p>
            <a:r>
              <a:rPr lang="en-US" sz="1200" dirty="0"/>
              <a:t>            the greatest common divisor (</a:t>
            </a:r>
            <a:r>
              <a:rPr lang="en-US" sz="1200" dirty="0" err="1"/>
              <a:t>gcd</a:t>
            </a:r>
            <a:r>
              <a:rPr lang="en-US" sz="1200" dirty="0"/>
              <a:t>) of two numbers. </a:t>
            </a:r>
          </a:p>
          <a:p>
            <a:r>
              <a:rPr lang="en-US" sz="1200" b="1" dirty="0"/>
              <a:t>         8)time</a:t>
            </a:r>
            <a:r>
              <a:rPr lang="en-US" sz="1200" dirty="0"/>
              <a:t>: The time module is used to measure the execution time of certain parts of the code.</a:t>
            </a:r>
          </a:p>
          <a:p>
            <a:endParaRPr lang="en-IN" sz="1000" dirty="0"/>
          </a:p>
          <a:p>
            <a:endParaRPr lang="en-IN" sz="900" dirty="0"/>
          </a:p>
          <a:p>
            <a:endParaRPr lang="en-IN" dirty="0"/>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58836" y="30997"/>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9755786B-82F1-F9CB-8F32-8989283C04CB}"/>
              </a:ext>
            </a:extLst>
          </p:cNvPr>
          <p:cNvSpPr txBox="1"/>
          <p:nvPr/>
        </p:nvSpPr>
        <p:spPr>
          <a:xfrm>
            <a:off x="771040" y="883404"/>
            <a:ext cx="3394129" cy="307777"/>
          </a:xfrm>
          <a:prstGeom prst="rect">
            <a:avLst/>
          </a:prstGeom>
          <a:noFill/>
        </p:spPr>
        <p:txBody>
          <a:bodyPr wrap="square" rtlCol="0">
            <a:spAutoFit/>
          </a:bodyPr>
          <a:lstStyle/>
          <a:p>
            <a:r>
              <a:rPr lang="en-IN" b="1" dirty="0"/>
              <a:t>Libraries used in this project</a:t>
            </a:r>
          </a:p>
        </p:txBody>
      </p:sp>
      <p:sp>
        <p:nvSpPr>
          <p:cNvPr id="11" name="TextBox 10">
            <a:extLst>
              <a:ext uri="{FF2B5EF4-FFF2-40B4-BE49-F238E27FC236}">
                <a16:creationId xmlns:a16="http://schemas.microsoft.com/office/drawing/2014/main" id="{9AE4037D-0530-0A8F-001B-B879C0F1D30B}"/>
              </a:ext>
            </a:extLst>
          </p:cNvPr>
          <p:cNvSpPr txBox="1"/>
          <p:nvPr/>
        </p:nvSpPr>
        <p:spPr>
          <a:xfrm>
            <a:off x="495944" y="2975783"/>
            <a:ext cx="2921430" cy="307777"/>
          </a:xfrm>
          <a:prstGeom prst="rect">
            <a:avLst/>
          </a:prstGeom>
          <a:noFill/>
        </p:spPr>
        <p:txBody>
          <a:bodyPr wrap="square" rtlCol="0">
            <a:spAutoFit/>
          </a:bodyPr>
          <a:lstStyle/>
          <a:p>
            <a:r>
              <a:rPr lang="en-IN" b="1" dirty="0"/>
              <a:t>Padding and </a:t>
            </a:r>
            <a:r>
              <a:rPr lang="en-IN" b="1" dirty="0" err="1"/>
              <a:t>unpadding</a:t>
            </a:r>
            <a:r>
              <a:rPr lang="en-IN" b="1" dirty="0"/>
              <a:t> the text</a:t>
            </a:r>
          </a:p>
        </p:txBody>
      </p:sp>
      <p:pic>
        <p:nvPicPr>
          <p:cNvPr id="8" name="Picture 7">
            <a:extLst>
              <a:ext uri="{FF2B5EF4-FFF2-40B4-BE49-F238E27FC236}">
                <a16:creationId xmlns:a16="http://schemas.microsoft.com/office/drawing/2014/main" id="{EBF8B486-73B4-47A9-96D6-6D4A2069CC0F}"/>
              </a:ext>
            </a:extLst>
          </p:cNvPr>
          <p:cNvPicPr>
            <a:picLocks noChangeAspect="1"/>
          </p:cNvPicPr>
          <p:nvPr/>
        </p:nvPicPr>
        <p:blipFill>
          <a:blip r:embed="rId3"/>
          <a:stretch>
            <a:fillRect/>
          </a:stretch>
        </p:blipFill>
        <p:spPr>
          <a:xfrm>
            <a:off x="501402" y="3308426"/>
            <a:ext cx="6574865" cy="1401088"/>
          </a:xfrm>
          <a:prstGeom prst="rect">
            <a:avLst/>
          </a:prstGeom>
        </p:spPr>
      </p:pic>
      <p:pic>
        <p:nvPicPr>
          <p:cNvPr id="3" name="Picture 2" descr="A screen shot of a computer code&#10;&#10;Description automatically generated">
            <a:extLst>
              <a:ext uri="{FF2B5EF4-FFF2-40B4-BE49-F238E27FC236}">
                <a16:creationId xmlns:a16="http://schemas.microsoft.com/office/drawing/2014/main" id="{6102746C-4198-0243-5022-4AC8AFF0BE45}"/>
              </a:ext>
            </a:extLst>
          </p:cNvPr>
          <p:cNvPicPr>
            <a:picLocks noChangeAspect="1"/>
          </p:cNvPicPr>
          <p:nvPr/>
        </p:nvPicPr>
        <p:blipFill>
          <a:blip r:embed="rId4"/>
          <a:stretch>
            <a:fillRect/>
          </a:stretch>
        </p:blipFill>
        <p:spPr>
          <a:xfrm>
            <a:off x="733546" y="1171690"/>
            <a:ext cx="4334718" cy="1671587"/>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58836" y="-15498"/>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9755786B-82F1-F9CB-8F32-8989283C04CB}"/>
              </a:ext>
            </a:extLst>
          </p:cNvPr>
          <p:cNvSpPr txBox="1"/>
          <p:nvPr/>
        </p:nvSpPr>
        <p:spPr>
          <a:xfrm>
            <a:off x="745651" y="788808"/>
            <a:ext cx="7452951" cy="738664"/>
          </a:xfrm>
          <a:prstGeom prst="rect">
            <a:avLst/>
          </a:prstGeom>
          <a:noFill/>
        </p:spPr>
        <p:txBody>
          <a:bodyPr wrap="square" rtlCol="0">
            <a:spAutoFit/>
          </a:bodyPr>
          <a:lstStyle/>
          <a:p>
            <a:r>
              <a:rPr lang="en-IN" b="1" dirty="0"/>
              <a:t>Encryption and Decryption of Email content</a:t>
            </a:r>
            <a:r>
              <a:rPr lang="en-IN" dirty="0"/>
              <a:t>: Here we are first padding random bytes to the text because in AES plaintext size is 16bytes, later we are encrypting. While decrypting we are removing the extra bytes we added and showing the plaintext we entered.</a:t>
            </a:r>
          </a:p>
        </p:txBody>
      </p:sp>
      <p:pic>
        <p:nvPicPr>
          <p:cNvPr id="8" name="Picture 7">
            <a:extLst>
              <a:ext uri="{FF2B5EF4-FFF2-40B4-BE49-F238E27FC236}">
                <a16:creationId xmlns:a16="http://schemas.microsoft.com/office/drawing/2014/main" id="{8D35A4CC-850D-E95B-3A67-3E61DF819015}"/>
              </a:ext>
            </a:extLst>
          </p:cNvPr>
          <p:cNvPicPr>
            <a:picLocks noChangeAspect="1"/>
          </p:cNvPicPr>
          <p:nvPr/>
        </p:nvPicPr>
        <p:blipFill>
          <a:blip r:embed="rId3"/>
          <a:stretch>
            <a:fillRect/>
          </a:stretch>
        </p:blipFill>
        <p:spPr>
          <a:xfrm>
            <a:off x="757276" y="1543767"/>
            <a:ext cx="6457185" cy="3004985"/>
          </a:xfrm>
          <a:prstGeom prst="rect">
            <a:avLst/>
          </a:prstGeom>
        </p:spPr>
      </p:pic>
    </p:spTree>
    <p:extLst>
      <p:ext uri="{BB962C8B-B14F-4D97-AF65-F5344CB8AC3E}">
        <p14:creationId xmlns:p14="http://schemas.microsoft.com/office/powerpoint/2010/main" val="44769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58836" y="-15498"/>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9755786B-82F1-F9CB-8F32-8989283C04CB}"/>
              </a:ext>
            </a:extLst>
          </p:cNvPr>
          <p:cNvSpPr txBox="1"/>
          <p:nvPr/>
        </p:nvSpPr>
        <p:spPr>
          <a:xfrm>
            <a:off x="745651" y="788808"/>
            <a:ext cx="7452951" cy="523220"/>
          </a:xfrm>
          <a:prstGeom prst="rect">
            <a:avLst/>
          </a:prstGeom>
          <a:noFill/>
        </p:spPr>
        <p:txBody>
          <a:bodyPr wrap="square" rtlCol="0">
            <a:spAutoFit/>
          </a:bodyPr>
          <a:lstStyle/>
          <a:p>
            <a:r>
              <a:rPr lang="en-IN" dirty="0"/>
              <a:t>We are declaring values of p and q, which are prime numbers. Using this we are generating the public and private keys in RSA Algorithm.</a:t>
            </a:r>
          </a:p>
        </p:txBody>
      </p:sp>
      <p:pic>
        <p:nvPicPr>
          <p:cNvPr id="12" name="Picture 11">
            <a:extLst>
              <a:ext uri="{FF2B5EF4-FFF2-40B4-BE49-F238E27FC236}">
                <a16:creationId xmlns:a16="http://schemas.microsoft.com/office/drawing/2014/main" id="{9566B604-8CF6-6669-4546-6FDA6D038AF3}"/>
              </a:ext>
            </a:extLst>
          </p:cNvPr>
          <p:cNvPicPr>
            <a:picLocks noChangeAspect="1"/>
          </p:cNvPicPr>
          <p:nvPr/>
        </p:nvPicPr>
        <p:blipFill>
          <a:blip r:embed="rId3"/>
          <a:stretch>
            <a:fillRect/>
          </a:stretch>
        </p:blipFill>
        <p:spPr>
          <a:xfrm>
            <a:off x="608499" y="1336446"/>
            <a:ext cx="7378505" cy="3018246"/>
          </a:xfrm>
          <a:prstGeom prst="rect">
            <a:avLst/>
          </a:prstGeom>
        </p:spPr>
      </p:pic>
    </p:spTree>
    <p:extLst>
      <p:ext uri="{BB962C8B-B14F-4D97-AF65-F5344CB8AC3E}">
        <p14:creationId xmlns:p14="http://schemas.microsoft.com/office/powerpoint/2010/main" val="1919692727"/>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team2</Template>
  <TotalTime>372</TotalTime>
  <Words>1646</Words>
  <Application>Microsoft Office PowerPoint</Application>
  <PresentationFormat>On-screen Show (16:9)</PresentationFormat>
  <Paragraphs>166</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1_Office Theme</vt:lpstr>
      <vt:lpstr>Implementation of security mechanisms using AES and RSA Hybrid Algorithm with Digital Signatures </vt:lpstr>
      <vt:lpstr>Introduction</vt:lpstr>
      <vt:lpstr>Problem Statement</vt:lpstr>
      <vt:lpstr>Proposed Method</vt:lpstr>
      <vt:lpstr>Proposed Method</vt:lpstr>
      <vt:lpstr>Experiment Environment </vt:lpstr>
      <vt:lpstr>Experiment Screenshots </vt:lpstr>
      <vt:lpstr>Experiment Screenshots </vt:lpstr>
      <vt:lpstr>Experiment Screenshots </vt:lpstr>
      <vt:lpstr>Experiment Screenshots </vt:lpstr>
      <vt:lpstr>Experiment Screenshots </vt:lpstr>
      <vt:lpstr>Experiment Screenshots </vt:lpstr>
      <vt:lpstr>Experiment Screenshots </vt:lpstr>
      <vt:lpstr>Experiment Screenshots </vt:lpstr>
      <vt:lpstr>Experiment Screenshots </vt:lpstr>
      <vt:lpstr>Experiment Screenshots </vt:lpstr>
      <vt:lpstr>Experiment Screenshots </vt:lpstr>
      <vt:lpstr>Experiment Results</vt:lpstr>
      <vt:lpstr>Experiment Results</vt:lpstr>
      <vt:lpstr>Experiment Results </vt:lpstr>
      <vt:lpstr>Findings</vt:lpstr>
      <vt:lpstr>Justification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E-mail security using AES and RSA Hybrid Algorithm</dc:title>
  <dc:creator>SIDDARTHA POSANI</dc:creator>
  <cp:lastModifiedBy>sowmya kaparthi</cp:lastModifiedBy>
  <cp:revision>720</cp:revision>
  <dcterms:created xsi:type="dcterms:W3CDTF">2023-09-25T05:35:07Z</dcterms:created>
  <dcterms:modified xsi:type="dcterms:W3CDTF">2023-10-20T03:19:59Z</dcterms:modified>
</cp:coreProperties>
</file>