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69" r:id="rId6"/>
    <p:sldId id="256" r:id="rId7"/>
    <p:sldId id="270" r:id="rId8"/>
    <p:sldId id="260" r:id="rId9"/>
    <p:sldId id="262" r:id="rId10"/>
    <p:sldId id="265" r:id="rId11"/>
    <p:sldId id="259" r:id="rId12"/>
    <p:sldId id="271" r:id="rId13"/>
    <p:sldId id="266" r:id="rId14"/>
    <p:sldId id="267" r:id="rId15"/>
    <p:sldId id="268" r:id="rId16"/>
    <p:sldId id="261" r:id="rId17"/>
    <p:sldId id="263" r:id="rId18"/>
    <p:sldId id="272" r:id="rId19"/>
  </p:sldIdLst>
  <p:sldSz cx="9144000" cy="5143500" type="screen16x9"/>
  <p:notesSz cx="6858000" cy="9144000"/>
  <p:embeddedFontLst>
    <p:embeddedFont>
      <p:font typeface="Calibri" panose="020F0502020204030204"/>
      <p:regular r:id="rId23"/>
    </p:embeddedFont>
    <p:embeddedFont>
      <p:font typeface="Bookman Old Style" panose="02050604050505020204" pitchFamily="18" charset="0"/>
      <p:regular r:id="rId24"/>
      <p:bold r:id="rId25"/>
      <p:italic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52" userDrawn="1">
          <p15:clr>
            <a:srgbClr val="A4A3A4"/>
          </p15:clr>
        </p15:guide>
        <p15:guide id="2" pos="2880" userDrawn="1">
          <p15:clr>
            <a:srgbClr val="A4A3A4"/>
          </p15:clr>
        </p15:guide>
        <p15:guide id="3" orient="horz" pos="341"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22" d="100"/>
          <a:sy n="122" d="100"/>
        </p:scale>
        <p:origin x="78" y="153"/>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lang="en-US"/>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Department of Computer Science and Engineering</a:t>
            </a:r>
            <a:endParaRPr lang="en-US"/>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86008" y="791762"/>
            <a:ext cx="8229600" cy="857400"/>
          </a:xfrm>
        </p:spPr>
        <p:txBody>
          <a:bodyPr/>
          <a:lstStyle/>
          <a:p>
            <a:r>
              <a:rPr lang="en-US" sz="2400" dirty="0">
                <a:latin typeface="Times New Roman" panose="02020603050405020304" pitchFamily="18" charset="0"/>
                <a:cs typeface="Times New Roman" panose="02020603050405020304" pitchFamily="18" charset="0"/>
              </a:rPr>
              <a:t>Natural Language to code: Enhancing source code generation with GPT Integration</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7767" y="3265616"/>
            <a:ext cx="3510971" cy="9541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Details </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Shaista</a:t>
            </a:r>
            <a:r>
              <a:rPr lang="en-US" dirty="0">
                <a:latin typeface="Times New Roman" panose="02020603050405020304" pitchFamily="18" charset="0"/>
                <a:cs typeface="Times New Roman" panose="02020603050405020304" pitchFamily="18" charset="0"/>
              </a:rPr>
              <a:t> Firdous (20EG105442)</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Sathvika</a:t>
            </a:r>
            <a:r>
              <a:rPr lang="en-US" dirty="0">
                <a:latin typeface="Times New Roman" panose="02020603050405020304" pitchFamily="18" charset="0"/>
                <a:cs typeface="Times New Roman" panose="02020603050405020304" pitchFamily="18" charset="0"/>
              </a:rPr>
              <a:t> Reddy (20EG105428)</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K. Shiva Sai (19H61A05L6)</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30705" y="3342426"/>
            <a:ext cx="2070599"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Project Supervisor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Dr. K. Madhuri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Associate Professor</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94569" y="58615"/>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endParaRPr lang="en-US"/>
          </a:p>
        </p:txBody>
      </p:sp>
      <p:pic>
        <p:nvPicPr>
          <p:cNvPr id="3" name="Picture 2" descr="Screenshot 2024-03-26 130634"/>
          <p:cNvPicPr>
            <a:picLocks noChangeAspect="1"/>
          </p:cNvPicPr>
          <p:nvPr/>
        </p:nvPicPr>
        <p:blipFill>
          <a:blip r:embed="rId1"/>
          <a:stretch>
            <a:fillRect/>
          </a:stretch>
        </p:blipFill>
        <p:spPr>
          <a:xfrm>
            <a:off x="219075" y="1137920"/>
            <a:ext cx="5547360" cy="2973070"/>
          </a:xfrm>
          <a:prstGeom prst="rect">
            <a:avLst/>
          </a:prstGeom>
        </p:spPr>
      </p:pic>
      <p:pic>
        <p:nvPicPr>
          <p:cNvPr id="5" name="Picture 4" descr="Screenshot 2024-03-26 130444"/>
          <p:cNvPicPr>
            <a:picLocks noChangeAspect="1"/>
          </p:cNvPicPr>
          <p:nvPr/>
        </p:nvPicPr>
        <p:blipFill>
          <a:blip r:embed="rId2"/>
          <a:stretch>
            <a:fillRect/>
          </a:stretch>
        </p:blipFill>
        <p:spPr>
          <a:xfrm>
            <a:off x="5866130" y="1407795"/>
            <a:ext cx="3202305" cy="23279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037554" y="0"/>
            <a:ext cx="6117431" cy="627321"/>
          </a:xfrm>
        </p:spPr>
        <p:txBody>
          <a:bodyPr/>
          <a:lstStyle/>
          <a:p>
            <a:r>
              <a:rPr lang="en-US" sz="3600" dirty="0">
                <a:latin typeface="Times New Roman" panose="02020603050405020304" pitchFamily="18" charset="0"/>
                <a:cs typeface="Times New Roman" panose="02020603050405020304" pitchFamily="18" charset="0"/>
              </a:rPr>
              <a:t>Experiment Results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7554" y="2535320"/>
            <a:ext cx="2839794" cy="2169461"/>
          </a:xfrm>
          <a:prstGeom prst="rect">
            <a:avLst/>
          </a:prstGeom>
        </p:spPr>
      </p:pic>
      <p:graphicFrame>
        <p:nvGraphicFramePr>
          <p:cNvPr id="8" name="Table 7"/>
          <p:cNvGraphicFramePr>
            <a:graphicFrameLocks noGrp="1"/>
          </p:cNvGraphicFramePr>
          <p:nvPr/>
        </p:nvGraphicFramePr>
        <p:xfrm>
          <a:off x="4384675" y="1039224"/>
          <a:ext cx="3235325" cy="1277493"/>
        </p:xfrm>
        <a:graphic>
          <a:graphicData uri="http://schemas.openxmlformats.org/drawingml/2006/table">
            <a:tbl>
              <a:tblPr firstRow="1" firstCol="1" bandRow="1">
                <a:tableStyleId>{1D3205E1-8B83-452B-8570-0B3C4014EAE2}</a:tableStyleId>
              </a:tblPr>
              <a:tblGrid>
                <a:gridCol w="1617345"/>
                <a:gridCol w="1617980"/>
              </a:tblGrid>
              <a:tr h="0">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Models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Accuracy(%)</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err="1">
                          <a:effectLst/>
                          <a:latin typeface="Times New Roman" panose="02020603050405020304" pitchFamily="18" charset="0"/>
                          <a:cs typeface="Times New Roman" panose="02020603050405020304" pitchFamily="18" charset="0"/>
                        </a:rPr>
                        <a:t>MarianCG</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10.2</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err="1">
                          <a:effectLst/>
                          <a:latin typeface="Times New Roman" panose="02020603050405020304" pitchFamily="18" charset="0"/>
                          <a:cs typeface="Times New Roman" panose="02020603050405020304" pitchFamily="18" charset="0"/>
                        </a:rPr>
                        <a:t>RoBERTaMarian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13.8</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BERTMarian</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12.4</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ELECTRAMarian</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10.0</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NLI-GSC</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7.6</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Proposed</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15.23</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0" name="Table 9"/>
          <p:cNvGraphicFramePr>
            <a:graphicFrameLocks noGrp="1"/>
          </p:cNvGraphicFramePr>
          <p:nvPr/>
        </p:nvGraphicFramePr>
        <p:xfrm>
          <a:off x="891075" y="1055659"/>
          <a:ext cx="3235325" cy="1277493"/>
        </p:xfrm>
        <a:graphic>
          <a:graphicData uri="http://schemas.openxmlformats.org/drawingml/2006/table">
            <a:tbl>
              <a:tblPr firstRow="1" firstCol="1" bandRow="1">
                <a:tableStyleId>{1D3205E1-8B83-452B-8570-0B3C4014EAE2}</a:tableStyleId>
              </a:tblPr>
              <a:tblGrid>
                <a:gridCol w="1617345"/>
                <a:gridCol w="1617980"/>
              </a:tblGrid>
              <a:tr h="0">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Models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Precision</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err="1">
                          <a:effectLst/>
                          <a:latin typeface="Times New Roman" panose="02020603050405020304" pitchFamily="18" charset="0"/>
                          <a:cs typeface="Times New Roman" panose="02020603050405020304" pitchFamily="18" charset="0"/>
                        </a:rPr>
                        <a:t>MarianCG</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0.57</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err="1">
                          <a:effectLst/>
                          <a:latin typeface="Times New Roman" panose="02020603050405020304" pitchFamily="18" charset="0"/>
                          <a:cs typeface="Times New Roman" panose="02020603050405020304" pitchFamily="18" charset="0"/>
                        </a:rPr>
                        <a:t>RoBERTaMarian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0.40</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err="1">
                          <a:effectLst/>
                          <a:latin typeface="Times New Roman" panose="02020603050405020304" pitchFamily="18" charset="0"/>
                          <a:cs typeface="Times New Roman" panose="02020603050405020304" pitchFamily="18" charset="0"/>
                        </a:rPr>
                        <a:t>BERTMarian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0.47</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ELECTRAMarian</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0.34</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NLI-GSC</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0.53</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Proposed</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0.7</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4896" y="2535320"/>
            <a:ext cx="2747991" cy="2047898"/>
          </a:xfrm>
          <a:prstGeom prst="rect">
            <a:avLst/>
          </a:prstGeom>
        </p:spPr>
      </p:pic>
      <p:sp>
        <p:nvSpPr>
          <p:cNvPr id="12" name="TextBox 11"/>
          <p:cNvSpPr txBox="1"/>
          <p:nvPr/>
        </p:nvSpPr>
        <p:spPr>
          <a:xfrm>
            <a:off x="762000" y="747418"/>
            <a:ext cx="5658339"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The above experiment results were tested with </a:t>
            </a:r>
            <a:r>
              <a:rPr lang="en-IN" sz="1200" dirty="0" err="1">
                <a:latin typeface="Times New Roman" panose="02020603050405020304" pitchFamily="18" charset="0"/>
                <a:cs typeface="Times New Roman" panose="02020603050405020304" pitchFamily="18" charset="0"/>
              </a:rPr>
              <a:t>CoNaLa</a:t>
            </a:r>
            <a:r>
              <a:rPr lang="en-IN" sz="1200" dirty="0">
                <a:latin typeface="Times New Roman" panose="02020603050405020304" pitchFamily="18" charset="0"/>
                <a:cs typeface="Times New Roman" panose="02020603050405020304" pitchFamily="18" charset="0"/>
              </a:rPr>
              <a:t> dataset</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39862" y="102336"/>
            <a:ext cx="6117431" cy="627321"/>
          </a:xfrm>
        </p:spPr>
        <p:txBody>
          <a:bodyPr/>
          <a:lstStyle/>
          <a:p>
            <a:r>
              <a:rPr lang="en-US" sz="3600" dirty="0">
                <a:latin typeface="Times New Roman" panose="02020603050405020304" pitchFamily="18" charset="0"/>
                <a:cs typeface="Times New Roman" panose="02020603050405020304" pitchFamily="18" charset="0"/>
              </a:rPr>
              <a:t>Experiment Results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endParaRPr lang="en-US"/>
          </a:p>
        </p:txBody>
      </p:sp>
      <p:graphicFrame>
        <p:nvGraphicFramePr>
          <p:cNvPr id="3" name="Table 2"/>
          <p:cNvGraphicFramePr>
            <a:graphicFrameLocks noGrp="1"/>
          </p:cNvGraphicFramePr>
          <p:nvPr/>
        </p:nvGraphicFramePr>
        <p:xfrm>
          <a:off x="680060" y="1038294"/>
          <a:ext cx="3235325" cy="1277493"/>
        </p:xfrm>
        <a:graphic>
          <a:graphicData uri="http://schemas.openxmlformats.org/drawingml/2006/table">
            <a:tbl>
              <a:tblPr firstRow="1" firstCol="1" bandRow="1">
                <a:tableStyleId>{1D3205E1-8B83-452B-8570-0B3C4014EAE2}</a:tableStyleId>
              </a:tblPr>
              <a:tblGrid>
                <a:gridCol w="1617345"/>
                <a:gridCol w="1617980"/>
              </a:tblGrid>
              <a:tr h="0">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Models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Rouge Score</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err="1">
                          <a:effectLst/>
                          <a:latin typeface="Times New Roman" panose="02020603050405020304" pitchFamily="18" charset="0"/>
                          <a:cs typeface="Times New Roman" panose="02020603050405020304" pitchFamily="18" charset="0"/>
                        </a:rPr>
                        <a:t>MarianCG</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49.62</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RoBERTaMarian</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44.25</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BERTMarian</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43.94</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ELECTRAMarian</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42.42</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NLI-GSC</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39.84</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Proposed</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51.23</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0060" y="2443009"/>
            <a:ext cx="3098165" cy="2220595"/>
          </a:xfrm>
          <a:prstGeom prst="rect">
            <a:avLst/>
          </a:prstGeom>
        </p:spPr>
      </p:pic>
      <p:graphicFrame>
        <p:nvGraphicFramePr>
          <p:cNvPr id="7" name="Table 6"/>
          <p:cNvGraphicFramePr>
            <a:graphicFrameLocks noGrp="1"/>
          </p:cNvGraphicFramePr>
          <p:nvPr/>
        </p:nvGraphicFramePr>
        <p:xfrm>
          <a:off x="4490060" y="1038293"/>
          <a:ext cx="3235325" cy="1277493"/>
        </p:xfrm>
        <a:graphic>
          <a:graphicData uri="http://schemas.openxmlformats.org/drawingml/2006/table">
            <a:tbl>
              <a:tblPr firstRow="1" firstCol="1" bandRow="1">
                <a:tableStyleId>{1D3205E1-8B83-452B-8570-0B3C4014EAE2}</a:tableStyleId>
              </a:tblPr>
              <a:tblGrid>
                <a:gridCol w="1617345"/>
                <a:gridCol w="1617980"/>
              </a:tblGrid>
              <a:tr h="0">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Models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BLUE Score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err="1">
                          <a:effectLst/>
                          <a:latin typeface="Times New Roman" panose="02020603050405020304" pitchFamily="18" charset="0"/>
                          <a:cs typeface="Times New Roman" panose="02020603050405020304" pitchFamily="18" charset="0"/>
                        </a:rPr>
                        <a:t>MarianCG</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34.42</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err="1">
                          <a:effectLst/>
                          <a:latin typeface="Times New Roman" panose="02020603050405020304" pitchFamily="18" charset="0"/>
                          <a:cs typeface="Times New Roman" panose="02020603050405020304" pitchFamily="18" charset="0"/>
                        </a:rPr>
                        <a:t>RoBERTaMarian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35.73</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err="1">
                          <a:effectLst/>
                          <a:latin typeface="Times New Roman" panose="02020603050405020304" pitchFamily="18" charset="0"/>
                          <a:cs typeface="Times New Roman" panose="02020603050405020304" pitchFamily="18" charset="0"/>
                        </a:rPr>
                        <a:t>BERTMarian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32.46</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ELECTRAMarian</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30.18</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NLI-GSC</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29.82</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Proposed</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37.23</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2538011"/>
            <a:ext cx="3098165" cy="2164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90661" y="102336"/>
            <a:ext cx="6117431" cy="627321"/>
          </a:xfrm>
        </p:spPr>
        <p:txBody>
          <a:bodyPr/>
          <a:lstStyle/>
          <a:p>
            <a:r>
              <a:rPr lang="en-US" sz="3600" dirty="0">
                <a:latin typeface="Times New Roman" panose="02020603050405020304" pitchFamily="18" charset="0"/>
                <a:cs typeface="Times New Roman" panose="02020603050405020304" pitchFamily="18" charset="0"/>
              </a:rPr>
              <a:t>Experiment Results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endParaRPr lang="en-US"/>
          </a:p>
        </p:txBody>
      </p:sp>
      <p:pic>
        <p:nvPicPr>
          <p:cNvPr id="5" name="Picture 4"/>
          <p:cNvPicPr>
            <a:picLocks noChangeAspect="1"/>
          </p:cNvPicPr>
          <p:nvPr/>
        </p:nvPicPr>
        <p:blipFill>
          <a:blip r:embed="rId1"/>
          <a:stretch>
            <a:fillRect/>
          </a:stretch>
        </p:blipFill>
        <p:spPr>
          <a:xfrm>
            <a:off x="742093" y="859454"/>
            <a:ext cx="3134337" cy="2317134"/>
          </a:xfrm>
          <a:prstGeom prst="rect">
            <a:avLst/>
          </a:prstGeom>
        </p:spPr>
      </p:pic>
      <p:pic>
        <p:nvPicPr>
          <p:cNvPr id="8" name="Picture 7"/>
          <p:cNvPicPr>
            <a:picLocks noChangeAspect="1"/>
          </p:cNvPicPr>
          <p:nvPr/>
        </p:nvPicPr>
        <p:blipFill>
          <a:blip r:embed="rId2"/>
          <a:stretch>
            <a:fillRect/>
          </a:stretch>
        </p:blipFill>
        <p:spPr>
          <a:xfrm>
            <a:off x="4207501" y="955291"/>
            <a:ext cx="4059765" cy="2221297"/>
          </a:xfrm>
          <a:prstGeom prst="rect">
            <a:avLst/>
          </a:prstGeom>
        </p:spPr>
      </p:pic>
      <p:sp>
        <p:nvSpPr>
          <p:cNvPr id="9" name="TextBox 8"/>
          <p:cNvSpPr txBox="1"/>
          <p:nvPr/>
        </p:nvSpPr>
        <p:spPr>
          <a:xfrm>
            <a:off x="742093" y="3450492"/>
            <a:ext cx="6815384"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When seen the above figures it clearly tells that the compared to previous models the proposed method excels in its task.</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053184" y="199292"/>
            <a:ext cx="6117431" cy="627321"/>
          </a:xfrm>
        </p:spPr>
        <p:txBody>
          <a:bodyPr/>
          <a:lstStyle/>
          <a:p>
            <a:r>
              <a:rPr lang="en-US" sz="3600" dirty="0">
                <a:latin typeface="Times New Roman" panose="02020603050405020304" pitchFamily="18" charset="0"/>
                <a:cs typeface="Times New Roman" panose="02020603050405020304" pitchFamily="18" charset="0"/>
              </a:rPr>
              <a:t>Finding </a:t>
            </a:r>
            <a:endParaRPr lang="en-US" sz="36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endParaRPr lang="en-US"/>
          </a:p>
        </p:txBody>
      </p:sp>
      <p:sp>
        <p:nvSpPr>
          <p:cNvPr id="3" name="TextBox 2"/>
          <p:cNvSpPr txBox="1"/>
          <p:nvPr/>
        </p:nvSpPr>
        <p:spPr>
          <a:xfrm>
            <a:off x="1207477" y="1104169"/>
            <a:ext cx="6729046" cy="26765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proposed method effectively generated source code as per user’s query.</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proposed method provides correct code as per user’s requirement.</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Through fine-tuning, the model generates source codes that are relevant to the user queries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user interface is quite user friendly and doesn’t need any resources.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All parameters of the proposed model are greater than the existing model, which makes it better.</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Our project proposed method output is accurate and satisfying user requirements.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30031" y="333836"/>
            <a:ext cx="6117431" cy="627321"/>
          </a:xfrm>
        </p:spPr>
        <p:txBody>
          <a:bodyPr/>
          <a:lstStyle/>
          <a:p>
            <a:r>
              <a:rPr lang="en-US" sz="3600" dirty="0">
                <a:latin typeface="Times New Roman" panose="02020603050405020304" pitchFamily="18" charset="0"/>
                <a:cs typeface="Times New Roman" panose="02020603050405020304" pitchFamily="18" charset="0"/>
              </a:rPr>
              <a:t>Justification</a:t>
            </a:r>
            <a:r>
              <a:rPr lang="en-US" sz="3600" dirty="0">
                <a:latin typeface="Bookman Old Style" panose="02050604050505020204" pitchFamily="18" charset="0"/>
              </a:rPr>
              <a:t>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nvGraphicFramePr>
            <p:xfrm>
              <a:off x="621323" y="1133230"/>
              <a:ext cx="8040394" cy="2834640"/>
            </p:xfrm>
            <a:graphic>
              <a:graphicData uri="http://schemas.openxmlformats.org/drawingml/2006/table">
                <a:tbl>
                  <a:tblPr firstRow="1" bandRow="1">
                    <a:tableStyleId>{1D3205E1-8B83-452B-8570-0B3C4014EAE2}</a:tableStyleId>
                  </a:tblPr>
                  <a:tblGrid>
                    <a:gridCol w="1305169"/>
                    <a:gridCol w="3659374"/>
                    <a:gridCol w="977696"/>
                    <a:gridCol w="770045"/>
                    <a:gridCol w="1328110"/>
                  </a:tblGrid>
                  <a:tr h="720209">
                    <a:tc>
                      <a:txBody>
                        <a:bodyPr/>
                        <a:lstStyle/>
                        <a:p>
                          <a:r>
                            <a:rPr lang="en-IN" dirty="0">
                              <a:latin typeface="Times New Roman" panose="02020603050405020304" pitchFamily="18" charset="0"/>
                              <a:cs typeface="Times New Roman" panose="02020603050405020304" pitchFamily="18" charset="0"/>
                            </a:rPr>
                            <a:t>Parameters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Mathematical Formulas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Existing values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Improved value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Justification</a:t>
                          </a:r>
                          <a:endParaRPr lang="en-IN" dirty="0">
                            <a:latin typeface="Times New Roman" panose="02020603050405020304" pitchFamily="18" charset="0"/>
                            <a:cs typeface="Times New Roman" panose="02020603050405020304" pitchFamily="18" charset="0"/>
                          </a:endParaRPr>
                        </a:p>
                      </a:txBody>
                      <a:tcPr/>
                    </a:tc>
                  </a:tr>
                  <a:tr h="365106">
                    <a:tc>
                      <a:txBody>
                        <a:bodyPr/>
                        <a:lstStyle/>
                        <a:p>
                          <a:r>
                            <a:rPr lang="en-IN" dirty="0">
                              <a:latin typeface="Times New Roman" panose="02020603050405020304" pitchFamily="18" charset="0"/>
                              <a:cs typeface="Times New Roman" panose="02020603050405020304" pitchFamily="18" charset="0"/>
                            </a:rPr>
                            <a:t>Precision</a:t>
                          </a:r>
                          <a:endParaRPr lang="en-IN" dirty="0">
                            <a:latin typeface="Times New Roman" panose="02020603050405020304" pitchFamily="18" charset="0"/>
                            <a:cs typeface="Times New Roman" panose="02020603050405020304" pitchFamily="18" charset="0"/>
                          </a:endParaRPr>
                        </a:p>
                      </a:txBody>
                      <a:tcPr/>
                    </a:tc>
                    <a:tc>
                      <a:txBody>
                        <a:bodyPr/>
                        <a:lstStyle/>
                        <a:p>
                          <a:r>
                            <a:rPr lang="en-IN" sz="900" dirty="0">
                              <a:latin typeface="Times New Roman" panose="02020603050405020304" pitchFamily="18" charset="0"/>
                              <a:cs typeface="Times New Roman" panose="02020603050405020304" pitchFamily="18" charset="0"/>
                            </a:rPr>
                            <a:t>Precision=</a:t>
                          </a:r>
                          <a14:m>
                            <m:oMath xmlns:m="http://schemas.openxmlformats.org/officeDocument/2006/math">
                              <m:f>
                                <m:fPr>
                                  <m:ctrlPr>
                                    <a:rPr lang="en-IN" sz="900" i="1" smtClean="0">
                                      <a:latin typeface="Cambria Math" panose="02040503050406030204" pitchFamily="18" charset="0"/>
                                      <a:cs typeface="Times New Roman" panose="02020603050405020304" pitchFamily="18" charset="0"/>
                                    </a:rPr>
                                  </m:ctrlPr>
                                </m:fPr>
                                <m:num>
                                  <m:r>
                                    <a:rPr lang="en-IN" sz="900" b="0" i="1" smtClean="0">
                                      <a:latin typeface="Cambria Math" panose="02040503050406030204" pitchFamily="18" charset="0"/>
                                      <a:cs typeface="Times New Roman" panose="02020603050405020304" pitchFamily="18" charset="0"/>
                                    </a:rPr>
                                    <m:t>𝑁𝑢𝑚𝑏𝑒𝑟</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𝑜𝑓</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𝑜𝑣𝑒𝑟𝑙𝑎𝑝𝑝𝑖𝑛𝑔</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𝑡𝑜𝑘𝑒𝑛𝑠</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𝑏𝑒𝑡𝑤𝑒𝑒𝑛</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𝑔𝑒𝑛𝑒𝑟𝑎𝑡𝑒𝑑</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𝑎𝑛𝑑</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𝑟𝑒𝑓𝑒𝑟𝑒𝑛𝑐𝑒</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𝑐𝑜𝑑𝑒</m:t>
                                  </m:r>
                                </m:num>
                                <m:den>
                                  <m:r>
                                    <a:rPr lang="en-IN" sz="900" b="0" i="1" smtClean="0">
                                      <a:latin typeface="Cambria Math" panose="02040503050406030204" pitchFamily="18" charset="0"/>
                                      <a:cs typeface="Times New Roman" panose="02020603050405020304" pitchFamily="18" charset="0"/>
                                    </a:rPr>
                                    <m:t>𝑇𝑜𝑡𝑎𝑙</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𝑛𝑢𝑚𝑏𝑒𝑟</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𝑜𝑓</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𝑡𝑜𝑘𝑒𝑛𝑠</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𝑖𝑛</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𝑔𝑒𝑛𝑒𝑟𝑎𝑡𝑒𝑑</m:t>
                                  </m:r>
                                  <m:r>
                                    <a:rPr lang="en-IN" sz="900" b="0" i="1" smtClean="0">
                                      <a:latin typeface="Cambria Math" panose="02040503050406030204" pitchFamily="18" charset="0"/>
                                      <a:cs typeface="Times New Roman" panose="02020603050405020304" pitchFamily="18" charset="0"/>
                                    </a:rPr>
                                    <m:t> </m:t>
                                  </m:r>
                                  <m:r>
                                    <a:rPr lang="en-IN" sz="900" b="0" i="1" smtClean="0">
                                      <a:latin typeface="Cambria Math" panose="02040503050406030204" pitchFamily="18" charset="0"/>
                                      <a:cs typeface="Times New Roman" panose="02020603050405020304" pitchFamily="18" charset="0"/>
                                    </a:rPr>
                                    <m:t>𝑐𝑜𝑑𝑒</m:t>
                                  </m:r>
                                </m:den>
                              </m:f>
                            </m:oMath>
                          </a14:m>
                          <a:endParaRPr lang="en-IN" sz="16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0.53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0.78</a:t>
                          </a:r>
                          <a:endParaRPr lang="en-IN"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Proposed method is finetuned on GPT-3.5 which makes it efficient.</a:t>
                          </a:r>
                          <a:endParaRPr lang="en-IN" sz="1000" dirty="0">
                            <a:latin typeface="Times New Roman" panose="02020603050405020304" pitchFamily="18" charset="0"/>
                            <a:cs typeface="Times New Roman" panose="02020603050405020304" pitchFamily="18" charset="0"/>
                          </a:endParaRPr>
                        </a:p>
                      </a:txBody>
                      <a:tcPr/>
                    </a:tc>
                  </a:tr>
                  <a:tr h="365106">
                    <a:tc>
                      <a:txBody>
                        <a:bodyPr/>
                        <a:lstStyle/>
                        <a:p>
                          <a:r>
                            <a:rPr lang="en-IN" dirty="0">
                              <a:latin typeface="Times New Roman" panose="02020603050405020304" pitchFamily="18" charset="0"/>
                              <a:cs typeface="Times New Roman" panose="02020603050405020304" pitchFamily="18" charset="0"/>
                            </a:rPr>
                            <a:t>BLUE Score</a:t>
                          </a:r>
                          <a:endParaRPr lang="en-IN" dirty="0">
                            <a:latin typeface="Times New Roman" panose="02020603050405020304" pitchFamily="18" charset="0"/>
                            <a:cs typeface="Times New Roman" panose="02020603050405020304" pitchFamily="18" charset="0"/>
                          </a:endParaRPr>
                        </a:p>
                      </a:txBody>
                      <a:tcPr/>
                    </a:tc>
                    <a:tc>
                      <a:txBody>
                        <a:bodyPr/>
                        <a:lstStyle/>
                        <a:p>
                          <a:r>
                            <a:rPr lang="en-IN" sz="1050" b="0" dirty="0">
                              <a:latin typeface="Times New Roman" panose="02020603050405020304" pitchFamily="18" charset="0"/>
                              <a:cs typeface="Times New Roman" panose="02020603050405020304" pitchFamily="18" charset="0"/>
                            </a:rPr>
                            <a:t>BLUE Score= BP</a:t>
                          </a:r>
                          <a14:m>
                            <m:oMath xmlns:m="http://schemas.openxmlformats.org/officeDocument/2006/math">
                              <m:r>
                                <a:rPr lang="en-IN" sz="105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1050" b="0" dirty="0">
                              <a:latin typeface="Times New Roman" panose="02020603050405020304" pitchFamily="18" charset="0"/>
                              <a:cs typeface="Times New Roman" panose="02020603050405020304" pitchFamily="18" charset="0"/>
                            </a:rPr>
                            <a:t>exp(</a:t>
                          </a:r>
                          <a14:m>
                            <m:oMath xmlns:m="http://schemas.openxmlformats.org/officeDocument/2006/math">
                              <m:nary>
                                <m:naryPr>
                                  <m:chr m:val="∑"/>
                                  <m:ctrlPr>
                                    <a:rPr lang="en-IN" sz="1050" b="0" i="1" smtClean="0">
                                      <a:latin typeface="Cambria Math" panose="02040503050406030204" pitchFamily="18" charset="0"/>
                                      <a:cs typeface="Times New Roman" panose="02020603050405020304" pitchFamily="18" charset="0"/>
                                    </a:rPr>
                                  </m:ctrlPr>
                                </m:naryPr>
                                <m:sub>
                                  <m:r>
                                    <m:rPr>
                                      <m:brk m:alnAt="23"/>
                                    </m:rPr>
                                    <a:rPr lang="en-IN" sz="1050" b="0" i="1" smtClean="0">
                                      <a:latin typeface="Cambria Math" panose="02040503050406030204" pitchFamily="18" charset="0"/>
                                      <a:cs typeface="Times New Roman" panose="02020603050405020304" pitchFamily="18" charset="0"/>
                                    </a:rPr>
                                    <m:t>𝑛</m:t>
                                  </m:r>
                                  <m:r>
                                    <a:rPr lang="en-IN" sz="1050" b="0" i="1" smtClean="0">
                                      <a:latin typeface="Cambria Math" panose="02040503050406030204" pitchFamily="18" charset="0"/>
                                      <a:cs typeface="Times New Roman" panose="02020603050405020304" pitchFamily="18" charset="0"/>
                                    </a:rPr>
                                    <m:t>=</m:t>
                                  </m:r>
                                  <m:r>
                                    <a:rPr lang="en-IN" sz="1050" b="0" i="1" smtClean="0">
                                      <a:latin typeface="Cambria Math" panose="02040503050406030204" pitchFamily="18" charset="0"/>
                                      <a:cs typeface="Times New Roman" panose="02020603050405020304" pitchFamily="18" charset="0"/>
                                    </a:rPr>
                                    <m:t>1</m:t>
                                  </m:r>
                                </m:sub>
                                <m:sup>
                                  <m:r>
                                    <a:rPr lang="en-IN" sz="1050" b="0" i="1" smtClean="0">
                                      <a:latin typeface="Cambria Math" panose="02040503050406030204" pitchFamily="18" charset="0"/>
                                      <a:cs typeface="Times New Roman" panose="02020603050405020304" pitchFamily="18" charset="0"/>
                                    </a:rPr>
                                    <m:t>𝑁</m:t>
                                  </m:r>
                                </m:sup>
                                <m:e>
                                  <m:sSub>
                                    <m:sSubPr>
                                      <m:ctrlPr>
                                        <a:rPr lang="en-IN" sz="1050" b="0" i="1" smtClean="0">
                                          <a:latin typeface="Cambria Math" panose="02040503050406030204" pitchFamily="18" charset="0"/>
                                          <a:cs typeface="Times New Roman" panose="02020603050405020304" pitchFamily="18" charset="0"/>
                                        </a:rPr>
                                      </m:ctrlPr>
                                    </m:sSubPr>
                                    <m:e>
                                      <m:r>
                                        <a:rPr lang="en-IN" sz="1050" b="0" i="1" smtClean="0">
                                          <a:latin typeface="Cambria Math" panose="02040503050406030204" pitchFamily="18" charset="0"/>
                                          <a:cs typeface="Times New Roman" panose="02020603050405020304" pitchFamily="18" charset="0"/>
                                        </a:rPr>
                                        <m:t>𝑤</m:t>
                                      </m:r>
                                    </m:e>
                                    <m:sub>
                                      <m:r>
                                        <a:rPr lang="en-IN" sz="1050" b="0" i="1" smtClean="0">
                                          <a:latin typeface="Cambria Math" panose="02040503050406030204" pitchFamily="18" charset="0"/>
                                          <a:cs typeface="Times New Roman" panose="02020603050405020304" pitchFamily="18" charset="0"/>
                                        </a:rPr>
                                        <m:t>𝑛</m:t>
                                      </m:r>
                                    </m:sub>
                                  </m:sSub>
                                  <m:r>
                                    <a:rPr lang="en-IN" sz="1050" b="0" i="1" smtClean="0">
                                      <a:latin typeface="Cambria Math" panose="02040503050406030204" pitchFamily="18" charset="0"/>
                                      <a:cs typeface="Times New Roman" panose="02020603050405020304" pitchFamily="18" charset="0"/>
                                    </a:rPr>
                                    <m:t> </m:t>
                                  </m:r>
                                  <m:r>
                                    <a:rPr lang="en-IN" sz="1050" b="0" i="1" smtClean="0">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IN" sz="1050" b="0" dirty="0">
                              <a:latin typeface="Times New Roman" panose="02020603050405020304" pitchFamily="18" charset="0"/>
                              <a:cs typeface="Times New Roman" panose="02020603050405020304" pitchFamily="18" charset="0"/>
                            </a:rPr>
                            <a:t> log(</a:t>
                          </a:r>
                          <a14:m>
                            <m:oMath xmlns:m="http://schemas.openxmlformats.org/officeDocument/2006/math">
                              <m:sSub>
                                <m:sSubPr>
                                  <m:ctrlPr>
                                    <a:rPr lang="en-IN" sz="1050" b="0" i="1" smtClean="0">
                                      <a:latin typeface="Cambria Math" panose="02040503050406030204" pitchFamily="18" charset="0"/>
                                      <a:cs typeface="Times New Roman" panose="02020603050405020304" pitchFamily="18" charset="0"/>
                                    </a:rPr>
                                  </m:ctrlPr>
                                </m:sSubPr>
                                <m:e>
                                  <m:r>
                                    <a:rPr lang="en-IN" sz="1050" b="0" i="1" smtClean="0">
                                      <a:latin typeface="Cambria Math" panose="02040503050406030204" pitchFamily="18" charset="0"/>
                                      <a:cs typeface="Times New Roman" panose="02020603050405020304" pitchFamily="18" charset="0"/>
                                    </a:rPr>
                                    <m:t>𝑝</m:t>
                                  </m:r>
                                </m:e>
                                <m:sub>
                                  <m:r>
                                    <a:rPr lang="en-IN" sz="1050" b="0" i="1" smtClean="0">
                                      <a:latin typeface="Cambria Math" panose="02040503050406030204" pitchFamily="18" charset="0"/>
                                      <a:cs typeface="Times New Roman" panose="02020603050405020304" pitchFamily="18" charset="0"/>
                                    </a:rPr>
                                    <m:t>𝑛</m:t>
                                  </m:r>
                                </m:sub>
                              </m:sSub>
                            </m:oMath>
                          </a14:m>
                          <a:r>
                            <a:rPr lang="en-IN" sz="1050" b="0" dirty="0">
                              <a:latin typeface="Times New Roman" panose="02020603050405020304" pitchFamily="18" charset="0"/>
                              <a:cs typeface="Times New Roman" panose="02020603050405020304" pitchFamily="18" charset="0"/>
                            </a:rPr>
                            <a:t>))</a:t>
                          </a:r>
                          <a:endParaRPr lang="en-IN" sz="1050" b="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29.82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37.23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Training the model with proper dataset helps in producing user relevant code</a:t>
                          </a:r>
                          <a:endParaRPr lang="en-IN" sz="1000" dirty="0">
                            <a:latin typeface="Times New Roman" panose="02020603050405020304" pitchFamily="18" charset="0"/>
                            <a:cs typeface="Times New Roman" panose="02020603050405020304" pitchFamily="18" charset="0"/>
                          </a:endParaRPr>
                        </a:p>
                      </a:txBody>
                      <a:tcPr/>
                    </a:tc>
                  </a:tr>
                  <a:tr h="365106">
                    <a:tc>
                      <a:txBody>
                        <a:bodyPr/>
                        <a:lstStyle/>
                        <a:p>
                          <a:r>
                            <a:rPr lang="en-IN" dirty="0">
                              <a:latin typeface="Times New Roman" panose="02020603050405020304" pitchFamily="18" charset="0"/>
                              <a:cs typeface="Times New Roman" panose="02020603050405020304" pitchFamily="18" charset="0"/>
                            </a:rPr>
                            <a:t>ROGUE Score</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39.84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51.23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Proposed method helps in increase of overall accuracy of the code</a:t>
                          </a:r>
                          <a:endParaRPr lang="en-IN" sz="1000" dirty="0">
                            <a:latin typeface="Times New Roman" panose="02020603050405020304" pitchFamily="18" charset="0"/>
                            <a:cs typeface="Times New Roman" panose="02020603050405020304" pitchFamily="18" charset="0"/>
                          </a:endParaRPr>
                        </a:p>
                      </a:txBody>
                      <a:tcPr/>
                    </a:tc>
                  </a:tr>
                </a:tbl>
              </a:graphicData>
            </a:graphic>
          </p:graphicFrame>
        </mc:Choice>
        <mc:Fallback xmlns="">
          <p:graphicFrame>
            <p:nvGraphicFramePr>
              <p:cNvPr id="6" name="Table 5"/>
              <p:cNvGraphicFramePr>
                <a:graphicFrameLocks noGrp="1"/>
              </p:cNvGraphicFramePr>
              <p:nvPr/>
            </p:nvGraphicFramePr>
            <p:xfrm>
              <a:off x="621323" y="1133230"/>
              <a:ext cx="8040394" cy="2834640"/>
            </p:xfrm>
            <a:graphic>
              <a:graphicData uri="http://schemas.openxmlformats.org/drawingml/2006/table">
                <a:tbl>
                  <a:tblPr firstRow="1" bandRow="1">
                    <a:tableStyleId>{1D3205E1-8B83-452B-8570-0B3C4014EAE2}</a:tableStyleId>
                  </a:tblPr>
                  <a:tblGrid>
                    <a:gridCol w="1305169"/>
                    <a:gridCol w="3659374"/>
                    <a:gridCol w="977696"/>
                    <a:gridCol w="770045"/>
                    <a:gridCol w="1328110"/>
                  </a:tblGrid>
                  <a:tr h="720209">
                    <a:tc>
                      <a:txBody>
                        <a:bodyPr/>
                        <a:lstStyle/>
                        <a:p>
                          <a:r>
                            <a:rPr lang="en-IN" dirty="0">
                              <a:latin typeface="Times New Roman" panose="02020603050405020304" pitchFamily="18" charset="0"/>
                              <a:cs typeface="Times New Roman" panose="02020603050405020304" pitchFamily="18" charset="0"/>
                            </a:rPr>
                            <a:t>Parameters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Mathematical Formulas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Existing values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Improved value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Justification</a:t>
                          </a:r>
                          <a:endParaRPr lang="en-IN" dirty="0">
                            <a:latin typeface="Times New Roman" panose="02020603050405020304" pitchFamily="18" charset="0"/>
                            <a:cs typeface="Times New Roman" panose="02020603050405020304" pitchFamily="18" charset="0"/>
                          </a:endParaRPr>
                        </a:p>
                      </a:txBody>
                      <a:tcPr/>
                    </a:tc>
                  </a:tr>
                  <a:tr h="701040">
                    <a:tc>
                      <a:txBody>
                        <a:bodyPr/>
                        <a:lstStyle/>
                        <a:p>
                          <a:r>
                            <a:rPr lang="en-IN" dirty="0">
                              <a:latin typeface="Times New Roman" panose="02020603050405020304" pitchFamily="18" charset="0"/>
                              <a:cs typeface="Times New Roman" panose="02020603050405020304" pitchFamily="18" charset="0"/>
                            </a:rPr>
                            <a:t>Precision</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1"/>
                        </a:blipFill>
                      </a:tcPr>
                    </a:tc>
                    <a:tc>
                      <a:txBody>
                        <a:bodyPr/>
                        <a:lstStyle/>
                        <a:p>
                          <a:r>
                            <a:rPr lang="en-IN" dirty="0">
                              <a:latin typeface="Times New Roman" panose="02020603050405020304" pitchFamily="18" charset="0"/>
                              <a:cs typeface="Times New Roman" panose="02020603050405020304" pitchFamily="18" charset="0"/>
                            </a:rPr>
                            <a:t>0.53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0.78</a:t>
                          </a:r>
                          <a:endParaRPr lang="en-IN"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Proposed method is finetuned on GPT-3.5 which makes it efficient.</a:t>
                          </a:r>
                          <a:endParaRPr lang="en-IN" sz="1000" dirty="0">
                            <a:latin typeface="Times New Roman" panose="02020603050405020304" pitchFamily="18" charset="0"/>
                            <a:cs typeface="Times New Roman" panose="02020603050405020304" pitchFamily="18" charset="0"/>
                          </a:endParaRPr>
                        </a:p>
                      </a:txBody>
                      <a:tcPr/>
                    </a:tc>
                  </a:tr>
                  <a:tr h="701040">
                    <a:tc>
                      <a:txBody>
                        <a:bodyPr/>
                        <a:lstStyle/>
                        <a:p>
                          <a:r>
                            <a:rPr lang="en-IN" dirty="0">
                              <a:latin typeface="Times New Roman" panose="02020603050405020304" pitchFamily="18" charset="0"/>
                              <a:cs typeface="Times New Roman" panose="02020603050405020304" pitchFamily="18" charset="0"/>
                            </a:rPr>
                            <a:t>BLUE Score</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1"/>
                        </a:blipFill>
                      </a:tcPr>
                    </a:tc>
                    <a:tc>
                      <a:txBody>
                        <a:bodyPr/>
                        <a:lstStyle/>
                        <a:p>
                          <a:r>
                            <a:rPr lang="en-IN" dirty="0">
                              <a:latin typeface="Times New Roman" panose="02020603050405020304" pitchFamily="18" charset="0"/>
                              <a:cs typeface="Times New Roman" panose="02020603050405020304" pitchFamily="18" charset="0"/>
                            </a:rPr>
                            <a:t>29.82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37.23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Training the model with proper dataset helps in producing user relevant code</a:t>
                          </a:r>
                          <a:endParaRPr lang="en-IN" sz="1000" dirty="0">
                            <a:latin typeface="Times New Roman" panose="02020603050405020304" pitchFamily="18" charset="0"/>
                            <a:cs typeface="Times New Roman" panose="02020603050405020304" pitchFamily="18" charset="0"/>
                          </a:endParaRPr>
                        </a:p>
                      </a:txBody>
                      <a:tcPr/>
                    </a:tc>
                  </a:tr>
                  <a:tr h="365106">
                    <a:tc>
                      <a:txBody>
                        <a:bodyPr/>
                        <a:lstStyle/>
                        <a:p>
                          <a:r>
                            <a:rPr lang="en-IN" dirty="0">
                              <a:latin typeface="Times New Roman" panose="02020603050405020304" pitchFamily="18" charset="0"/>
                              <a:cs typeface="Times New Roman" panose="02020603050405020304" pitchFamily="18" charset="0"/>
                            </a:rPr>
                            <a:t>ROGUE Score</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39.84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51.23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Proposed method helps in increase of overall accuracy of the code</a:t>
                          </a:r>
                          <a:endParaRPr lang="en-IN" sz="1000" dirty="0">
                            <a:latin typeface="Times New Roman" panose="02020603050405020304" pitchFamily="18" charset="0"/>
                            <a:cs typeface="Times New Roman" panose="02020603050405020304" pitchFamily="18" charset="0"/>
                          </a:endParaRPr>
                        </a:p>
                      </a:txBody>
                      <a:tcPr/>
                    </a:tc>
                  </a:tr>
                </a:tbl>
              </a:graphicData>
            </a:graphic>
          </p:graphicFrame>
        </mc:Fallback>
      </mc:AlternateContent>
      <p:pic>
        <p:nvPicPr>
          <p:cNvPr id="9" name="Picture 8" descr="A black text on a white background&#10;&#10;Description automatically generated"/>
          <p:cNvPicPr>
            <a:picLocks noChangeAspect="1"/>
          </p:cNvPicPr>
          <p:nvPr/>
        </p:nvPicPr>
        <p:blipFill>
          <a:blip r:embed="rId2"/>
          <a:stretch>
            <a:fillRect/>
          </a:stretch>
        </p:blipFill>
        <p:spPr>
          <a:xfrm>
            <a:off x="1982167" y="3419996"/>
            <a:ext cx="3385998" cy="2571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idx="10"/>
          </p:nvPr>
        </p:nvSpPr>
        <p:spPr/>
        <p:txBody>
          <a:bodyPr/>
          <a:lstStyle/>
          <a:p>
            <a:endParaRPr lang="en-IN"/>
          </a:p>
        </p:txBody>
      </p:sp>
      <p:sp>
        <p:nvSpPr>
          <p:cNvPr id="8" name="Footer Placeholder 7"/>
          <p:cNvSpPr>
            <a:spLocks noGrp="1"/>
          </p:cNvSpPr>
          <p:nvPr>
            <p:ph type="ftr" idx="11"/>
          </p:nvPr>
        </p:nvSpPr>
        <p:spPr/>
        <p:txBody>
          <a:bodyPr/>
          <a:lstStyle/>
          <a:p>
            <a:r>
              <a:rPr lang="en-US"/>
              <a:t>Department of Computer Science and Engineering</a:t>
            </a:r>
            <a:endParaRPr lang="en-US"/>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0" name="TextBox 9"/>
          <p:cNvSpPr txBox="1"/>
          <p:nvPr/>
        </p:nvSpPr>
        <p:spPr>
          <a:xfrm>
            <a:off x="1524000" y="1824892"/>
            <a:ext cx="5994400" cy="830997"/>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67215" y="140676"/>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37683" y="1173014"/>
            <a:ext cx="6655982" cy="2462213"/>
          </a:xfrm>
          <a:prstGeom prst="rect">
            <a:avLst/>
          </a:prstGeom>
          <a:noFill/>
        </p:spPr>
        <p:txBody>
          <a:bodyPr wrap="square" rtlCol="0">
            <a:spAutoFit/>
          </a:bodyPr>
          <a:lstStyle/>
          <a:p>
            <a:pPr marL="285750" indent="-285750">
              <a:buFont typeface="Wingdings" panose="05000000000000000000"/>
              <a:buChar char="§"/>
            </a:pPr>
            <a:r>
              <a:rPr lang="en-US" dirty="0">
                <a:latin typeface="Times New Roman" panose="02020603050405020304"/>
              </a:rPr>
              <a:t>NLP stands for Natural Language Processing. It's a field of artificial intelligence that focuses on the interaction between computers and humans using natural language. NLP enables machines to understand, interpret, and generate human language, facilitating communication between computers and people.</a:t>
            </a:r>
            <a:endParaRPr lang="en-US" dirty="0"/>
          </a:p>
          <a:p>
            <a:pPr marL="285750" indent="-285750">
              <a:buFont typeface="Wingdings" panose="05000000000000000000"/>
              <a:buChar char="§"/>
            </a:pPr>
            <a:r>
              <a:rPr lang="en-US" dirty="0">
                <a:latin typeface="Times New Roman" panose="02020603050405020304"/>
              </a:rPr>
              <a:t>Incorporating GPT into source code generation elevates project efficiency by enabling intuitive natural language commands for code creation and refinement.</a:t>
            </a:r>
            <a:endParaRPr lang="en-US" dirty="0">
              <a:latin typeface="Times New Roman" panose="02020603050405020304"/>
            </a:endParaRPr>
          </a:p>
          <a:p>
            <a:pPr marL="285750" indent="-285750">
              <a:buFont typeface="Wingdings" panose="05000000000000000000"/>
              <a:buChar char="§"/>
            </a:pPr>
            <a:r>
              <a:rPr lang="en-US" dirty="0">
                <a:latin typeface="Times New Roman" panose="02020603050405020304"/>
                <a:cs typeface="Times New Roman" panose="02020603050405020304"/>
              </a:rPr>
              <a:t>In this project, we aim to improve source code generation by integrating GPT into the process. By leveraging natural language, our goal is to enhance the efficiency and accuracy of code creation, fostering a more intuitive development experience. This integration seeks to bridge the gap between human-like language understanding and code synthesis, ultimately streamlining the software development workflow.</a:t>
            </a: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021922" y="195118"/>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37683" y="1173014"/>
            <a:ext cx="6655982" cy="2893100"/>
          </a:xfrm>
          <a:prstGeom prst="rect">
            <a:avLst/>
          </a:prstGeom>
          <a:noFill/>
        </p:spPr>
        <p:txBody>
          <a:bodyPr wrap="square" rtlCol="0">
            <a:spAutoFit/>
          </a:bodyPr>
          <a:lstStyle/>
          <a:p>
            <a:pPr marL="0" indent="0">
              <a:buNone/>
            </a:pPr>
            <a:r>
              <a:rPr lang="en-GB" sz="1400" b="1" u="sng" dirty="0">
                <a:latin typeface="Times New Roman" panose="02020603050405020304"/>
              </a:rPr>
              <a:t>Benefits:</a:t>
            </a:r>
            <a:endParaRPr lang="en-GB" sz="1400" b="1" u="sng" dirty="0">
              <a:latin typeface="Times New Roman" panose="02020603050405020304"/>
            </a:endParaRPr>
          </a:p>
          <a:p>
            <a:pPr marL="0" indent="0">
              <a:buNone/>
            </a:pPr>
            <a:r>
              <a:rPr lang="en-GB" sz="1400" dirty="0">
                <a:latin typeface="Times New Roman" panose="02020603050405020304"/>
              </a:rPr>
              <a:t>1)Accessibility</a:t>
            </a:r>
            <a:endParaRPr lang="en-GB" sz="1400" dirty="0">
              <a:latin typeface="Times New Roman" panose="02020603050405020304"/>
            </a:endParaRPr>
          </a:p>
          <a:p>
            <a:pPr marL="0" indent="0">
              <a:buNone/>
            </a:pPr>
            <a:r>
              <a:rPr lang="en-GB" sz="1400" dirty="0">
                <a:latin typeface="Times New Roman" panose="02020603050405020304"/>
              </a:rPr>
              <a:t>2)Improved development productivity</a:t>
            </a:r>
            <a:endParaRPr lang="en-GB" sz="1400" dirty="0">
              <a:latin typeface="Times New Roman" panose="02020603050405020304"/>
            </a:endParaRPr>
          </a:p>
          <a:p>
            <a:pPr marL="0" indent="0">
              <a:buNone/>
            </a:pPr>
            <a:r>
              <a:rPr lang="en-GB" sz="1400" dirty="0">
                <a:latin typeface="Times New Roman" panose="02020603050405020304"/>
              </a:rPr>
              <a:t>3)Enhanced collaboration</a:t>
            </a:r>
            <a:endParaRPr lang="en-GB" sz="1400" dirty="0">
              <a:latin typeface="Times New Roman" panose="02020603050405020304"/>
            </a:endParaRPr>
          </a:p>
          <a:p>
            <a:pPr marL="0" indent="0">
              <a:buNone/>
            </a:pPr>
            <a:endParaRPr lang="en-GB" sz="1400" dirty="0">
              <a:latin typeface="Times New Roman" panose="02020603050405020304"/>
            </a:endParaRPr>
          </a:p>
          <a:p>
            <a:pPr marL="0" indent="0">
              <a:buNone/>
            </a:pPr>
            <a:r>
              <a:rPr lang="en-GB" sz="1400" b="1" u="sng" dirty="0">
                <a:latin typeface="Times New Roman" panose="02020603050405020304"/>
              </a:rPr>
              <a:t>Applications:</a:t>
            </a:r>
            <a:endParaRPr lang="en-GB" sz="1400" b="1" u="sng" dirty="0">
              <a:latin typeface="Times New Roman" panose="02020603050405020304"/>
            </a:endParaRPr>
          </a:p>
          <a:p>
            <a:pPr marL="285750" indent="-285750">
              <a:buFont typeface="Arial" panose="020B0604020202020204" pitchFamily="34" charset="0"/>
              <a:buChar char="•"/>
            </a:pPr>
            <a:r>
              <a:rPr lang="en-GB" sz="1400" b="1" dirty="0">
                <a:latin typeface="Times New Roman" panose="02020603050405020304"/>
              </a:rPr>
              <a:t>Assistance in Learning Programming:</a:t>
            </a:r>
            <a:r>
              <a:rPr lang="en-GB" sz="1400" dirty="0">
                <a:latin typeface="Times New Roman" panose="02020603050405020304"/>
              </a:rPr>
              <a:t> Support beginners in learning programming concepts by translating their natural language queries into code examples, providing a more interactive and accessible learning experience. </a:t>
            </a:r>
            <a:endParaRPr lang="en-GB" dirty="0">
              <a:latin typeface="Times New Roman" panose="02020603050405020304"/>
            </a:endParaRPr>
          </a:p>
          <a:p>
            <a:pPr marL="285750" indent="-285750">
              <a:buFont typeface="Arial" panose="020B0604020202020204" pitchFamily="34" charset="0"/>
              <a:buChar char="•"/>
            </a:pPr>
            <a:r>
              <a:rPr lang="en-GB" sz="1400" b="1" dirty="0">
                <a:latin typeface="Times New Roman" panose="02020603050405020304"/>
              </a:rPr>
              <a:t>Cross-language Code Translation: </a:t>
            </a:r>
            <a:r>
              <a:rPr lang="en-GB" sz="1400" dirty="0">
                <a:latin typeface="Times New Roman" panose="02020603050405020304"/>
              </a:rPr>
              <a:t>Enable developers to express logic in one programming language through natural language and have ChatGPT translate it into another language, facilitating multi-language development.</a:t>
            </a:r>
            <a:endParaRPr lang="en-GB" dirty="0">
              <a:latin typeface="Times New Roman" panose="02020603050405020304"/>
            </a:endParaRPr>
          </a:p>
          <a:p>
            <a:pPr marL="285750" indent="-285750">
              <a:buFont typeface="Wingdings" panose="05000000000000000000"/>
              <a:buChar char="§"/>
            </a:pP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127431" y="0"/>
            <a:ext cx="6117431" cy="627321"/>
          </a:xfrm>
        </p:spPr>
        <p:txBody>
          <a:bodyPr/>
          <a:lstStyle/>
          <a:p>
            <a:r>
              <a:rPr lang="en-US" sz="3600" dirty="0">
                <a:latin typeface="Times New Roman" panose="02020603050405020304" pitchFamily="18" charset="0"/>
                <a:cs typeface="Times New Roman" panose="02020603050405020304" pitchFamily="18" charset="0"/>
              </a:rPr>
              <a:t>Problem Statement</a:t>
            </a:r>
            <a:endParaRPr lang="en-US" sz="36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127431" y="796946"/>
            <a:ext cx="6655982" cy="3662541"/>
          </a:xfrm>
          <a:prstGeom prst="rect">
            <a:avLst/>
          </a:prstGeom>
          <a:noFill/>
        </p:spPr>
        <p:txBody>
          <a:bodyPr wrap="square" rtlCol="0">
            <a:spAutoFit/>
          </a:bodyPr>
          <a:lstStyle/>
          <a:p>
            <a:pPr algn="just"/>
            <a:r>
              <a:rPr lang="en-US" sz="1200" dirty="0">
                <a:latin typeface="Times New Roman" panose="02020603050405020304"/>
              </a:rPr>
              <a:t>The project presents an NLP-based system limited to Python and C and lacking Python loop support. In response, our project integrates ChatGPT for language-agnostic code generation, refines NLP with stemming algorithms and an XML-based pseudo-code system, and comprehensively covers Python, overcoming the base paper's restrictions( lack of proper dataset for this particular application and conversion of natural language into one specified programming language) for a more versatile solution.</a:t>
            </a:r>
            <a:endParaRPr lang="en-US" sz="1200" dirty="0">
              <a:latin typeface="Times New Roman" panose="02020603050405020304"/>
            </a:endParaRPr>
          </a:p>
          <a:p>
            <a:pPr algn="just"/>
            <a:endParaRPr lang="en-US" sz="1200" dirty="0"/>
          </a:p>
          <a:p>
            <a:pPr algn="just"/>
            <a:r>
              <a:rPr lang="en-US" sz="1200" b="1" dirty="0">
                <a:latin typeface="Times New Roman" panose="02020603050405020304"/>
              </a:rPr>
              <a:t>Existing methods:</a:t>
            </a:r>
            <a:endParaRPr lang="en-US" sz="1200" b="1" dirty="0">
              <a:latin typeface="Times New Roman" panose="02020603050405020304"/>
            </a:endParaRPr>
          </a:p>
          <a:p>
            <a:pPr algn="just"/>
            <a:endParaRPr lang="en-US" sz="1200" b="1" dirty="0">
              <a:latin typeface="Times New Roman" panose="02020603050405020304"/>
            </a:endParaRPr>
          </a:p>
          <a:p>
            <a:pPr algn="just"/>
            <a:r>
              <a:rPr lang="en-US" sz="1200" b="1" dirty="0">
                <a:latin typeface="Times New Roman" panose="02020603050405020304"/>
              </a:rPr>
              <a:t>1)NLP based Natural language interface</a:t>
            </a:r>
            <a:endParaRPr lang="en-US" sz="1200" b="1" dirty="0">
              <a:latin typeface="Times New Roman" panose="02020603050405020304"/>
            </a:endParaRPr>
          </a:p>
          <a:p>
            <a:pPr marL="285750" indent="-285750" algn="just">
              <a:buFont typeface="Arial" panose="020B0604020202020204" pitchFamily="34" charset="0"/>
              <a:buChar char="•"/>
            </a:pPr>
            <a:r>
              <a:rPr lang="en-US" sz="1200" dirty="0">
                <a:latin typeface="Times New Roman" panose="02020603050405020304"/>
              </a:rPr>
              <a:t>Limited adaptability to diverse languages</a:t>
            </a:r>
            <a:endParaRPr lang="en-US" sz="1200" dirty="0">
              <a:latin typeface="Times New Roman" panose="02020603050405020304"/>
            </a:endParaRPr>
          </a:p>
          <a:p>
            <a:pPr marL="285750" indent="-285750">
              <a:buFont typeface="Arial" panose="020B0604020202020204" pitchFamily="34" charset="0"/>
              <a:buChar char="•"/>
            </a:pPr>
            <a:r>
              <a:rPr lang="en-US" sz="1200" dirty="0">
                <a:latin typeface="Times New Roman" panose="02020603050405020304"/>
              </a:rPr>
              <a:t>Limited coverage of Python constructs, especially loops.</a:t>
            </a:r>
            <a:endParaRPr lang="en-US" sz="1200" dirty="0">
              <a:latin typeface="Times New Roman" panose="02020603050405020304"/>
            </a:endParaRPr>
          </a:p>
          <a:p>
            <a:pPr algn="just"/>
            <a:r>
              <a:rPr lang="en-US" sz="1200" b="1" dirty="0">
                <a:latin typeface="Times New Roman" panose="02020603050405020304"/>
              </a:rPr>
              <a:t>2) Statistical language models- </a:t>
            </a:r>
            <a:r>
              <a:rPr lang="en-US" sz="1200" dirty="0">
                <a:latin typeface="Times New Roman" panose="02020603050405020304"/>
              </a:rPr>
              <a:t>Struggle with rare or unseen language patterns. Requires large and diverse training data sets.</a:t>
            </a:r>
            <a:endParaRPr lang="en-US" sz="1200" dirty="0">
              <a:latin typeface="Times New Roman" panose="02020603050405020304"/>
            </a:endParaRPr>
          </a:p>
          <a:p>
            <a:pPr algn="just"/>
            <a:r>
              <a:rPr lang="en-US" sz="1200" b="1" dirty="0">
                <a:latin typeface="Times New Roman" panose="02020603050405020304"/>
              </a:rPr>
              <a:t>3)Template based approaches-</a:t>
            </a:r>
            <a:r>
              <a:rPr lang="en-US" sz="1200" dirty="0">
                <a:latin typeface="Times New Roman" panose="02020603050405020304"/>
              </a:rPr>
              <a:t> Struggle with complex or diverse language limited expressiveness and adaptability. </a:t>
            </a:r>
            <a:endParaRPr lang="en-US" sz="1200" dirty="0">
              <a:latin typeface="Times New Roman" panose="02020603050405020304"/>
            </a:endParaRPr>
          </a:p>
          <a:p>
            <a:pPr algn="just"/>
            <a:r>
              <a:rPr lang="en-US" sz="1200" dirty="0">
                <a:latin typeface="Times New Roman" panose="02020603050405020304"/>
              </a:rPr>
              <a:t>This project aims to address these challenges by implementing A Natural Language Interface for generating the source through ChatGPT integration. Using ChatGPT to enhance code and improve productivity, accessibility and collaboration</a:t>
            </a:r>
            <a:r>
              <a:rPr lang="en-US" dirty="0">
                <a:latin typeface="Times New Roman" panose="02020603050405020304"/>
              </a:rPr>
              <a:t>.</a:t>
            </a:r>
            <a:endParaRPr lang="en-US" dirty="0">
              <a:latin typeface="Times New Roman" panose="02020603050405020304"/>
            </a:endParaRPr>
          </a:p>
          <a:p>
            <a:endParaRPr lang="en-US"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127431" y="0"/>
            <a:ext cx="6117431" cy="627321"/>
          </a:xfrm>
        </p:spPr>
        <p:txBody>
          <a:bodyPr/>
          <a:lstStyle/>
          <a:p>
            <a:r>
              <a:rPr lang="en-US" sz="3600" dirty="0">
                <a:latin typeface="Times New Roman" panose="02020603050405020304" pitchFamily="18" charset="0"/>
                <a:cs typeface="Times New Roman" panose="02020603050405020304" pitchFamily="18" charset="0"/>
              </a:rPr>
              <a:t>Problem Statement</a:t>
            </a:r>
            <a:endParaRPr lang="en-US" sz="36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pic>
        <p:nvPicPr>
          <p:cNvPr id="3" name="table"/>
          <p:cNvPicPr>
            <a:picLocks noChangeAspect="1"/>
          </p:cNvPicPr>
          <p:nvPr/>
        </p:nvPicPr>
        <p:blipFill>
          <a:blip r:embed="rId1"/>
          <a:stretch>
            <a:fillRect/>
          </a:stretch>
        </p:blipFill>
        <p:spPr>
          <a:xfrm>
            <a:off x="762756" y="575289"/>
            <a:ext cx="7618488" cy="4328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189954" y="208988"/>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endParaRPr 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
        <p:nvSpPr>
          <p:cNvPr id="5" name="TextBox 4"/>
          <p:cNvSpPr txBox="1"/>
          <p:nvPr/>
        </p:nvSpPr>
        <p:spPr>
          <a:xfrm>
            <a:off x="1064907" y="1008185"/>
            <a:ext cx="6820816" cy="310854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Natural language to code generation, this proposed method involves fine-tuning a GPT-3.5 model for source code generation and training a sequence-to-sequence model for language translation. For source code generation, conversational training data is structured and uploaded, and a fine-tuning job is created using the OpenAI SDK. Once completed, the fine-tuned model efficiently generates Python code snippets in response to user queries. In language translation, English-Hindi parallel sentences are preprocessed and used to train the translation model, with specific configurations for batch size, learning rate, and epochs. Post-training, the model is saved for future use, enabling seamless translation of new English sentences into Hindi. The translation process involves tokenization and model inference, ensuring accurate translations by leveraging the interplay between the encoder and decoder components of the Transformer model. This systematic approach enhances the capabilities of machine learning models for code generation and language translation tasks, promising significant improvements in efficiency and accuracy across various applications in software development and natural language processing.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71123" y="31261"/>
            <a:ext cx="6117431" cy="627321"/>
          </a:xfrm>
        </p:spPr>
        <p:txBody>
          <a:bodyPr/>
          <a:lstStyle/>
          <a:p>
            <a:r>
              <a:rPr lang="en-US" sz="36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
        <p:nvSpPr>
          <p:cNvPr id="6" name="TextBox 5"/>
          <p:cNvSpPr txBox="1"/>
          <p:nvPr/>
        </p:nvSpPr>
        <p:spPr>
          <a:xfrm>
            <a:off x="4683369" y="730793"/>
            <a:ext cx="3739662" cy="4185761"/>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Let</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t>
            </a:r>
            <a:r>
              <a:rPr lang="en-IN" sz="1200" i="1" dirty="0">
                <a:latin typeface="Times New Roman" panose="02020603050405020304" pitchFamily="18" charset="0"/>
                <a:cs typeface="Times New Roman" panose="02020603050405020304" pitchFamily="18" charset="0"/>
              </a:rPr>
              <a:t>q</a:t>
            </a:r>
            <a:r>
              <a:rPr lang="en-IN" sz="1200" dirty="0">
                <a:latin typeface="Times New Roman" panose="02020603050405020304" pitchFamily="18" charset="0"/>
                <a:cs typeface="Times New Roman" panose="02020603050405020304" pitchFamily="18" charset="0"/>
              </a:rPr>
              <a:t> be the user’s query</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t>
            </a:r>
            <a:r>
              <a:rPr lang="en-IN" sz="1200" i="1" dirty="0">
                <a:latin typeface="Times New Roman" panose="02020603050405020304" pitchFamily="18" charset="0"/>
                <a:cs typeface="Times New Roman" panose="02020603050405020304" pitchFamily="18" charset="0"/>
              </a:rPr>
              <a:t>C</a:t>
            </a:r>
            <a:r>
              <a:rPr lang="en-IN" sz="1200" dirty="0">
                <a:latin typeface="Times New Roman" panose="02020603050405020304" pitchFamily="18" charset="0"/>
                <a:cs typeface="Times New Roman" panose="02020603050405020304" pitchFamily="18" charset="0"/>
              </a:rPr>
              <a:t> be the generated code</a:t>
            </a: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1. Input Representation</a:t>
            </a:r>
            <a:endParaRPr lang="en-IN" sz="1200" b="1" dirty="0">
              <a:latin typeface="Times New Roman" panose="02020603050405020304" pitchFamily="18" charset="0"/>
              <a:cs typeface="Times New Roman" panose="02020603050405020304" pitchFamily="18" charset="0"/>
            </a:endParaRPr>
          </a:p>
          <a:p>
            <a:r>
              <a:rPr lang="en-IN" sz="1200" i="1" dirty="0">
                <a:latin typeface="Times New Roman" panose="02020603050405020304" pitchFamily="18" charset="0"/>
                <a:cs typeface="Times New Roman" panose="02020603050405020304" pitchFamily="18" charset="0"/>
              </a:rPr>
              <a:t>         q</a:t>
            </a:r>
            <a:r>
              <a:rPr lang="en-IN" sz="1200" dirty="0">
                <a:latin typeface="Times New Roman" panose="02020603050405020304" pitchFamily="18" charset="0"/>
                <a:cs typeface="Times New Roman" panose="02020603050405020304" pitchFamily="18" charset="0"/>
              </a:rPr>
              <a:t> is the user’s question</a:t>
            </a: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2. Code Representation</a:t>
            </a:r>
            <a:endParaRPr lang="en-IN" sz="1200" b="1"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C={c_1,c_2,c_3……, </a:t>
            </a:r>
            <a:r>
              <a:rPr lang="en-IN" sz="1200" i="1" dirty="0" err="1">
                <a:latin typeface="Times New Roman" panose="02020603050405020304" pitchFamily="18" charset="0"/>
                <a:cs typeface="Times New Roman" panose="02020603050405020304" pitchFamily="18" charset="0"/>
              </a:rPr>
              <a:t>c_n</a:t>
            </a:r>
            <a:r>
              <a:rPr lang="en-IN" sz="1200" i="1" dirty="0">
                <a:latin typeface="Times New Roman" panose="02020603050405020304" pitchFamily="18" charset="0"/>
                <a:cs typeface="Times New Roman" panose="02020603050405020304" pitchFamily="18" charset="0"/>
              </a:rPr>
              <a:t>}</a:t>
            </a:r>
            <a:endParaRPr lang="en-IN" sz="1200" i="1" dirty="0">
              <a:latin typeface="Times New Roman" panose="02020603050405020304" pitchFamily="18" charset="0"/>
              <a:cs typeface="Times New Roman" panose="02020603050405020304" pitchFamily="18" charset="0"/>
            </a:endParaRPr>
          </a:p>
          <a:p>
            <a:r>
              <a:rPr lang="en-IN" sz="1200" i="1" dirty="0">
                <a:latin typeface="Times New Roman" panose="02020603050405020304" pitchFamily="18" charset="0"/>
                <a:cs typeface="Times New Roman" panose="02020603050405020304" pitchFamily="18" charset="0"/>
              </a:rPr>
              <a:t>          </a:t>
            </a:r>
            <a:r>
              <a:rPr lang="en-IN" sz="1200" i="1" dirty="0" err="1">
                <a:latin typeface="Times New Roman" panose="02020603050405020304" pitchFamily="18" charset="0"/>
                <a:cs typeface="Times New Roman" panose="02020603050405020304" pitchFamily="18" charset="0"/>
              </a:rPr>
              <a:t>c_i</a:t>
            </a:r>
            <a:r>
              <a:rPr lang="en-IN" sz="1200" i="1"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is the vector </a:t>
            </a:r>
            <a:r>
              <a:rPr lang="en-IN" sz="1200" dirty="0" err="1">
                <a:latin typeface="Times New Roman" panose="02020603050405020304" pitchFamily="18" charset="0"/>
                <a:cs typeface="Times New Roman" panose="02020603050405020304" pitchFamily="18" charset="0"/>
              </a:rPr>
              <a:t>representating</a:t>
            </a:r>
            <a:r>
              <a:rPr lang="en-IN" sz="1200" dirty="0">
                <a:latin typeface="Times New Roman" panose="02020603050405020304" pitchFamily="18" charset="0"/>
                <a:cs typeface="Times New Roman" panose="02020603050405020304" pitchFamily="18" charset="0"/>
              </a:rPr>
              <a:t> the </a:t>
            </a:r>
            <a:r>
              <a:rPr lang="en-IN" sz="1200" i="1" dirty="0" err="1">
                <a:latin typeface="Times New Roman" panose="02020603050405020304" pitchFamily="18" charset="0"/>
                <a:cs typeface="Times New Roman" panose="02020603050405020304" pitchFamily="18" charset="0"/>
              </a:rPr>
              <a:t>ith</a:t>
            </a:r>
            <a:r>
              <a:rPr lang="en-IN" sz="1200" dirty="0">
                <a:latin typeface="Times New Roman" panose="02020603050405020304" pitchFamily="18" charset="0"/>
                <a:cs typeface="Times New Roman" panose="02020603050405020304" pitchFamily="18" charset="0"/>
              </a:rPr>
              <a:t> element of the code like variable name, function name, operator etc.</a:t>
            </a: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3. Conditional Probability Distribution</a:t>
            </a:r>
            <a:endParaRPr lang="en-IN" sz="1200" b="1"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b="1" i="1" dirty="0">
                <a:latin typeface="Times New Roman" panose="02020603050405020304" pitchFamily="18" charset="0"/>
                <a:cs typeface="Times New Roman" panose="02020603050405020304" pitchFamily="18" charset="0"/>
              </a:rPr>
              <a:t>P(</a:t>
            </a:r>
            <a:r>
              <a:rPr lang="en-IN" sz="1200" b="1" i="1" dirty="0" err="1">
                <a:latin typeface="Times New Roman" panose="02020603050405020304" pitchFamily="18" charset="0"/>
                <a:cs typeface="Times New Roman" panose="02020603050405020304" pitchFamily="18" charset="0"/>
              </a:rPr>
              <a:t>C|q</a:t>
            </a:r>
            <a:r>
              <a:rPr lang="en-IN" sz="1200" b="1" i="1" dirty="0">
                <a:latin typeface="Times New Roman" panose="02020603050405020304" pitchFamily="18" charset="0"/>
                <a:cs typeface="Times New Roman" panose="02020603050405020304" pitchFamily="18" charset="0"/>
              </a:rPr>
              <a:t>)</a:t>
            </a:r>
            <a:endParaRPr lang="en-IN" sz="1200" b="1" i="1"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This represents the probability of generating particular code </a:t>
            </a:r>
            <a:r>
              <a:rPr lang="en-IN" sz="1200" i="1" dirty="0">
                <a:latin typeface="Times New Roman" panose="02020603050405020304" pitchFamily="18" charset="0"/>
                <a:cs typeface="Times New Roman" panose="02020603050405020304" pitchFamily="18" charset="0"/>
              </a:rPr>
              <a:t>C </a:t>
            </a:r>
            <a:r>
              <a:rPr lang="en-IN" sz="1200" dirty="0">
                <a:latin typeface="Times New Roman" panose="02020603050405020304" pitchFamily="18" charset="0"/>
                <a:cs typeface="Times New Roman" panose="02020603050405020304" pitchFamily="18" charset="0"/>
              </a:rPr>
              <a:t>to the given user’s query.</a:t>
            </a: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4. Model Training</a:t>
            </a:r>
            <a:endParaRPr lang="en-IN" sz="1200" b="1"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The model learns to map these queries to code sequences by adjusting its internal parameters to maximize the probability </a:t>
            </a:r>
            <a:r>
              <a:rPr lang="en-IN" sz="1200" i="1" dirty="0">
                <a:latin typeface="Times New Roman" panose="02020603050405020304" pitchFamily="18" charset="0"/>
                <a:cs typeface="Times New Roman" panose="02020603050405020304" pitchFamily="18" charset="0"/>
              </a:rPr>
              <a:t>P(</a:t>
            </a:r>
            <a:r>
              <a:rPr lang="en-IN" sz="1200" i="1" dirty="0" err="1">
                <a:latin typeface="Times New Roman" panose="02020603050405020304" pitchFamily="18" charset="0"/>
                <a:cs typeface="Times New Roman" panose="02020603050405020304" pitchFamily="18" charset="0"/>
              </a:rPr>
              <a:t>C|q</a:t>
            </a:r>
            <a:r>
              <a:rPr lang="en-IN" sz="1200" i="1"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5. Code Generation at Inference</a:t>
            </a:r>
            <a:endParaRPr lang="en-IN" sz="1200" b="1"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When a new user query </a:t>
            </a:r>
            <a:r>
              <a:rPr lang="en-IN" sz="1200" i="1" dirty="0" err="1">
                <a:latin typeface="Times New Roman" panose="02020603050405020304" pitchFamily="18" charset="0"/>
                <a:cs typeface="Times New Roman" panose="02020603050405020304" pitchFamily="18" charset="0"/>
              </a:rPr>
              <a:t>q_new</a:t>
            </a:r>
            <a:r>
              <a:rPr lang="en-IN" sz="1200" i="1"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is provided, the model uses the learned probability distribution to predict most likely code sequence </a:t>
            </a:r>
            <a:r>
              <a:rPr lang="en-IN" sz="1200" i="1" dirty="0" err="1">
                <a:latin typeface="Times New Roman" panose="02020603050405020304" pitchFamily="18" charset="0"/>
                <a:cs typeface="Times New Roman" panose="02020603050405020304" pitchFamily="18" charset="0"/>
              </a:rPr>
              <a:t>C_new</a:t>
            </a:r>
            <a:r>
              <a:rPr lang="en-IN" sz="1200" i="1" dirty="0">
                <a:latin typeface="Times New Roman" panose="02020603050405020304" pitchFamily="18" charset="0"/>
                <a:cs typeface="Times New Roman" panose="02020603050405020304" pitchFamily="18" charset="0"/>
              </a:rPr>
              <a:t>.</a:t>
            </a:r>
            <a:endParaRPr lang="en-IN" sz="1200" i="1" dirty="0">
              <a:latin typeface="Times New Roman" panose="02020603050405020304" pitchFamily="18" charset="0"/>
              <a:cs typeface="Times New Roman" panose="02020603050405020304" pitchFamily="18" charset="0"/>
            </a:endParaRPr>
          </a:p>
          <a:p>
            <a:endParaRPr lang="en-IN" dirty="0"/>
          </a:p>
        </p:txBody>
      </p:sp>
      <p:pic>
        <p:nvPicPr>
          <p:cNvPr id="8" name="Picture 7"/>
          <p:cNvPicPr>
            <a:picLocks noChangeAspect="1"/>
          </p:cNvPicPr>
          <p:nvPr/>
        </p:nvPicPr>
        <p:blipFill>
          <a:blip r:embed="rId1"/>
          <a:stretch>
            <a:fillRect/>
          </a:stretch>
        </p:blipFill>
        <p:spPr>
          <a:xfrm>
            <a:off x="680170" y="797786"/>
            <a:ext cx="3688400" cy="1539373"/>
          </a:xfrm>
          <a:prstGeom prst="rect">
            <a:avLst/>
          </a:prstGeom>
        </p:spPr>
      </p:pic>
      <p:pic>
        <p:nvPicPr>
          <p:cNvPr id="14" name="Picture 13"/>
          <p:cNvPicPr>
            <a:picLocks noChangeAspect="1"/>
          </p:cNvPicPr>
          <p:nvPr/>
        </p:nvPicPr>
        <p:blipFill>
          <a:blip r:embed="rId2"/>
          <a:stretch>
            <a:fillRect/>
          </a:stretch>
        </p:blipFill>
        <p:spPr>
          <a:xfrm>
            <a:off x="680170" y="2257214"/>
            <a:ext cx="3688400" cy="25453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220600" y="154683"/>
            <a:ext cx="6117431" cy="627321"/>
          </a:xfrm>
        </p:spPr>
        <p:txBody>
          <a:bodyPr/>
          <a:lstStyle/>
          <a:p>
            <a:r>
              <a:rPr lang="en-US" sz="3600" dirty="0">
                <a:latin typeface="Times New Roman" panose="02020603050405020304" pitchFamily="18" charset="0"/>
                <a:cs typeface="Times New Roman" panose="02020603050405020304" pitchFamily="18" charset="0"/>
              </a:rPr>
              <a:t>Experiment Environment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endParaRPr lang="en-US"/>
          </a:p>
        </p:txBody>
      </p:sp>
      <p:sp>
        <p:nvSpPr>
          <p:cNvPr id="3" name="TextBox 2"/>
          <p:cNvSpPr txBox="1"/>
          <p:nvPr/>
        </p:nvSpPr>
        <p:spPr>
          <a:xfrm>
            <a:off x="949569" y="882965"/>
            <a:ext cx="6670431" cy="73866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Tool: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Visual code studio</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Language:</a:t>
            </a:r>
            <a:r>
              <a:rPr lang="en-IN" dirty="0">
                <a:latin typeface="Times New Roman" panose="02020603050405020304" pitchFamily="18" charset="0"/>
                <a:cs typeface="Times New Roman" panose="02020603050405020304" pitchFamily="18" charset="0"/>
              </a:rPr>
              <a:t> Python</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Dataset: </a:t>
            </a:r>
            <a:r>
              <a:rPr lang="en-IN" dirty="0">
                <a:latin typeface="Times New Roman" panose="02020603050405020304" pitchFamily="18" charset="0"/>
                <a:cs typeface="Times New Roman" panose="02020603050405020304" pitchFamily="18" charset="0"/>
              </a:rPr>
              <a:t>csv- </a:t>
            </a:r>
            <a:r>
              <a:rPr lang="en-IN" dirty="0" err="1">
                <a:latin typeface="Times New Roman" panose="02020603050405020304" pitchFamily="18" charset="0"/>
                <a:cs typeface="Times New Roman" panose="02020603050405020304" pitchFamily="18" charset="0"/>
              </a:rPr>
              <a:t>json</a:t>
            </a:r>
            <a:r>
              <a:rPr lang="en-IN" dirty="0">
                <a:latin typeface="Times New Roman" panose="02020603050405020304" pitchFamily="18" charset="0"/>
                <a:cs typeface="Times New Roman" panose="02020603050405020304" pitchFamily="18" charset="0"/>
              </a:rPr>
              <a:t> line dataset</a:t>
            </a:r>
            <a:endParaRPr lang="en-IN"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1"/>
          <a:stretch>
            <a:fillRect/>
          </a:stretch>
        </p:blipFill>
        <p:spPr>
          <a:xfrm>
            <a:off x="296985" y="1680307"/>
            <a:ext cx="4235537" cy="2736361"/>
          </a:xfrm>
          <a:prstGeom prst="rect">
            <a:avLst/>
          </a:prstGeom>
        </p:spPr>
      </p:pic>
      <p:pic>
        <p:nvPicPr>
          <p:cNvPr id="13" name="Picture 12"/>
          <p:cNvPicPr>
            <a:picLocks noChangeAspect="1"/>
          </p:cNvPicPr>
          <p:nvPr/>
        </p:nvPicPr>
        <p:blipFill>
          <a:blip r:embed="rId2"/>
          <a:stretch>
            <a:fillRect/>
          </a:stretch>
        </p:blipFill>
        <p:spPr>
          <a:xfrm>
            <a:off x="4710827" y="1722590"/>
            <a:ext cx="3854836" cy="257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94569" y="58615"/>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endParaRPr lang="en-US"/>
          </a:p>
        </p:txBody>
      </p:sp>
      <p:pic>
        <p:nvPicPr>
          <p:cNvPr id="8" name="Picture 7"/>
          <p:cNvPicPr>
            <a:picLocks noChangeAspect="1"/>
          </p:cNvPicPr>
          <p:nvPr/>
        </p:nvPicPr>
        <p:blipFill>
          <a:blip r:embed="rId1"/>
          <a:stretch>
            <a:fillRect/>
          </a:stretch>
        </p:blipFill>
        <p:spPr>
          <a:xfrm>
            <a:off x="1028729" y="884542"/>
            <a:ext cx="6236677" cy="3684115"/>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7458</Words>
  <Application>WPS Presentation</Application>
  <PresentationFormat>On-screen Show (16:9)</PresentationFormat>
  <Paragraphs>317</Paragraphs>
  <Slides>16</Slides>
  <Notes>15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SimSun</vt:lpstr>
      <vt:lpstr>Wingdings</vt:lpstr>
      <vt:lpstr>Arial</vt:lpstr>
      <vt:lpstr>Calibri</vt:lpstr>
      <vt:lpstr>Noto Sans Symbols</vt:lpstr>
      <vt:lpstr>Trebuchet MS</vt:lpstr>
      <vt:lpstr>Times New Roman</vt:lpstr>
      <vt:lpstr>Bookman Old Style</vt:lpstr>
      <vt:lpstr>Wingdings</vt:lpstr>
      <vt:lpstr>Times New Roman</vt:lpstr>
      <vt:lpstr>Calibri</vt:lpstr>
      <vt:lpstr>Cambria Math</vt:lpstr>
      <vt:lpstr>Microsoft YaHei</vt:lpstr>
      <vt:lpstr>Arial Unicode MS</vt:lpstr>
      <vt:lpstr>Segoe Print</vt:lpstr>
      <vt:lpstr>1_Office Theme</vt:lpstr>
      <vt:lpstr>Natural Language to code: Enhancing source code generation with GPT Integration</vt:lpstr>
      <vt:lpstr>Introduction</vt:lpstr>
      <vt:lpstr>Introduction</vt:lpstr>
      <vt:lpstr>Problem Statement</vt:lpstr>
      <vt:lpstr>Problem Statement</vt:lpstr>
      <vt:lpstr>Proposed Method</vt:lpstr>
      <vt:lpstr>Proposed Method</vt:lpstr>
      <vt:lpstr>Experiment Environment </vt:lpstr>
      <vt:lpstr>Experiment Screenshots </vt:lpstr>
      <vt:lpstr>Experiment Screenshots </vt:lpstr>
      <vt:lpstr>Experiment Results </vt:lpstr>
      <vt:lpstr>Experiment Results </vt:lpstr>
      <vt:lpstr>Experiment Results </vt:lpstr>
      <vt:lpstr>Finding </vt:lpstr>
      <vt:lpstr>Justification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Vishwas</cp:lastModifiedBy>
  <cp:revision>16</cp:revision>
  <dcterms:created xsi:type="dcterms:W3CDTF">2024-03-26T07:35:27Z</dcterms:created>
  <dcterms:modified xsi:type="dcterms:W3CDTF">2024-03-26T08:24:12Z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F10A6C56A2DC4A45A77788A0E46EDD31_12</vt:lpwstr>
  </property>
  <property fmtid="{D5CDD505-2E9C-101B-9397-08002B2CF9AE}" pid="3" name="KSOProductBuildVer">
    <vt:lpwstr>1033-12.2.0.13489</vt:lpwstr>
  </property>
</Properties>
</file>