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7" r:id="rId2"/>
    <p:sldId id="273" r:id="rId3"/>
    <p:sldId id="276" r:id="rId4"/>
    <p:sldId id="266" r:id="rId5"/>
    <p:sldId id="259" r:id="rId6"/>
    <p:sldId id="275" r:id="rId7"/>
    <p:sldId id="267" r:id="rId8"/>
    <p:sldId id="277" r:id="rId9"/>
    <p:sldId id="264" r:id="rId10"/>
    <p:sldId id="265" r:id="rId11"/>
    <p:sldId id="269" r:id="rId12"/>
    <p:sldId id="270" r:id="rId13"/>
    <p:sldId id="268" r:id="rId14"/>
    <p:sldId id="278" r:id="rId15"/>
    <p:sldId id="274" r:id="rId16"/>
    <p:sldId id="261" r:id="rId17"/>
    <p:sldId id="263" r:id="rId18"/>
    <p:sldId id="272" r:id="rId19"/>
    <p:sldId id="271" r:id="rId20"/>
  </p:sldIdLst>
  <p:sldSz cx="9144000" cy="5143500" type="screen16x9"/>
  <p:notesSz cx="6858000" cy="9144000"/>
  <p:embeddedFontLst>
    <p:embeddedFont>
      <p:font typeface="Bookman Old Style" panose="02050604050505020204" pitchFamily="18" charset="0"/>
      <p:regular r:id="rId22"/>
      <p:bold r:id="rId23"/>
      <p:italic r:id="rId24"/>
      <p:boldItalic r:id="rId25"/>
    </p:embeddedFont>
    <p:embeddedFont>
      <p:font typeface="Cambria Math" panose="02040503050406030204" pitchFamily="18" charset="0"/>
      <p:regular r:id="rId26"/>
    </p:embeddedFont>
    <p:embeddedFont>
      <p:font typeface="Segoe UI" panose="020B0502040204020203" pitchFamily="34" charset="0"/>
      <p:regular r:id="rId27"/>
      <p:bold r:id="rId28"/>
      <p:italic r:id="rId29"/>
      <p:boldItalic r:id="rId30"/>
    </p:embeddedFont>
    <p:embeddedFont>
      <p:font typeface="Trebuchet MS" panose="020B060302020202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89" autoAdjust="0"/>
    <p:restoredTop sz="95033" autoAdjust="0"/>
  </p:normalViewPr>
  <p:slideViewPr>
    <p:cSldViewPr snapToGrid="0">
      <p:cViewPr varScale="1">
        <p:scale>
          <a:sx n="142" d="100"/>
          <a:sy n="142" d="100"/>
        </p:scale>
        <p:origin x="828" y="84"/>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56"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7574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6840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4845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0933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2173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8704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8566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6468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5350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1241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2697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068473FE-FEE8-4A11-984C-6BE76FFFB8A6}" type="datetime1">
              <a:rPr lang="en-US" smtClean="0"/>
              <a:t>1/30/2024</a:t>
            </a:fld>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body" idx="1"/>
          </p:nvPr>
        </p:nvSpPr>
        <p:spPr>
          <a:xfrm>
            <a:off x="457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0" name="Google Shape;20;p21"/>
          <p:cNvSpPr txBox="1">
            <a:spLocks noGrp="1"/>
          </p:cNvSpPr>
          <p:nvPr>
            <p:ph type="body" idx="2"/>
          </p:nvPr>
        </p:nvSpPr>
        <p:spPr>
          <a:xfrm>
            <a:off x="4648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1" name="Google Shape;21;p21"/>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035A6381-E52B-4798-A646-D5D2C58998FF}" type="datetime1">
              <a:rPr lang="en-US" smtClean="0"/>
              <a:t>1/30/2024</a:t>
            </a:fld>
            <a:endParaRPr/>
          </a:p>
        </p:txBody>
      </p:sp>
      <p:sp>
        <p:nvSpPr>
          <p:cNvPr id="22" name="Google Shape;22;p2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23" name="Google Shape;23;p2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FCD31909-F8D8-472A-B301-C0B47A1CFDDD}" type="datetime1">
              <a:rPr lang="en-US" smtClean="0"/>
              <a:t>1/30/2024</a:t>
            </a:fld>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382986D8-E136-46E8-BED6-C56E4CA5985D}" type="datetime1">
              <a:rPr lang="en-US" smtClean="0"/>
              <a:t>1/30/2024</a:t>
            </a:fld>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7B8B21AD-1FB2-4879-B352-C4B469FF0E55}" type="datetime1">
              <a:rPr lang="en-US" smtClean="0"/>
              <a:t>1/30/2024</a:t>
            </a:fld>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023FA63B-7BA5-439B-808C-CD31261DC627}" type="datetime1">
              <a:rPr lang="en-US" smtClean="0"/>
              <a:t>1/30/2024</a:t>
            </a:fld>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D71AE679-8649-4E45-928F-F7B28F40B515}" type="datetime1">
              <a:rPr lang="en-US" smtClean="0"/>
              <a:t>1/30/2024</a:t>
            </a:fld>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fld id="{440CFF11-AA4A-4972-8AFF-841A0A2244AA}" type="datetime1">
              <a:rPr lang="en-US" smtClean="0"/>
              <a:t>1/30/2024</a:t>
            </a:fld>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sz="1400" dirty="0">
              <a:latin typeface="Times New Roman" panose="02020603050405020304" pitchFamily="18" charset="0"/>
              <a:cs typeface="Times New Roman" panose="02020603050405020304" pitchFamily="18" charset="0"/>
            </a:endParaRPr>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8224" y="694236"/>
            <a:ext cx="8229600" cy="1081224"/>
          </a:xfrm>
        </p:spPr>
        <p:txBody>
          <a:bodyPr/>
          <a:lstStyle/>
          <a:p>
            <a:pPr algn="ctr" rtl="0" fontAlgn="base"/>
            <a:r>
              <a:rPr lang="en-US" sz="1600" dirty="0">
                <a:latin typeface="Bookman Old Style" panose="02050604050505020204" pitchFamily="18" charset="0"/>
              </a:rPr>
              <a:t>A Seminar on</a:t>
            </a:r>
            <a:br>
              <a:rPr lang="en-US" sz="3600" dirty="0">
                <a:latin typeface="Bookman Old Style" panose="02050604050505020204" pitchFamily="18" charset="0"/>
              </a:rPr>
            </a:br>
            <a:r>
              <a:rPr lang="en-US" sz="2800" b="1" i="0" dirty="0">
                <a:solidFill>
                  <a:srgbClr val="000000"/>
                </a:solidFill>
                <a:effectLst/>
                <a:latin typeface="Times New Roman" panose="02020603050405020304" pitchFamily="18" charset="0"/>
                <a:cs typeface="Times New Roman" panose="02020603050405020304" pitchFamily="18" charset="0"/>
              </a:rPr>
              <a:t>Natural Language to Code: </a:t>
            </a:r>
            <a:br>
              <a:rPr lang="en-US" sz="2800" b="1" i="0" dirty="0">
                <a:solidFill>
                  <a:srgbClr val="000000"/>
                </a:solidFill>
                <a:effectLst/>
                <a:latin typeface="Times New Roman" panose="02020603050405020304" pitchFamily="18" charset="0"/>
                <a:cs typeface="Times New Roman" panose="02020603050405020304" pitchFamily="18" charset="0"/>
              </a:rPr>
            </a:br>
            <a:r>
              <a:rPr lang="en-US" sz="2800" b="1" i="0" dirty="0">
                <a:solidFill>
                  <a:srgbClr val="000000"/>
                </a:solidFill>
                <a:effectLst/>
                <a:latin typeface="Times New Roman" panose="02020603050405020304" pitchFamily="18" charset="0"/>
                <a:cs typeface="Times New Roman" panose="02020603050405020304" pitchFamily="18" charset="0"/>
              </a:rPr>
              <a:t>Enhancing Source Code Generation through ChatGPT Integration</a:t>
            </a:r>
            <a:br>
              <a:rPr lang="en-US" sz="800" b="0" i="0" dirty="0">
                <a:solidFill>
                  <a:srgbClr val="000000"/>
                </a:solidFill>
                <a:effectLst/>
                <a:latin typeface="Segoe UI" panose="020B0502040204020203" pitchFamily="34" charset="0"/>
              </a:rPr>
            </a:br>
            <a:endParaRPr lang="en-US" sz="3600" dirty="0">
              <a:latin typeface="Bookman Old Style" panose="02050604050505020204" pitchFamily="18" charset="0"/>
            </a:endParaRPr>
          </a:p>
        </p:txBody>
      </p:sp>
      <p:sp>
        <p:nvSpPr>
          <p:cNvPr id="3" name="TextBox 2"/>
          <p:cNvSpPr txBox="1"/>
          <p:nvPr/>
        </p:nvSpPr>
        <p:spPr>
          <a:xfrm>
            <a:off x="267767" y="3265616"/>
            <a:ext cx="3405602" cy="954107"/>
          </a:xfrm>
          <a:prstGeom prst="rect">
            <a:avLst/>
          </a:prstGeom>
          <a:noFill/>
        </p:spPr>
        <p:txBody>
          <a:bodyPr wrap="square" rtlCol="0">
            <a:spAutoFit/>
          </a:bodyPr>
          <a:lstStyle/>
          <a:p>
            <a:r>
              <a:rPr lang="en-US" dirty="0">
                <a:latin typeface="Bookman Old Style" panose="02050604050505020204" pitchFamily="18" charset="0"/>
              </a:rPr>
              <a:t>Team Details </a:t>
            </a:r>
          </a:p>
          <a:p>
            <a:pPr marL="342900" indent="-342900">
              <a:buFont typeface="+mj-lt"/>
              <a:buAutoNum type="arabicPeriod"/>
            </a:pPr>
            <a:r>
              <a:rPr lang="en-IN" b="0" i="0" dirty="0" err="1">
                <a:solidFill>
                  <a:srgbClr val="000000"/>
                </a:solidFill>
                <a:effectLst/>
                <a:latin typeface="Times New Roman" panose="02020603050405020304" pitchFamily="18" charset="0"/>
                <a:cs typeface="Times New Roman" panose="02020603050405020304" pitchFamily="18" charset="0"/>
              </a:rPr>
              <a:t>Shaista</a:t>
            </a:r>
            <a:r>
              <a:rPr lang="en-IN" b="0" i="0" dirty="0">
                <a:solidFill>
                  <a:srgbClr val="000000"/>
                </a:solidFill>
                <a:effectLst/>
                <a:latin typeface="Times New Roman" panose="02020603050405020304" pitchFamily="18" charset="0"/>
                <a:cs typeface="Times New Roman" panose="02020603050405020304" pitchFamily="18" charset="0"/>
              </a:rPr>
              <a:t> Firdous (20EG105442)     </a:t>
            </a:r>
          </a:p>
          <a:p>
            <a:pPr marL="342900" indent="-342900">
              <a:buFont typeface="+mj-lt"/>
              <a:buAutoNum type="arabicPeriod"/>
            </a:pPr>
            <a:r>
              <a:rPr lang="en-US" dirty="0">
                <a:latin typeface="Bookman Old Style" panose="02050604050505020204" pitchFamily="18" charset="0"/>
              </a:rPr>
              <a:t>M. </a:t>
            </a:r>
            <a:r>
              <a:rPr lang="en-US" dirty="0" err="1">
                <a:latin typeface="Bookman Old Style" panose="02050604050505020204" pitchFamily="18" charset="0"/>
              </a:rPr>
              <a:t>Sathvika</a:t>
            </a:r>
            <a:r>
              <a:rPr lang="en-US" dirty="0">
                <a:latin typeface="Bookman Old Style" panose="02050604050505020204" pitchFamily="18" charset="0"/>
              </a:rPr>
              <a:t> (20EG105428)</a:t>
            </a:r>
          </a:p>
          <a:p>
            <a:pPr marL="342900" indent="-342900">
              <a:buFont typeface="+mj-lt"/>
              <a:buAutoNum type="arabicPeriod"/>
            </a:pPr>
            <a:r>
              <a:rPr lang="en-US" dirty="0">
                <a:latin typeface="Bookman Old Style" panose="02050604050505020204" pitchFamily="18" charset="0"/>
              </a:rPr>
              <a:t>K. Shiva Sai(19H61A05L6)</a:t>
            </a:r>
          </a:p>
        </p:txBody>
      </p:sp>
      <p:sp>
        <p:nvSpPr>
          <p:cNvPr id="8" name="TextBox 7"/>
          <p:cNvSpPr txBox="1"/>
          <p:nvPr/>
        </p:nvSpPr>
        <p:spPr>
          <a:xfrm>
            <a:off x="5470632" y="3239550"/>
            <a:ext cx="2070599" cy="738664"/>
          </a:xfrm>
          <a:prstGeom prst="rect">
            <a:avLst/>
          </a:prstGeom>
          <a:noFill/>
        </p:spPr>
        <p:txBody>
          <a:bodyPr wrap="square" rtlCol="0">
            <a:spAutoFit/>
          </a:bodyPr>
          <a:lstStyle/>
          <a:p>
            <a:r>
              <a:rPr lang="en-US" dirty="0">
                <a:latin typeface="Bookman Old Style" panose="02050604050505020204" pitchFamily="18" charset="0"/>
              </a:rPr>
              <a:t>Project Supervisor </a:t>
            </a:r>
          </a:p>
          <a:p>
            <a:r>
              <a:rPr lang="en-US" dirty="0">
                <a:latin typeface="Bookman Old Style" panose="02050604050505020204" pitchFamily="18" charset="0"/>
              </a:rPr>
              <a:t>Dr. K. Madhuri</a:t>
            </a:r>
          </a:p>
          <a:p>
            <a:r>
              <a:rPr lang="en-US" dirty="0">
                <a:latin typeface="Bookman Old Style" panose="02050604050505020204" pitchFamily="18" charset="0"/>
              </a:rPr>
              <a:t>Associate Professor</a:t>
            </a:r>
          </a:p>
        </p:txBody>
      </p:sp>
      <p:sp>
        <p:nvSpPr>
          <p:cNvPr id="4" name="Date Placeholder 3"/>
          <p:cNvSpPr>
            <a:spLocks noGrp="1"/>
          </p:cNvSpPr>
          <p:nvPr>
            <p:ph type="dt" idx="10"/>
          </p:nvPr>
        </p:nvSpPr>
        <p:spPr/>
        <p:txBody>
          <a:bodyPr/>
          <a:lstStyle/>
          <a:p>
            <a:fld id="{1BC53C58-4FC8-40FA-85FB-B704D218A008}" type="datetime1">
              <a:rPr lang="en-US" smtClean="0"/>
              <a:t>1/30/2024</a:t>
            </a:fld>
            <a:endParaRPr lang="en-US"/>
          </a:p>
        </p:txBody>
      </p:sp>
      <p:sp>
        <p:nvSpPr>
          <p:cNvPr id="5" name="Footer Placeholder 4"/>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10</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892969" y="112740"/>
            <a:ext cx="6117431" cy="627321"/>
          </a:xfrm>
        </p:spPr>
        <p:txBody>
          <a:bodyPr/>
          <a:lstStyle/>
          <a:p>
            <a:r>
              <a:rPr lang="en-US" sz="3200" dirty="0">
                <a:latin typeface="Bookman Old Style" panose="02050604050505020204" pitchFamily="18" charset="0"/>
              </a:rPr>
              <a:t>Problem </a:t>
            </a:r>
            <a:r>
              <a:rPr lang="en-US" sz="3600" dirty="0">
                <a:latin typeface="Bookman Old Style" panose="02050604050505020204" pitchFamily="18" charset="0"/>
              </a:rPr>
              <a:t>Illustration</a:t>
            </a:r>
          </a:p>
        </p:txBody>
      </p:sp>
      <p:sp>
        <p:nvSpPr>
          <p:cNvPr id="3" name="Date Placeholder 2"/>
          <p:cNvSpPr>
            <a:spLocks noGrp="1"/>
          </p:cNvSpPr>
          <p:nvPr>
            <p:ph type="dt" idx="10"/>
          </p:nvPr>
        </p:nvSpPr>
        <p:spPr/>
        <p:txBody>
          <a:bodyPr/>
          <a:lstStyle/>
          <a:p>
            <a:fld id="{C5FEAA23-0A82-400D-B54A-8AAC8D88A13B}" type="datetime1">
              <a:rPr lang="en-US" smtClean="0"/>
              <a:t>1/30/2024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graphicFrame>
        <p:nvGraphicFramePr>
          <p:cNvPr id="6" name="Table 5">
            <a:extLst>
              <a:ext uri="{FF2B5EF4-FFF2-40B4-BE49-F238E27FC236}">
                <a16:creationId xmlns:a16="http://schemas.microsoft.com/office/drawing/2014/main" id="{B46D0003-6F3F-226C-7F84-9D45D726E17D}"/>
              </a:ext>
            </a:extLst>
          </p:cNvPr>
          <p:cNvGraphicFramePr>
            <a:graphicFrameLocks noGrp="1"/>
          </p:cNvGraphicFramePr>
          <p:nvPr>
            <p:extLst>
              <p:ext uri="{D42A27DB-BD31-4B8C-83A1-F6EECF244321}">
                <p14:modId xmlns:p14="http://schemas.microsoft.com/office/powerpoint/2010/main" val="2053838200"/>
              </p:ext>
            </p:extLst>
          </p:nvPr>
        </p:nvGraphicFramePr>
        <p:xfrm>
          <a:off x="971550" y="702129"/>
          <a:ext cx="7618488" cy="4328925"/>
        </p:xfrm>
        <a:graphic>
          <a:graphicData uri="http://schemas.openxmlformats.org/drawingml/2006/table">
            <a:tbl>
              <a:tblPr firstRow="1" bandRow="1">
                <a:tableStyleId>{1D3205E1-8B83-452B-8570-0B3C4014EAE2}</a:tableStyleId>
              </a:tblPr>
              <a:tblGrid>
                <a:gridCol w="1663473">
                  <a:extLst>
                    <a:ext uri="{9D8B030D-6E8A-4147-A177-3AD203B41FA5}">
                      <a16:colId xmlns:a16="http://schemas.microsoft.com/office/drawing/2014/main" val="2875086382"/>
                    </a:ext>
                  </a:extLst>
                </a:gridCol>
                <a:gridCol w="3357814">
                  <a:extLst>
                    <a:ext uri="{9D8B030D-6E8A-4147-A177-3AD203B41FA5}">
                      <a16:colId xmlns:a16="http://schemas.microsoft.com/office/drawing/2014/main" val="3732112749"/>
                    </a:ext>
                  </a:extLst>
                </a:gridCol>
                <a:gridCol w="2597201">
                  <a:extLst>
                    <a:ext uri="{9D8B030D-6E8A-4147-A177-3AD203B41FA5}">
                      <a16:colId xmlns:a16="http://schemas.microsoft.com/office/drawing/2014/main" val="871157989"/>
                    </a:ext>
                  </a:extLst>
                </a:gridCol>
              </a:tblGrid>
              <a:tr h="334987">
                <a:tc>
                  <a:txBody>
                    <a:bodyPr/>
                    <a:lstStyle/>
                    <a:p>
                      <a:pPr lvl="0">
                        <a:buNone/>
                      </a:pPr>
                      <a:r>
                        <a:rPr lang="en-GB" sz="1600" b="1" dirty="0">
                          <a:latin typeface="Times New Roman"/>
                        </a:rPr>
                        <a:t>Input Statement</a:t>
                      </a:r>
                    </a:p>
                  </a:txBody>
                  <a:tcPr/>
                </a:tc>
                <a:tc>
                  <a:txBody>
                    <a:bodyPr/>
                    <a:lstStyle/>
                    <a:p>
                      <a:pPr lvl="0">
                        <a:buNone/>
                      </a:pPr>
                      <a:r>
                        <a:rPr lang="en-GB" sz="1400" b="0" i="0" u="none" strike="noStrike" noProof="0" dirty="0">
                          <a:latin typeface="Times New Roman"/>
                        </a:rPr>
                        <a:t> </a:t>
                      </a:r>
                      <a:r>
                        <a:rPr lang="en-GB" sz="1600" b="1" i="0" u="none" strike="noStrike" noProof="0" dirty="0">
                          <a:latin typeface="Times New Roman"/>
                        </a:rPr>
                        <a:t>XML Pseudocode Generation</a:t>
                      </a:r>
                    </a:p>
                  </a:txBody>
                  <a:tcPr/>
                </a:tc>
                <a:tc>
                  <a:txBody>
                    <a:bodyPr/>
                    <a:lstStyle/>
                    <a:p>
                      <a:pPr lvl="0">
                        <a:buNone/>
                      </a:pPr>
                      <a:r>
                        <a:rPr lang="en-GB" sz="1600" b="1" i="0" u="none" strike="noStrike" noProof="0" dirty="0">
                          <a:latin typeface="Times New Roman"/>
                        </a:rPr>
                        <a:t>Code Generation</a:t>
                      </a:r>
                    </a:p>
                  </a:txBody>
                  <a:tcPr/>
                </a:tc>
                <a:extLst>
                  <a:ext uri="{0D108BD9-81ED-4DB2-BD59-A6C34878D82A}">
                    <a16:rowId xmlns:a16="http://schemas.microsoft.com/office/drawing/2014/main" val="1091720897"/>
                  </a:ext>
                </a:extLst>
              </a:tr>
              <a:tr h="3993645">
                <a:tc>
                  <a:txBody>
                    <a:bodyPr/>
                    <a:lstStyle/>
                    <a:p>
                      <a:r>
                        <a:rPr lang="en-GB" sz="1200" b="1" dirty="0">
                          <a:latin typeface="Times New Roman"/>
                        </a:rPr>
                        <a:t>Provide a code to find factorial of a number</a:t>
                      </a:r>
                    </a:p>
                  </a:txBody>
                  <a:tcPr/>
                </a:tc>
                <a:tc>
                  <a:txBody>
                    <a:bodyPr/>
                    <a:lstStyle/>
                    <a:p>
                      <a:pPr lvl="0" algn="l">
                        <a:lnSpc>
                          <a:spcPct val="100000"/>
                        </a:lnSpc>
                        <a:spcBef>
                          <a:spcPts val="0"/>
                        </a:spcBef>
                        <a:spcAft>
                          <a:spcPts val="0"/>
                        </a:spcAft>
                        <a:buNone/>
                      </a:pPr>
                      <a:r>
                        <a:rPr lang="en-GB" sz="1100" b="0" i="0" u="none" strike="noStrike" noProof="0" dirty="0">
                          <a:latin typeface="Times New Roman"/>
                        </a:rPr>
                        <a:t>&lt;program&gt;</a:t>
                      </a:r>
                      <a:endParaRPr lang="en-US" sz="1100" dirty="0">
                        <a:latin typeface="Times New Roman"/>
                      </a:endParaRPr>
                    </a:p>
                    <a:p>
                      <a:pPr lvl="0" algn="l">
                        <a:lnSpc>
                          <a:spcPct val="100000"/>
                        </a:lnSpc>
                        <a:spcBef>
                          <a:spcPts val="0"/>
                        </a:spcBef>
                        <a:spcAft>
                          <a:spcPts val="0"/>
                        </a:spcAft>
                        <a:buNone/>
                      </a:pPr>
                      <a:r>
                        <a:rPr lang="en-GB" sz="1100" b="0" i="0" u="none" strike="noStrike" noProof="0" dirty="0">
                          <a:latin typeface="Times New Roman"/>
                        </a:rPr>
                        <a:t>    &lt;function name="</a:t>
                      </a:r>
                      <a:r>
                        <a:rPr lang="en-GB" sz="1100" b="0" i="0" u="none" strike="noStrike" noProof="0" dirty="0" err="1">
                          <a:latin typeface="Times New Roman"/>
                        </a:rPr>
                        <a:t>calculate_factorial</a:t>
                      </a:r>
                      <a:r>
                        <a:rPr lang="en-GB" sz="1100" b="0" i="0" u="none" strike="noStrike" noProof="0" dirty="0">
                          <a:latin typeface="Times New Roman"/>
                        </a:rPr>
                        <a:t>"&gt;</a:t>
                      </a:r>
                      <a:endParaRPr lang="en-GB" sz="1100" dirty="0">
                        <a:latin typeface="Times New Roman"/>
                      </a:endParaRPr>
                    </a:p>
                    <a:p>
                      <a:pPr lvl="0" algn="l">
                        <a:lnSpc>
                          <a:spcPct val="100000"/>
                        </a:lnSpc>
                        <a:spcBef>
                          <a:spcPts val="0"/>
                        </a:spcBef>
                        <a:spcAft>
                          <a:spcPts val="0"/>
                        </a:spcAft>
                        <a:buNone/>
                      </a:pPr>
                      <a:r>
                        <a:rPr lang="en-GB" sz="1100" b="0" i="0" u="none" strike="noStrike" noProof="0" dirty="0">
                          <a:latin typeface="Times New Roman"/>
                        </a:rPr>
                        <a:t>        &lt;parameters&gt;</a:t>
                      </a:r>
                      <a:endParaRPr lang="en-GB" sz="1100" dirty="0">
                        <a:latin typeface="Times New Roman"/>
                      </a:endParaRPr>
                    </a:p>
                    <a:p>
                      <a:pPr lvl="0" algn="l">
                        <a:lnSpc>
                          <a:spcPct val="100000"/>
                        </a:lnSpc>
                        <a:spcBef>
                          <a:spcPts val="0"/>
                        </a:spcBef>
                        <a:spcAft>
                          <a:spcPts val="0"/>
                        </a:spcAft>
                        <a:buNone/>
                      </a:pPr>
                      <a:r>
                        <a:rPr lang="en-GB" sz="1100" b="0" i="0" u="none" strike="noStrike" noProof="0" dirty="0">
                          <a:latin typeface="Times New Roman"/>
                        </a:rPr>
                        <a:t>            &lt;parameter type="int" name="n"/&gt;</a:t>
                      </a:r>
                      <a:endParaRPr lang="en-GB" sz="1100" dirty="0">
                        <a:latin typeface="Times New Roman"/>
                      </a:endParaRPr>
                    </a:p>
                    <a:p>
                      <a:pPr lvl="0" algn="l">
                        <a:lnSpc>
                          <a:spcPct val="100000"/>
                        </a:lnSpc>
                        <a:spcBef>
                          <a:spcPts val="0"/>
                        </a:spcBef>
                        <a:spcAft>
                          <a:spcPts val="0"/>
                        </a:spcAft>
                        <a:buNone/>
                      </a:pPr>
                      <a:r>
                        <a:rPr lang="en-GB" sz="1100" b="0" i="0" u="none" strike="noStrike" noProof="0" dirty="0">
                          <a:latin typeface="Times New Roman"/>
                        </a:rPr>
                        <a:t>        &lt;/parameters&gt;</a:t>
                      </a:r>
                      <a:endParaRPr lang="en-GB" sz="1100" dirty="0">
                        <a:latin typeface="Times New Roman"/>
                      </a:endParaRPr>
                    </a:p>
                    <a:p>
                      <a:pPr lvl="0" algn="l">
                        <a:lnSpc>
                          <a:spcPct val="100000"/>
                        </a:lnSpc>
                        <a:spcBef>
                          <a:spcPts val="0"/>
                        </a:spcBef>
                        <a:spcAft>
                          <a:spcPts val="0"/>
                        </a:spcAft>
                        <a:buNone/>
                      </a:pPr>
                      <a:r>
                        <a:rPr lang="en-GB" sz="1100" b="0" i="0" u="none" strike="noStrike" noProof="0" dirty="0">
                          <a:latin typeface="Times New Roman"/>
                        </a:rPr>
                        <a:t>        &lt;body&gt;</a:t>
                      </a:r>
                      <a:endParaRPr lang="en-GB" sz="1100" dirty="0">
                        <a:latin typeface="Times New Roman"/>
                      </a:endParaRPr>
                    </a:p>
                    <a:p>
                      <a:pPr lvl="0" algn="l">
                        <a:lnSpc>
                          <a:spcPct val="100000"/>
                        </a:lnSpc>
                        <a:spcBef>
                          <a:spcPts val="0"/>
                        </a:spcBef>
                        <a:spcAft>
                          <a:spcPts val="0"/>
                        </a:spcAft>
                        <a:buNone/>
                      </a:pPr>
                      <a:r>
                        <a:rPr lang="en-GB" sz="1100" b="0" i="0" u="none" strike="noStrike" noProof="0" dirty="0">
                          <a:latin typeface="Times New Roman"/>
                        </a:rPr>
                        <a:t>            &lt;if condition="n == 0 or n == 1"&gt;</a:t>
                      </a:r>
                      <a:endParaRPr lang="en-GB" sz="1100" dirty="0">
                        <a:latin typeface="Times New Roman"/>
                      </a:endParaRPr>
                    </a:p>
                    <a:p>
                      <a:pPr lvl="0" algn="l">
                        <a:lnSpc>
                          <a:spcPct val="100000"/>
                        </a:lnSpc>
                        <a:spcBef>
                          <a:spcPts val="0"/>
                        </a:spcBef>
                        <a:spcAft>
                          <a:spcPts val="0"/>
                        </a:spcAft>
                        <a:buNone/>
                      </a:pPr>
                      <a:r>
                        <a:rPr lang="en-GB" sz="1100" b="0" i="0" u="none" strike="noStrike" noProof="0" dirty="0">
                          <a:latin typeface="Times New Roman"/>
                        </a:rPr>
                        <a:t>                &lt;return&gt;1&lt;/return&gt;</a:t>
                      </a:r>
                      <a:endParaRPr lang="en-GB" sz="1100" dirty="0">
                        <a:latin typeface="Times New Roman"/>
                      </a:endParaRPr>
                    </a:p>
                    <a:p>
                      <a:pPr lvl="0" algn="l">
                        <a:lnSpc>
                          <a:spcPct val="100000"/>
                        </a:lnSpc>
                        <a:spcBef>
                          <a:spcPts val="0"/>
                        </a:spcBef>
                        <a:spcAft>
                          <a:spcPts val="0"/>
                        </a:spcAft>
                        <a:buNone/>
                      </a:pPr>
                      <a:r>
                        <a:rPr lang="en-GB" sz="1100" b="0" i="0" u="none" strike="noStrike" noProof="0" dirty="0">
                          <a:latin typeface="Times New Roman"/>
                        </a:rPr>
                        <a:t>            &lt;/if&gt;</a:t>
                      </a:r>
                      <a:endParaRPr lang="en-GB" sz="1100" dirty="0">
                        <a:latin typeface="Times New Roman"/>
                      </a:endParaRPr>
                    </a:p>
                    <a:p>
                      <a:pPr lvl="0" algn="l">
                        <a:lnSpc>
                          <a:spcPct val="100000"/>
                        </a:lnSpc>
                        <a:spcBef>
                          <a:spcPts val="0"/>
                        </a:spcBef>
                        <a:spcAft>
                          <a:spcPts val="0"/>
                        </a:spcAft>
                        <a:buNone/>
                      </a:pPr>
                      <a:r>
                        <a:rPr lang="en-GB" sz="1100" b="0" i="0" u="none" strike="noStrike" noProof="0" dirty="0">
                          <a:latin typeface="Times New Roman"/>
                        </a:rPr>
                        <a:t>            &lt;else&gt;</a:t>
                      </a:r>
                      <a:endParaRPr lang="en-GB" sz="1100" dirty="0">
                        <a:latin typeface="Times New Roman"/>
                      </a:endParaRPr>
                    </a:p>
                    <a:p>
                      <a:pPr lvl="0" algn="l">
                        <a:lnSpc>
                          <a:spcPct val="100000"/>
                        </a:lnSpc>
                        <a:spcBef>
                          <a:spcPts val="0"/>
                        </a:spcBef>
                        <a:spcAft>
                          <a:spcPts val="0"/>
                        </a:spcAft>
                        <a:buNone/>
                      </a:pPr>
                      <a:r>
                        <a:rPr lang="en-GB" sz="1100" b="0" i="0" u="none" strike="noStrike" noProof="0" dirty="0">
                          <a:latin typeface="Times New Roman"/>
                        </a:rPr>
                        <a:t>                &lt;return&gt;n * </a:t>
                      </a:r>
                      <a:r>
                        <a:rPr lang="en-GB" sz="1100" b="0" i="0" u="none" strike="noStrike" noProof="0" dirty="0" err="1">
                          <a:latin typeface="Times New Roman"/>
                        </a:rPr>
                        <a:t>calculate_factorial</a:t>
                      </a:r>
                      <a:r>
                        <a:rPr lang="en-GB" sz="1100" b="0" i="0" u="none" strike="noStrike" noProof="0" dirty="0">
                          <a:latin typeface="Times New Roman"/>
                        </a:rPr>
                        <a:t>(n-1)&lt;/return&gt;</a:t>
                      </a:r>
                      <a:endParaRPr lang="en-GB" sz="1100" dirty="0">
                        <a:latin typeface="Times New Roman"/>
                      </a:endParaRPr>
                    </a:p>
                    <a:p>
                      <a:pPr lvl="0" algn="l">
                        <a:lnSpc>
                          <a:spcPct val="100000"/>
                        </a:lnSpc>
                        <a:spcBef>
                          <a:spcPts val="0"/>
                        </a:spcBef>
                        <a:spcAft>
                          <a:spcPts val="0"/>
                        </a:spcAft>
                        <a:buNone/>
                      </a:pPr>
                      <a:r>
                        <a:rPr lang="en-GB" sz="1100" b="0" i="0" u="none" strike="noStrike" noProof="0" dirty="0">
                          <a:latin typeface="Times New Roman"/>
                        </a:rPr>
                        <a:t>            &lt;/else&gt;</a:t>
                      </a:r>
                      <a:endParaRPr lang="en-GB" sz="1100" dirty="0">
                        <a:latin typeface="Times New Roman"/>
                      </a:endParaRPr>
                    </a:p>
                    <a:p>
                      <a:pPr lvl="0" algn="l">
                        <a:lnSpc>
                          <a:spcPct val="100000"/>
                        </a:lnSpc>
                        <a:spcBef>
                          <a:spcPts val="0"/>
                        </a:spcBef>
                        <a:spcAft>
                          <a:spcPts val="0"/>
                        </a:spcAft>
                        <a:buNone/>
                      </a:pPr>
                      <a:r>
                        <a:rPr lang="en-GB" sz="1100" b="0" i="0" u="none" strike="noStrike" noProof="0" dirty="0">
                          <a:latin typeface="Times New Roman"/>
                        </a:rPr>
                        <a:t>        &lt;/body&gt;</a:t>
                      </a:r>
                      <a:endParaRPr lang="en-GB" sz="1100" dirty="0">
                        <a:latin typeface="Times New Roman"/>
                      </a:endParaRPr>
                    </a:p>
                    <a:p>
                      <a:pPr lvl="0" algn="l">
                        <a:lnSpc>
                          <a:spcPct val="100000"/>
                        </a:lnSpc>
                        <a:spcBef>
                          <a:spcPts val="0"/>
                        </a:spcBef>
                        <a:spcAft>
                          <a:spcPts val="0"/>
                        </a:spcAft>
                        <a:buNone/>
                      </a:pPr>
                      <a:r>
                        <a:rPr lang="en-GB" sz="1100" b="0" i="0" u="none" strike="noStrike" noProof="0" dirty="0">
                          <a:latin typeface="Times New Roman"/>
                        </a:rPr>
                        <a:t>    &lt;/function&gt;</a:t>
                      </a:r>
                      <a:endParaRPr lang="en-GB" sz="1100" dirty="0">
                        <a:latin typeface="Times New Roman"/>
                      </a:endParaRPr>
                    </a:p>
                    <a:p>
                      <a:pPr lvl="0" algn="l">
                        <a:lnSpc>
                          <a:spcPct val="100000"/>
                        </a:lnSpc>
                        <a:spcBef>
                          <a:spcPts val="0"/>
                        </a:spcBef>
                        <a:spcAft>
                          <a:spcPts val="0"/>
                        </a:spcAft>
                        <a:buNone/>
                      </a:pPr>
                      <a:r>
                        <a:rPr lang="en-GB" sz="1100" b="0" i="0" u="none" strike="noStrike" noProof="0" dirty="0">
                          <a:latin typeface="Times New Roman"/>
                        </a:rPr>
                        <a:t>    &lt;assignment variable="result"&gt;</a:t>
                      </a:r>
                      <a:endParaRPr lang="en-GB" sz="1100" dirty="0">
                        <a:latin typeface="Times New Roman"/>
                      </a:endParaRPr>
                    </a:p>
                    <a:p>
                      <a:pPr lvl="0" algn="l">
                        <a:lnSpc>
                          <a:spcPct val="100000"/>
                        </a:lnSpc>
                        <a:spcBef>
                          <a:spcPts val="0"/>
                        </a:spcBef>
                        <a:spcAft>
                          <a:spcPts val="0"/>
                        </a:spcAft>
                        <a:buNone/>
                      </a:pPr>
                      <a:r>
                        <a:rPr lang="en-GB" sz="1100" b="0" i="0" u="none" strike="noStrike" noProof="0" dirty="0">
                          <a:latin typeface="Times New Roman"/>
                        </a:rPr>
                        <a:t>        &lt;call function="</a:t>
                      </a:r>
                      <a:r>
                        <a:rPr lang="en-GB" sz="1100" b="0" i="0" u="none" strike="noStrike" noProof="0" dirty="0" err="1">
                          <a:latin typeface="Times New Roman"/>
                        </a:rPr>
                        <a:t>calculate_factorial</a:t>
                      </a:r>
                      <a:r>
                        <a:rPr lang="en-GB" sz="1100" b="0" i="0" u="none" strike="noStrike" noProof="0" dirty="0">
                          <a:latin typeface="Times New Roman"/>
                        </a:rPr>
                        <a:t>"&gt;</a:t>
                      </a:r>
                      <a:endParaRPr lang="en-GB" sz="1100" dirty="0">
                        <a:latin typeface="Times New Roman"/>
                      </a:endParaRPr>
                    </a:p>
                    <a:p>
                      <a:pPr lvl="0" algn="l">
                        <a:lnSpc>
                          <a:spcPct val="100000"/>
                        </a:lnSpc>
                        <a:spcBef>
                          <a:spcPts val="0"/>
                        </a:spcBef>
                        <a:spcAft>
                          <a:spcPts val="0"/>
                        </a:spcAft>
                        <a:buNone/>
                      </a:pPr>
                      <a:r>
                        <a:rPr lang="en-GB" sz="1100" b="0" i="0" u="none" strike="noStrike" noProof="0" dirty="0">
                          <a:latin typeface="Times New Roman"/>
                        </a:rPr>
                        <a:t>            &lt;argument&gt;5&lt;/argument&gt;</a:t>
                      </a:r>
                      <a:endParaRPr lang="en-GB" sz="1100" dirty="0">
                        <a:latin typeface="Times New Roman"/>
                      </a:endParaRPr>
                    </a:p>
                    <a:p>
                      <a:pPr lvl="0" algn="l">
                        <a:lnSpc>
                          <a:spcPct val="100000"/>
                        </a:lnSpc>
                        <a:spcBef>
                          <a:spcPts val="0"/>
                        </a:spcBef>
                        <a:spcAft>
                          <a:spcPts val="0"/>
                        </a:spcAft>
                        <a:buNone/>
                      </a:pPr>
                      <a:r>
                        <a:rPr lang="en-GB" sz="1100" b="0" i="0" u="none" strike="noStrike" noProof="0" dirty="0">
                          <a:latin typeface="Times New Roman"/>
                        </a:rPr>
                        <a:t>        &lt;/call&gt;</a:t>
                      </a:r>
                      <a:endParaRPr lang="en-GB" sz="1100" dirty="0">
                        <a:latin typeface="Times New Roman"/>
                      </a:endParaRPr>
                    </a:p>
                    <a:p>
                      <a:pPr lvl="0" algn="l">
                        <a:lnSpc>
                          <a:spcPct val="100000"/>
                        </a:lnSpc>
                        <a:spcBef>
                          <a:spcPts val="0"/>
                        </a:spcBef>
                        <a:spcAft>
                          <a:spcPts val="0"/>
                        </a:spcAft>
                        <a:buNone/>
                      </a:pPr>
                      <a:r>
                        <a:rPr lang="en-GB" sz="1100" b="0" i="0" u="none" strike="noStrike" noProof="0" dirty="0">
                          <a:latin typeface="Times New Roman"/>
                        </a:rPr>
                        <a:t>    &lt;/assignment&gt;</a:t>
                      </a:r>
                      <a:endParaRPr lang="en-GB" sz="1100" dirty="0">
                        <a:latin typeface="Times New Roman"/>
                      </a:endParaRPr>
                    </a:p>
                    <a:p>
                      <a:pPr lvl="0" algn="l">
                        <a:lnSpc>
                          <a:spcPct val="100000"/>
                        </a:lnSpc>
                        <a:spcBef>
                          <a:spcPts val="0"/>
                        </a:spcBef>
                        <a:spcAft>
                          <a:spcPts val="0"/>
                        </a:spcAft>
                        <a:buNone/>
                      </a:pPr>
                      <a:r>
                        <a:rPr lang="en-GB" sz="1100" b="0" i="0" u="none" strike="noStrike" noProof="0" dirty="0">
                          <a:latin typeface="Times New Roman"/>
                        </a:rPr>
                        <a:t>   </a:t>
                      </a:r>
                      <a:r>
                        <a:rPr lang="en-GB" sz="1050" b="0" i="0" u="none" strike="noStrike" noProof="0" dirty="0">
                          <a:latin typeface="Times New Roman"/>
                        </a:rPr>
                        <a:t> &lt;print&gt;</a:t>
                      </a:r>
                      <a:endParaRPr lang="en-GB" sz="1050" dirty="0">
                        <a:latin typeface="Times New Roman"/>
                      </a:endParaRPr>
                    </a:p>
                    <a:p>
                      <a:pPr lvl="0" algn="l">
                        <a:lnSpc>
                          <a:spcPct val="100000"/>
                        </a:lnSpc>
                        <a:spcBef>
                          <a:spcPts val="0"/>
                        </a:spcBef>
                        <a:spcAft>
                          <a:spcPts val="0"/>
                        </a:spcAft>
                        <a:buNone/>
                      </a:pPr>
                      <a:r>
                        <a:rPr lang="en-GB" sz="1100" b="0" i="0" u="none" strike="noStrike" noProof="0" dirty="0">
                          <a:latin typeface="Times New Roman"/>
                        </a:rPr>
                        <a:t>        &lt;value&gt;result&lt;/value&gt;</a:t>
                      </a:r>
                      <a:endParaRPr lang="en-GB" sz="1100" dirty="0">
                        <a:latin typeface="Times New Roman"/>
                      </a:endParaRPr>
                    </a:p>
                    <a:p>
                      <a:pPr lvl="0" algn="l">
                        <a:lnSpc>
                          <a:spcPct val="100000"/>
                        </a:lnSpc>
                        <a:spcBef>
                          <a:spcPts val="0"/>
                        </a:spcBef>
                        <a:spcAft>
                          <a:spcPts val="0"/>
                        </a:spcAft>
                        <a:buNone/>
                      </a:pPr>
                      <a:r>
                        <a:rPr lang="en-GB" sz="1100" b="0" i="0" u="none" strike="noStrike" noProof="0" dirty="0">
                          <a:latin typeface="Times New Roman"/>
                        </a:rPr>
                        <a:t>    &lt;/print&gt;</a:t>
                      </a:r>
                      <a:endParaRPr lang="en-GB" sz="1100" dirty="0">
                        <a:latin typeface="Times New Roman"/>
                      </a:endParaRPr>
                    </a:p>
                    <a:p>
                      <a:pPr lvl="0">
                        <a:buNone/>
                      </a:pPr>
                      <a:r>
                        <a:rPr lang="en-GB" sz="1100" b="0" i="0" u="none" strike="noStrike" noProof="0" dirty="0">
                          <a:latin typeface="Times New Roman"/>
                        </a:rPr>
                        <a:t>&lt;/program&gt;</a:t>
                      </a:r>
                      <a:endParaRPr lang="en-GB" sz="1100" dirty="0">
                        <a:latin typeface="Times New Roman"/>
                      </a:endParaRPr>
                    </a:p>
                  </a:txBody>
                  <a:tcPr/>
                </a:tc>
                <a:tc>
                  <a:txBody>
                    <a:bodyPr/>
                    <a:lstStyle/>
                    <a:p>
                      <a:pPr lvl="0" algn="l">
                        <a:lnSpc>
                          <a:spcPct val="100000"/>
                        </a:lnSpc>
                        <a:spcBef>
                          <a:spcPts val="0"/>
                        </a:spcBef>
                        <a:spcAft>
                          <a:spcPts val="0"/>
                        </a:spcAft>
                        <a:buNone/>
                      </a:pPr>
                      <a:r>
                        <a:rPr lang="en-GB" sz="1100" b="0" i="0" u="none" strike="noStrike" noProof="0" dirty="0"/>
                        <a:t>def </a:t>
                      </a:r>
                      <a:r>
                        <a:rPr lang="en-GB" sz="1100" b="0" i="0" u="none" strike="noStrike" noProof="0" dirty="0" err="1"/>
                        <a:t>calculate_factorial</a:t>
                      </a:r>
                      <a:r>
                        <a:rPr lang="en-GB" sz="1100" b="0" i="0" u="none" strike="noStrike" noProof="0" dirty="0"/>
                        <a:t>(n):</a:t>
                      </a:r>
                      <a:endParaRPr lang="en-US" dirty="0"/>
                    </a:p>
                    <a:p>
                      <a:pPr lvl="0" algn="l">
                        <a:lnSpc>
                          <a:spcPct val="100000"/>
                        </a:lnSpc>
                        <a:spcBef>
                          <a:spcPts val="0"/>
                        </a:spcBef>
                        <a:spcAft>
                          <a:spcPts val="0"/>
                        </a:spcAft>
                        <a:buNone/>
                      </a:pPr>
                      <a:r>
                        <a:rPr lang="en-GB" sz="1100" b="0" i="0" u="none" strike="noStrike" noProof="0" dirty="0"/>
                        <a:t>    if n == 0 or n == 1:</a:t>
                      </a:r>
                      <a:endParaRPr lang="en-GB" dirty="0"/>
                    </a:p>
                    <a:p>
                      <a:pPr lvl="0" algn="l">
                        <a:lnSpc>
                          <a:spcPct val="100000"/>
                        </a:lnSpc>
                        <a:spcBef>
                          <a:spcPts val="0"/>
                        </a:spcBef>
                        <a:spcAft>
                          <a:spcPts val="0"/>
                        </a:spcAft>
                        <a:buNone/>
                      </a:pPr>
                      <a:r>
                        <a:rPr lang="en-GB" sz="1100" b="0" i="0" u="none" strike="noStrike" noProof="0" dirty="0"/>
                        <a:t>        return 1</a:t>
                      </a:r>
                      <a:endParaRPr lang="en-GB" dirty="0"/>
                    </a:p>
                    <a:p>
                      <a:pPr lvl="0" algn="l">
                        <a:lnSpc>
                          <a:spcPct val="100000"/>
                        </a:lnSpc>
                        <a:spcBef>
                          <a:spcPts val="0"/>
                        </a:spcBef>
                        <a:spcAft>
                          <a:spcPts val="0"/>
                        </a:spcAft>
                        <a:buNone/>
                      </a:pPr>
                      <a:r>
                        <a:rPr lang="en-GB" sz="1100" b="0" i="0" u="none" strike="noStrike" noProof="0" dirty="0"/>
                        <a:t>    else:</a:t>
                      </a:r>
                      <a:endParaRPr lang="en-GB" dirty="0"/>
                    </a:p>
                    <a:p>
                      <a:pPr lvl="0" algn="l">
                        <a:lnSpc>
                          <a:spcPct val="100000"/>
                        </a:lnSpc>
                        <a:spcBef>
                          <a:spcPts val="0"/>
                        </a:spcBef>
                        <a:spcAft>
                          <a:spcPts val="0"/>
                        </a:spcAft>
                        <a:buNone/>
                      </a:pPr>
                      <a:r>
                        <a:rPr lang="en-GB" sz="1100" b="0" i="0" u="none" strike="noStrike" noProof="0" dirty="0"/>
                        <a:t>        return n * </a:t>
                      </a:r>
                      <a:r>
                        <a:rPr lang="en-GB" sz="1100" b="0" i="0" u="none" strike="noStrike" noProof="0" dirty="0" err="1"/>
                        <a:t>calculate_factorial</a:t>
                      </a:r>
                      <a:r>
                        <a:rPr lang="en-GB" sz="1100" b="0" i="0" u="none" strike="noStrike" noProof="0" dirty="0"/>
                        <a:t>(n-1)</a:t>
                      </a:r>
                      <a:endParaRPr lang="en-GB" dirty="0"/>
                    </a:p>
                    <a:p>
                      <a:pPr lvl="0" algn="l">
                        <a:lnSpc>
                          <a:spcPct val="100000"/>
                        </a:lnSpc>
                        <a:spcBef>
                          <a:spcPts val="0"/>
                        </a:spcBef>
                        <a:spcAft>
                          <a:spcPts val="0"/>
                        </a:spcAft>
                        <a:buNone/>
                      </a:pPr>
                      <a:endParaRPr lang="en-GB" dirty="0"/>
                    </a:p>
                    <a:p>
                      <a:pPr lvl="0" algn="l">
                        <a:lnSpc>
                          <a:spcPct val="100000"/>
                        </a:lnSpc>
                        <a:spcBef>
                          <a:spcPts val="0"/>
                        </a:spcBef>
                        <a:spcAft>
                          <a:spcPts val="0"/>
                        </a:spcAft>
                        <a:buNone/>
                      </a:pPr>
                      <a:r>
                        <a:rPr lang="en-GB" sz="1100" b="0" i="0" u="none" strike="noStrike" noProof="0" dirty="0"/>
                        <a:t># User-specified task</a:t>
                      </a:r>
                      <a:endParaRPr lang="en-GB" dirty="0"/>
                    </a:p>
                    <a:p>
                      <a:pPr lvl="0" algn="l">
                        <a:lnSpc>
                          <a:spcPct val="100000"/>
                        </a:lnSpc>
                        <a:spcBef>
                          <a:spcPts val="0"/>
                        </a:spcBef>
                        <a:spcAft>
                          <a:spcPts val="0"/>
                        </a:spcAft>
                        <a:buNone/>
                      </a:pPr>
                      <a:r>
                        <a:rPr lang="en-GB" sz="1100" b="0" i="0" u="none" strike="noStrike" noProof="0" dirty="0"/>
                        <a:t>result = </a:t>
                      </a:r>
                      <a:r>
                        <a:rPr lang="en-GB" sz="1100" b="0" i="0" u="none" strike="noStrike" noProof="0" dirty="0" err="1"/>
                        <a:t>calculate_factorial</a:t>
                      </a:r>
                      <a:r>
                        <a:rPr lang="en-GB" sz="1100" b="0" i="0" u="none" strike="noStrike" noProof="0" dirty="0"/>
                        <a:t>(5)</a:t>
                      </a:r>
                      <a:endParaRPr lang="en-GB" dirty="0"/>
                    </a:p>
                    <a:p>
                      <a:pPr lvl="0">
                        <a:buNone/>
                      </a:pPr>
                      <a:r>
                        <a:rPr lang="en-GB" sz="1100" b="0" i="0" u="none" strike="noStrike" noProof="0" dirty="0"/>
                        <a:t>print(result)</a:t>
                      </a:r>
                      <a:endParaRPr lang="en-GB" dirty="0"/>
                    </a:p>
                  </a:txBody>
                  <a:tcPr/>
                </a:tc>
                <a:extLst>
                  <a:ext uri="{0D108BD9-81ED-4DB2-BD59-A6C34878D82A}">
                    <a16:rowId xmlns:a16="http://schemas.microsoft.com/office/drawing/2014/main" val="2597781397"/>
                  </a:ext>
                </a:extLst>
              </a:tr>
            </a:tbl>
          </a:graphicData>
        </a:graphic>
      </p:graphicFrame>
    </p:spTree>
    <p:extLst>
      <p:ext uri="{BB962C8B-B14F-4D97-AF65-F5344CB8AC3E}">
        <p14:creationId xmlns:p14="http://schemas.microsoft.com/office/powerpoint/2010/main" val="2001543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625119" y="4869600"/>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11</a:t>
            </a:fld>
            <a:endParaRPr>
              <a:latin typeface="Bookman Old Style" panose="02050604050505020204" pitchFamily="18" charset="0"/>
            </a:endParaRPr>
          </a:p>
        </p:txBody>
      </p:sp>
      <p:sp>
        <p:nvSpPr>
          <p:cNvPr id="120" name="Google Shape;120;p1"/>
          <p:cNvSpPr/>
          <p:nvPr/>
        </p:nvSpPr>
        <p:spPr>
          <a:xfrm>
            <a:off x="1073405" y="1061962"/>
            <a:ext cx="6588578" cy="471021"/>
          </a:xfrm>
          <a:prstGeom prst="rect">
            <a:avLst/>
          </a:prstGeom>
          <a:noFill/>
          <a:ln>
            <a:noFill/>
          </a:ln>
        </p:spPr>
        <p:txBody>
          <a:bodyPr spcFirstLastPara="1" wrap="square" lIns="91425" tIns="45700" rIns="91425" bIns="45700" anchor="t" anchorCtr="0">
            <a:spAutoFit/>
          </a:bodyPr>
          <a:lstStyle/>
          <a:p>
            <a:endParaRPr lang="en-US" b="0" i="0" u="none" strike="noStrike" cap="none" dirty="0">
              <a:solidFill>
                <a:srgbClr val="000000"/>
              </a:solidFill>
              <a:latin typeface="Bookman Old Style" panose="02050604050505020204" pitchFamily="18" charset="0"/>
              <a:ea typeface="Trebuchet MS"/>
            </a:endParaRPr>
          </a:p>
        </p:txBody>
      </p:sp>
      <p:sp>
        <p:nvSpPr>
          <p:cNvPr id="2" name="Title 1"/>
          <p:cNvSpPr>
            <a:spLocks noGrp="1"/>
          </p:cNvSpPr>
          <p:nvPr>
            <p:ph type="title"/>
          </p:nvPr>
        </p:nvSpPr>
        <p:spPr>
          <a:xfrm>
            <a:off x="1071568" y="79476"/>
            <a:ext cx="6117431" cy="627321"/>
          </a:xfrm>
        </p:spPr>
        <p:txBody>
          <a:bodyPr/>
          <a:lstStyle/>
          <a:p>
            <a:r>
              <a:rPr lang="en-US" sz="3200" dirty="0">
                <a:latin typeface="Bookman Old Style" panose="02050604050505020204" pitchFamily="18" charset="0"/>
              </a:rPr>
              <a:t>Proposed Method</a:t>
            </a:r>
            <a:endParaRPr lang="en-US" sz="3600" dirty="0">
              <a:latin typeface="Bookman Old Style" panose="02050604050505020204" pitchFamily="18" charset="0"/>
            </a:endParaRPr>
          </a:p>
        </p:txBody>
      </p:sp>
      <p:sp>
        <p:nvSpPr>
          <p:cNvPr id="3" name="Date Placeholder 2"/>
          <p:cNvSpPr>
            <a:spLocks noGrp="1"/>
          </p:cNvSpPr>
          <p:nvPr>
            <p:ph type="dt" idx="10"/>
          </p:nvPr>
        </p:nvSpPr>
        <p:spPr>
          <a:xfrm>
            <a:off x="529119" y="4869600"/>
            <a:ext cx="2133600" cy="273900"/>
          </a:xfrm>
        </p:spPr>
        <p:txBody>
          <a:bodyPr/>
          <a:lstStyle/>
          <a:p>
            <a:fld id="{B115A319-B060-4A35-A508-6A7FE2F3BD02}" type="datetime1">
              <a:rPr lang="en-US" smtClean="0"/>
              <a:t>1/30/2024</a:t>
            </a:fld>
            <a:endParaRPr lang="en-US"/>
          </a:p>
        </p:txBody>
      </p:sp>
      <p:sp>
        <p:nvSpPr>
          <p:cNvPr id="4" name="Footer Placeholder 3"/>
          <p:cNvSpPr>
            <a:spLocks noGrp="1"/>
          </p:cNvSpPr>
          <p:nvPr>
            <p:ph type="ftr" idx="11"/>
          </p:nvPr>
        </p:nvSpPr>
        <p:spPr>
          <a:xfrm>
            <a:off x="3196119" y="4869600"/>
            <a:ext cx="2895600" cy="273900"/>
          </a:xfrm>
        </p:spPr>
        <p:txBody>
          <a:bodyPr/>
          <a:lstStyle/>
          <a:p>
            <a:r>
              <a:rPr lang="en-US"/>
              <a:t>Department of Computer Science and Engineering</a:t>
            </a:r>
          </a:p>
        </p:txBody>
      </p:sp>
      <p:sp>
        <p:nvSpPr>
          <p:cNvPr id="5" name="TextBox 4">
            <a:extLst>
              <a:ext uri="{FF2B5EF4-FFF2-40B4-BE49-F238E27FC236}">
                <a16:creationId xmlns:a16="http://schemas.microsoft.com/office/drawing/2014/main" id="{89BBA81C-18B8-2D70-B800-40F410AF3482}"/>
              </a:ext>
            </a:extLst>
          </p:cNvPr>
          <p:cNvSpPr txBox="1"/>
          <p:nvPr/>
        </p:nvSpPr>
        <p:spPr>
          <a:xfrm>
            <a:off x="889906" y="798058"/>
            <a:ext cx="7633607" cy="35086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dirty="0">
                <a:solidFill>
                  <a:schemeClr val="tx1"/>
                </a:solidFill>
                <a:latin typeface="Times New Roman"/>
              </a:rPr>
              <a:t>This method involves enhancing a natural language interface for code generation and integrating ChatGPT without an intermediate pseudocode step to reduce the time taken to generate data and improve the accuracy of the generated code and to enhance </a:t>
            </a:r>
            <a:r>
              <a:rPr lang="en-US" sz="1600" dirty="0">
                <a:solidFill>
                  <a:schemeClr val="tx1"/>
                </a:solidFill>
                <a:latin typeface="Times New Roman"/>
                <a:cs typeface="Times New Roman"/>
              </a:rPr>
              <a:t>system limitations from Python and C to all known coding languages.</a:t>
            </a:r>
          </a:p>
          <a:p>
            <a:endParaRPr lang="en-US" sz="1600" dirty="0">
              <a:solidFill>
                <a:schemeClr val="tx1"/>
              </a:solidFill>
              <a:latin typeface="Times New Roman"/>
              <a:cs typeface="Times New Roman"/>
            </a:endParaRPr>
          </a:p>
          <a:p>
            <a:r>
              <a:rPr lang="en-US" sz="1600" dirty="0">
                <a:solidFill>
                  <a:schemeClr val="tx1"/>
                </a:solidFill>
                <a:latin typeface="Times New Roman"/>
                <a:cs typeface="Times New Roman"/>
              </a:rPr>
              <a:t> </a:t>
            </a:r>
            <a:r>
              <a:rPr lang="en-GB" sz="1600" b="1" dirty="0">
                <a:solidFill>
                  <a:schemeClr val="tx1"/>
                </a:solidFill>
                <a:latin typeface="Times New Roman"/>
              </a:rPr>
              <a:t>Method: </a:t>
            </a:r>
            <a:r>
              <a:rPr lang="en-GB" b="1" dirty="0">
                <a:solidFill>
                  <a:schemeClr val="tx1"/>
                </a:solidFill>
                <a:latin typeface="Times New Roman"/>
              </a:rPr>
              <a:t>Enhanced Context-Aware Code Generation with Integrated ChatGPT</a:t>
            </a:r>
          </a:p>
          <a:p>
            <a:endParaRPr lang="en-GB" b="1" dirty="0">
              <a:solidFill>
                <a:schemeClr val="tx1"/>
              </a:solidFill>
              <a:latin typeface="Times New Roman"/>
            </a:endParaRPr>
          </a:p>
          <a:p>
            <a:r>
              <a:rPr lang="en-GB" dirty="0">
                <a:solidFill>
                  <a:schemeClr val="tx1"/>
                </a:solidFill>
                <a:latin typeface="Times New Roman"/>
              </a:rPr>
              <a:t>Step 1: Install Python Libraries</a:t>
            </a:r>
          </a:p>
          <a:p>
            <a:r>
              <a:rPr lang="en-GB" dirty="0">
                <a:solidFill>
                  <a:schemeClr val="tx1"/>
                </a:solidFill>
                <a:latin typeface="Times New Roman"/>
              </a:rPr>
              <a:t>Step 2: Add OpenAI API Key</a:t>
            </a:r>
          </a:p>
          <a:p>
            <a:r>
              <a:rPr lang="en-GB" dirty="0">
                <a:solidFill>
                  <a:schemeClr val="tx1"/>
                </a:solidFill>
                <a:latin typeface="Times New Roman"/>
              </a:rPr>
              <a:t>Step 3: Input Processing</a:t>
            </a:r>
          </a:p>
          <a:p>
            <a:r>
              <a:rPr lang="en-GB" dirty="0">
                <a:solidFill>
                  <a:schemeClr val="tx1"/>
                </a:solidFill>
                <a:latin typeface="Times New Roman"/>
              </a:rPr>
              <a:t>Step 4: Dynamic Natural Language Interaction</a:t>
            </a:r>
          </a:p>
          <a:p>
            <a:r>
              <a:rPr lang="en-GB" dirty="0">
                <a:solidFill>
                  <a:schemeClr val="tx1"/>
                </a:solidFill>
                <a:latin typeface="Times New Roman"/>
              </a:rPr>
              <a:t>Step 5: Language-Agnostic Code Generation</a:t>
            </a:r>
          </a:p>
          <a:p>
            <a:r>
              <a:rPr lang="en-GB" dirty="0">
                <a:solidFill>
                  <a:schemeClr val="tx1"/>
                </a:solidFill>
                <a:latin typeface="Times New Roman"/>
              </a:rPr>
              <a:t>Step 6: Continuous Learning and system improvement</a:t>
            </a:r>
          </a:p>
          <a:p>
            <a:r>
              <a:rPr lang="en-GB" dirty="0">
                <a:solidFill>
                  <a:schemeClr val="tx1"/>
                </a:solidFill>
                <a:latin typeface="Times New Roman"/>
              </a:rPr>
              <a:t>Step 7: Real-time Feedback</a:t>
            </a:r>
          </a:p>
          <a:p>
            <a:r>
              <a:rPr lang="en-GB" dirty="0">
                <a:solidFill>
                  <a:schemeClr val="tx1"/>
                </a:solidFill>
                <a:latin typeface="Times New Roman"/>
              </a:rPr>
              <a:t>Step 8: Generated Source Code</a:t>
            </a:r>
          </a:p>
        </p:txBody>
      </p:sp>
    </p:spTree>
    <p:extLst>
      <p:ext uri="{BB962C8B-B14F-4D97-AF65-F5344CB8AC3E}">
        <p14:creationId xmlns:p14="http://schemas.microsoft.com/office/powerpoint/2010/main" val="1605039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999649" y="278127"/>
            <a:ext cx="6117431" cy="627321"/>
          </a:xfrm>
        </p:spPr>
        <p:txBody>
          <a:bodyPr/>
          <a:lstStyle/>
          <a:p>
            <a:r>
              <a:rPr lang="en-US" sz="3200" dirty="0">
                <a:latin typeface="Bookman Old Style" panose="02050604050505020204" pitchFamily="18" charset="0"/>
              </a:rPr>
              <a:t>Proposed Method </a:t>
            </a:r>
            <a:r>
              <a:rPr lang="en-US" sz="3600" dirty="0">
                <a:latin typeface="Bookman Old Style" panose="02050604050505020204" pitchFamily="18" charset="0"/>
              </a:rPr>
              <a:t>Illustration</a:t>
            </a:r>
          </a:p>
        </p:txBody>
      </p:sp>
      <p:sp>
        <p:nvSpPr>
          <p:cNvPr id="3" name="Date Placeholder 2"/>
          <p:cNvSpPr>
            <a:spLocks noGrp="1"/>
          </p:cNvSpPr>
          <p:nvPr>
            <p:ph type="dt" idx="10"/>
          </p:nvPr>
        </p:nvSpPr>
        <p:spPr/>
        <p:txBody>
          <a:bodyPr/>
          <a:lstStyle/>
          <a:p>
            <a:fld id="{9B2C9150-213E-4C57-83AC-D72655848A54}" type="datetime1">
              <a:rPr lang="en-US" smtClean="0"/>
              <a:t>1/30/2024</a:t>
            </a:fld>
            <a:endParaRPr lang="en-US" dirty="0"/>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6" name="Picture 5" descr="A screenshot of a computer&#10;&#10;Description automatically generated">
            <a:extLst>
              <a:ext uri="{FF2B5EF4-FFF2-40B4-BE49-F238E27FC236}">
                <a16:creationId xmlns:a16="http://schemas.microsoft.com/office/drawing/2014/main" id="{3A8F80AE-D5D5-89C4-4631-DD6AFFF2F791}"/>
              </a:ext>
            </a:extLst>
          </p:cNvPr>
          <p:cNvPicPr>
            <a:picLocks noChangeAspect="1"/>
          </p:cNvPicPr>
          <p:nvPr/>
        </p:nvPicPr>
        <p:blipFill>
          <a:blip r:embed="rId3"/>
          <a:stretch>
            <a:fillRect/>
          </a:stretch>
        </p:blipFill>
        <p:spPr>
          <a:xfrm>
            <a:off x="636815" y="1107621"/>
            <a:ext cx="7780563" cy="3597728"/>
          </a:xfrm>
          <a:prstGeom prst="rect">
            <a:avLst/>
          </a:prstGeom>
        </p:spPr>
      </p:pic>
    </p:spTree>
    <p:extLst>
      <p:ext uri="{BB962C8B-B14F-4D97-AF65-F5344CB8AC3E}">
        <p14:creationId xmlns:p14="http://schemas.microsoft.com/office/powerpoint/2010/main" val="949793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780902" y="0"/>
            <a:ext cx="6117431" cy="627321"/>
          </a:xfrm>
        </p:spPr>
        <p:txBody>
          <a:bodyPr/>
          <a:lstStyle/>
          <a:p>
            <a:r>
              <a:rPr lang="en-US" sz="3600" dirty="0">
                <a:latin typeface="Bookman Old Style" panose="02050604050505020204" pitchFamily="18" charset="0"/>
              </a:rPr>
              <a:t>Parameter </a:t>
            </a:r>
          </a:p>
        </p:txBody>
      </p:sp>
      <mc:AlternateContent xmlns:mc="http://schemas.openxmlformats.org/markup-compatibility/2006" xmlns:a14="http://schemas.microsoft.com/office/drawing/2010/main">
        <mc:Choice Requires="a14">
          <p:sp>
            <p:nvSpPr>
              <p:cNvPr id="5" name="TextBox 4"/>
              <p:cNvSpPr txBox="1"/>
              <p:nvPr/>
            </p:nvSpPr>
            <p:spPr>
              <a:xfrm>
                <a:off x="581884" y="733330"/>
                <a:ext cx="8492946" cy="3583930"/>
              </a:xfrm>
              <a:prstGeom prst="rect">
                <a:avLst/>
              </a:prstGeom>
              <a:noFill/>
            </p:spPr>
            <p:txBody>
              <a:bodyPr wrap="square" lIns="91440" tIns="45720" rIns="91440" bIns="45720" rtlCol="0" anchor="t">
                <a:spAutoFit/>
              </a:bodyPr>
              <a:lstStyle/>
              <a:p>
                <a:r>
                  <a:rPr lang="en-US" b="1" u="sng" dirty="0">
                    <a:latin typeface="Times New Roman"/>
                  </a:rPr>
                  <a:t>Processing Time</a:t>
                </a:r>
                <a:r>
                  <a:rPr lang="en-US" u="sng" dirty="0">
                    <a:latin typeface="Times New Roman"/>
                  </a:rPr>
                  <a:t>: </a:t>
                </a:r>
                <a:r>
                  <a:rPr lang="en-US" dirty="0">
                    <a:latin typeface="Times New Roman"/>
                  </a:rPr>
                  <a:t>Average time taken to generate the codes.</a:t>
                </a:r>
              </a:p>
              <a:p>
                <a:r>
                  <a:rPr lang="en-US" dirty="0">
                    <a:latin typeface="Times New Roman"/>
                  </a:rPr>
                  <a:t>                                            Time Taken=End Time−Start Time</a:t>
                </a:r>
              </a:p>
              <a:p>
                <a:r>
                  <a:rPr lang="en-US" b="1" u="sng" dirty="0">
                    <a:latin typeface="Times New Roman"/>
                  </a:rPr>
                  <a:t>Accuracy: </a:t>
                </a:r>
                <a:r>
                  <a:rPr lang="en-US" dirty="0">
                    <a:latin typeface="Times New Roman"/>
                  </a:rPr>
                  <a:t> Accuracy measures the overall correctness of a model by calculating the ratio of correctly predicted instances to the total instances.</a:t>
                </a:r>
              </a:p>
              <a:p>
                <a:r>
                  <a:rPr lang="en-US" dirty="0">
                    <a:latin typeface="Times New Roman"/>
                  </a:rPr>
                  <a:t>                                     Accuracy=</a:t>
                </a:r>
                <a14:m>
                  <m:oMath xmlns:m="http://schemas.openxmlformats.org/officeDocument/2006/math">
                    <m:f>
                      <m:fPr>
                        <m:ctrlPr>
                          <a:rPr lang="en-US" i="1" smtClean="0">
                            <a:latin typeface="Cambria Math" panose="02040503050406030204" pitchFamily="18" charset="0"/>
                          </a:rPr>
                        </m:ctrlPr>
                      </m:fPr>
                      <m:num>
                        <m:r>
                          <a:rPr lang="en-IN" b="0" i="1" smtClean="0">
                            <a:latin typeface="Cambria Math" panose="02040503050406030204" pitchFamily="18" charset="0"/>
                          </a:rPr>
                          <m:t>𝑁𝑢𝑚𝑏𝑒𝑟</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𝑐𝑜𝑟𝑟𝑒𝑐𝑡</m:t>
                        </m:r>
                        <m:r>
                          <a:rPr lang="en-IN" b="0" i="1" smtClean="0">
                            <a:latin typeface="Cambria Math" panose="02040503050406030204" pitchFamily="18" charset="0"/>
                          </a:rPr>
                          <m:t> </m:t>
                        </m:r>
                        <m:r>
                          <a:rPr lang="en-IN" b="0" i="1" smtClean="0">
                            <a:latin typeface="Cambria Math" panose="02040503050406030204" pitchFamily="18" charset="0"/>
                          </a:rPr>
                          <m:t>𝑝𝑟𝑒𝑑𝑖𝑐𝑡𝑖𝑜𝑛𝑠</m:t>
                        </m:r>
                      </m:num>
                      <m:den>
                        <m:r>
                          <a:rPr lang="en-IN" b="0" i="1" smtClean="0">
                            <a:latin typeface="Cambria Math" panose="02040503050406030204" pitchFamily="18" charset="0"/>
                          </a:rPr>
                          <m:t>𝑇𝑜𝑡𝑎𝑙</m:t>
                        </m:r>
                        <m:r>
                          <a:rPr lang="en-IN" b="0" i="1" smtClean="0">
                            <a:latin typeface="Cambria Math" panose="02040503050406030204" pitchFamily="18" charset="0"/>
                          </a:rPr>
                          <m:t> </m:t>
                        </m:r>
                        <m:r>
                          <a:rPr lang="en-IN" b="0" i="1" smtClean="0">
                            <a:latin typeface="Cambria Math" panose="02040503050406030204" pitchFamily="18" charset="0"/>
                          </a:rPr>
                          <m:t>𝑁𝑢𝑚𝑏𝑒𝑟</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𝑝𝑟𝑒𝑑𝑖𝑐𝑡𝑖𝑜𝑛𝑠</m:t>
                        </m:r>
                      </m:den>
                    </m:f>
                  </m:oMath>
                </a14:m>
                <a:endParaRPr lang="en-US" dirty="0">
                  <a:latin typeface="Times New Roman"/>
                </a:endParaRPr>
              </a:p>
              <a:p>
                <a:r>
                  <a:rPr lang="en-US" b="1" u="sng" dirty="0">
                    <a:latin typeface="Times New Roman"/>
                  </a:rPr>
                  <a:t>Precision Score:</a:t>
                </a:r>
                <a:r>
                  <a:rPr lang="en-US" dirty="0">
                    <a:latin typeface="Times New Roman"/>
                  </a:rPr>
                  <a:t> Similar to Recall score, The Precision score is a metric used in statistics to evaluate the performance of a model. Precision is about ensuring that the predicted positive instances are mostly correct.</a:t>
                </a:r>
              </a:p>
              <a:p>
                <a:r>
                  <a:rPr lang="en-US" dirty="0">
                    <a:latin typeface="Times New Roman"/>
                  </a:rPr>
                  <a:t>                                     Precision Score=</a:t>
                </a:r>
                <a14:m>
                  <m:oMath xmlns:m="http://schemas.openxmlformats.org/officeDocument/2006/math">
                    <m:f>
                      <m:fPr>
                        <m:ctrlPr>
                          <a:rPr lang="en-US" i="1" smtClean="0">
                            <a:latin typeface="Cambria Math" panose="02040503050406030204" pitchFamily="18" charset="0"/>
                          </a:rPr>
                        </m:ctrlPr>
                      </m:fPr>
                      <m:num>
                        <m:r>
                          <a:rPr lang="en-IN" b="0" i="1" smtClean="0">
                            <a:latin typeface="Cambria Math" panose="02040503050406030204" pitchFamily="18" charset="0"/>
                          </a:rPr>
                          <m:t>𝑇𝑟𝑢𝑒</m:t>
                        </m:r>
                        <m:r>
                          <a:rPr lang="en-IN" b="0" i="1" smtClean="0">
                            <a:latin typeface="Cambria Math" panose="02040503050406030204" pitchFamily="18" charset="0"/>
                          </a:rPr>
                          <m:t> </m:t>
                        </m:r>
                        <m:r>
                          <a:rPr lang="en-IN" b="0" i="1" smtClean="0">
                            <a:latin typeface="Cambria Math" panose="02040503050406030204" pitchFamily="18" charset="0"/>
                          </a:rPr>
                          <m:t>𝑃𝑜𝑠𝑖𝑡𝑖𝑣𝑒𝑠</m:t>
                        </m:r>
                      </m:num>
                      <m:den>
                        <m:r>
                          <a:rPr lang="en-IN" b="0" i="1" smtClean="0">
                            <a:latin typeface="Cambria Math" panose="02040503050406030204" pitchFamily="18" charset="0"/>
                          </a:rPr>
                          <m:t>𝑇𝑟𝑢𝑒</m:t>
                        </m:r>
                        <m:r>
                          <a:rPr lang="en-IN" b="0" i="1" smtClean="0">
                            <a:latin typeface="Cambria Math" panose="02040503050406030204" pitchFamily="18" charset="0"/>
                          </a:rPr>
                          <m:t> </m:t>
                        </m:r>
                        <m:r>
                          <a:rPr lang="en-IN" b="0" i="1" smtClean="0">
                            <a:latin typeface="Cambria Math" panose="02040503050406030204" pitchFamily="18" charset="0"/>
                          </a:rPr>
                          <m:t>𝑃𝑜𝑠𝑖𝑡𝑖𝑣𝑒𝑠</m:t>
                        </m:r>
                        <m:r>
                          <a:rPr lang="en-IN" b="0" i="1" smtClean="0">
                            <a:latin typeface="Cambria Math" panose="02040503050406030204" pitchFamily="18" charset="0"/>
                          </a:rPr>
                          <m:t>+</m:t>
                        </m:r>
                        <m:r>
                          <a:rPr lang="en-IN" b="0" i="1" smtClean="0">
                            <a:latin typeface="Cambria Math" panose="02040503050406030204" pitchFamily="18" charset="0"/>
                          </a:rPr>
                          <m:t>𝑓𝑎𝑙𝑠𝑒</m:t>
                        </m:r>
                        <m:r>
                          <a:rPr lang="en-IN" b="0" i="1" smtClean="0">
                            <a:latin typeface="Cambria Math" panose="02040503050406030204" pitchFamily="18" charset="0"/>
                          </a:rPr>
                          <m:t> </m:t>
                        </m:r>
                        <m:r>
                          <a:rPr lang="en-IN" b="0" i="1" smtClean="0">
                            <a:latin typeface="Cambria Math" panose="02040503050406030204" pitchFamily="18" charset="0"/>
                          </a:rPr>
                          <m:t>𝑝𝑜𝑠𝑖𝑡𝑖𝑣𝑒𝑠</m:t>
                        </m:r>
                      </m:den>
                    </m:f>
                  </m:oMath>
                </a14:m>
                <a:endParaRPr lang="en-US" dirty="0">
                  <a:latin typeface="Times New Roman"/>
                </a:endParaRPr>
              </a:p>
              <a:p>
                <a:r>
                  <a:rPr lang="en-US" b="1" u="sng" dirty="0">
                    <a:latin typeface="Times New Roman"/>
                  </a:rPr>
                  <a:t>Recall:</a:t>
                </a:r>
                <a:r>
                  <a:rPr lang="en-US" u="sng" dirty="0">
                    <a:latin typeface="Times New Roman"/>
                  </a:rPr>
                  <a:t> </a:t>
                </a:r>
                <a:r>
                  <a:rPr lang="en-US" dirty="0">
                    <a:latin typeface="Times New Roman"/>
                  </a:rPr>
                  <a:t>Recall measures the ability of a model to capture all positive instances by calculating the ratio of true positives to the total actual positives.</a:t>
                </a:r>
              </a:p>
              <a:p>
                <a:r>
                  <a:rPr lang="en-US" dirty="0">
                    <a:latin typeface="Times New Roman"/>
                  </a:rPr>
                  <a:t>                                      Recall=</a:t>
                </a:r>
                <a14:m>
                  <m:oMath xmlns:m="http://schemas.openxmlformats.org/officeDocument/2006/math">
                    <m:f>
                      <m:fPr>
                        <m:ctrlPr>
                          <a:rPr lang="en-US" i="1" smtClean="0">
                            <a:latin typeface="Cambria Math" panose="02040503050406030204" pitchFamily="18" charset="0"/>
                          </a:rPr>
                        </m:ctrlPr>
                      </m:fPr>
                      <m:num>
                        <m:r>
                          <a:rPr lang="en-IN" b="0" i="1" smtClean="0">
                            <a:latin typeface="Cambria Math" panose="02040503050406030204" pitchFamily="18" charset="0"/>
                          </a:rPr>
                          <m:t>𝑇𝑟𝑢𝑒</m:t>
                        </m:r>
                        <m:r>
                          <a:rPr lang="en-IN" b="0" i="1" smtClean="0">
                            <a:latin typeface="Cambria Math" panose="02040503050406030204" pitchFamily="18" charset="0"/>
                          </a:rPr>
                          <m:t> </m:t>
                        </m:r>
                        <m:r>
                          <a:rPr lang="en-IN" b="0" i="1" smtClean="0">
                            <a:latin typeface="Cambria Math" panose="02040503050406030204" pitchFamily="18" charset="0"/>
                          </a:rPr>
                          <m:t>𝑝𝑜𝑠𝑖𝑡𝑖𝑣𝑒𝑠</m:t>
                        </m:r>
                      </m:num>
                      <m:den>
                        <m:r>
                          <a:rPr lang="en-IN" b="0" i="1" smtClean="0">
                            <a:latin typeface="Cambria Math" panose="02040503050406030204" pitchFamily="18" charset="0"/>
                          </a:rPr>
                          <m:t>𝑇𝑟𝑢𝑒</m:t>
                        </m:r>
                        <m:r>
                          <a:rPr lang="en-IN" b="0" i="1" smtClean="0">
                            <a:latin typeface="Cambria Math" panose="02040503050406030204" pitchFamily="18" charset="0"/>
                          </a:rPr>
                          <m:t> </m:t>
                        </m:r>
                        <m:r>
                          <a:rPr lang="en-IN" b="0" i="1" smtClean="0">
                            <a:latin typeface="Cambria Math" panose="02040503050406030204" pitchFamily="18" charset="0"/>
                          </a:rPr>
                          <m:t>𝑝𝑜𝑠𝑖𝑡𝑖𝑣𝑒𝑠</m:t>
                        </m:r>
                        <m:r>
                          <a:rPr lang="en-IN" b="0" i="1" smtClean="0">
                            <a:latin typeface="Cambria Math" panose="02040503050406030204" pitchFamily="18" charset="0"/>
                          </a:rPr>
                          <m:t>+</m:t>
                        </m:r>
                        <m:r>
                          <a:rPr lang="en-IN" b="0" i="1" smtClean="0">
                            <a:latin typeface="Cambria Math" panose="02040503050406030204" pitchFamily="18" charset="0"/>
                          </a:rPr>
                          <m:t>𝑓𝑎𝑙𝑠𝑒</m:t>
                        </m:r>
                        <m:r>
                          <a:rPr lang="en-IN" b="0" i="1" smtClean="0">
                            <a:latin typeface="Cambria Math" panose="02040503050406030204" pitchFamily="18" charset="0"/>
                          </a:rPr>
                          <m:t> </m:t>
                        </m:r>
                        <m:r>
                          <a:rPr lang="en-IN" b="0" i="1" smtClean="0">
                            <a:latin typeface="Cambria Math" panose="02040503050406030204" pitchFamily="18" charset="0"/>
                          </a:rPr>
                          <m:t>𝑛𝑒𝑔𝑎𝑡𝑖𝑣𝑒𝑠</m:t>
                        </m:r>
                      </m:den>
                    </m:f>
                  </m:oMath>
                </a14:m>
                <a:r>
                  <a:rPr lang="en-US" dirty="0">
                    <a:latin typeface="Times New Roman"/>
                  </a:rPr>
                  <a:t>       </a:t>
                </a:r>
              </a:p>
              <a:p>
                <a:r>
                  <a:rPr lang="en-US" b="1" u="sng" dirty="0">
                    <a:latin typeface="Times New Roman"/>
                  </a:rPr>
                  <a:t>F1 Score:</a:t>
                </a:r>
                <a:r>
                  <a:rPr lang="en-US" dirty="0">
                    <a:latin typeface="Times New Roman"/>
                  </a:rPr>
                  <a:t> The F1 score is a single metric that combines both precision and recall into a single value, offering a balanced assessment of a model's performance, especially in binary classification tasks.</a:t>
                </a:r>
              </a:p>
              <a:p>
                <a:r>
                  <a:rPr lang="en-US" dirty="0">
                    <a:latin typeface="Times New Roman"/>
                  </a:rPr>
                  <a:t>                                     F1 score=2x</a:t>
                </a:r>
                <a14:m>
                  <m:oMath xmlns:m="http://schemas.openxmlformats.org/officeDocument/2006/math">
                    <m:f>
                      <m:fPr>
                        <m:ctrlPr>
                          <a:rPr lang="en-US" i="1" smtClean="0">
                            <a:latin typeface="Cambria Math" panose="02040503050406030204" pitchFamily="18" charset="0"/>
                          </a:rPr>
                        </m:ctrlPr>
                      </m:fPr>
                      <m:num>
                        <m:r>
                          <a:rPr lang="en-IN" b="0" i="1" smtClean="0">
                            <a:latin typeface="Cambria Math" panose="02040503050406030204" pitchFamily="18" charset="0"/>
                          </a:rPr>
                          <m:t>𝑃𝑟𝑒𝑐𝑖𝑠𝑖𝑜𝑛𝑥𝑟𝑒𝑐𝑎𝑙𝑙</m:t>
                        </m:r>
                      </m:num>
                      <m:den>
                        <m:r>
                          <a:rPr lang="en-IN" b="0" i="1" smtClean="0">
                            <a:latin typeface="Cambria Math" panose="02040503050406030204" pitchFamily="18" charset="0"/>
                          </a:rPr>
                          <m:t>𝑝𝑟𝑒𝑐𝑖𝑠𝑖𝑜𝑛</m:t>
                        </m:r>
                        <m:r>
                          <a:rPr lang="en-IN" b="0" i="1" smtClean="0">
                            <a:latin typeface="Cambria Math" panose="02040503050406030204" pitchFamily="18" charset="0"/>
                          </a:rPr>
                          <m:t>+</m:t>
                        </m:r>
                        <m:r>
                          <a:rPr lang="en-IN" b="0" i="1" smtClean="0">
                            <a:latin typeface="Cambria Math" panose="02040503050406030204" pitchFamily="18" charset="0"/>
                          </a:rPr>
                          <m:t>𝑟𝑒𝑐𝑎𝑙𝑙</m:t>
                        </m:r>
                      </m:den>
                    </m:f>
                  </m:oMath>
                </a14:m>
                <a:endParaRPr lang="en-US" dirty="0">
                  <a:latin typeface="Times New Roman"/>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581884" y="733330"/>
                <a:ext cx="8492946" cy="3583930"/>
              </a:xfrm>
              <a:prstGeom prst="rect">
                <a:avLst/>
              </a:prstGeom>
              <a:blipFill>
                <a:blip r:embed="rId3"/>
                <a:stretch>
                  <a:fillRect l="-215" t="-170"/>
                </a:stretch>
              </a:blipFill>
            </p:spPr>
            <p:txBody>
              <a:bodyPr/>
              <a:lstStyle/>
              <a:p>
                <a:r>
                  <a:rPr lang="en-IN">
                    <a:noFill/>
                  </a:rPr>
                  <a:t> </a:t>
                </a:r>
              </a:p>
            </p:txBody>
          </p:sp>
        </mc:Fallback>
      </mc:AlternateContent>
      <p:sp>
        <p:nvSpPr>
          <p:cNvPr id="3" name="Date Placeholder 2"/>
          <p:cNvSpPr>
            <a:spLocks noGrp="1"/>
          </p:cNvSpPr>
          <p:nvPr>
            <p:ph type="dt" idx="10"/>
          </p:nvPr>
        </p:nvSpPr>
        <p:spPr/>
        <p:txBody>
          <a:bodyPr/>
          <a:lstStyle/>
          <a:p>
            <a:fld id="{CCFD4614-2DE1-4A4F-B9AA-17848EE63AB0}" type="datetime1">
              <a:rPr lang="en-US" smtClean="0"/>
              <a:t>1/30/2024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440124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EA410A9-AC04-BB3A-A4E8-759F49EB68E2}"/>
              </a:ext>
            </a:extLst>
          </p:cNvPr>
          <p:cNvSpPr>
            <a:spLocks noGrp="1"/>
          </p:cNvSpPr>
          <p:nvPr>
            <p:ph type="dt" idx="10"/>
          </p:nvPr>
        </p:nvSpPr>
        <p:spPr/>
        <p:txBody>
          <a:bodyPr/>
          <a:lstStyle/>
          <a:p>
            <a:fld id="{035A6381-E52B-4798-A646-D5D2C58998FF}" type="datetime1">
              <a:rPr lang="en-US" smtClean="0"/>
              <a:t>1/30/2024</a:t>
            </a:fld>
            <a:endParaRPr lang="en-US"/>
          </a:p>
        </p:txBody>
      </p:sp>
      <p:sp>
        <p:nvSpPr>
          <p:cNvPr id="6" name="Footer Placeholder 5">
            <a:extLst>
              <a:ext uri="{FF2B5EF4-FFF2-40B4-BE49-F238E27FC236}">
                <a16:creationId xmlns:a16="http://schemas.microsoft.com/office/drawing/2014/main" id="{CAB9CD7E-B5B0-7F55-FB32-D7A733874095}"/>
              </a:ext>
            </a:extLst>
          </p:cNvPr>
          <p:cNvSpPr>
            <a:spLocks noGrp="1"/>
          </p:cNvSpPr>
          <p:nvPr>
            <p:ph type="ftr" idx="11"/>
          </p:nvPr>
        </p:nvSpPr>
        <p:spPr/>
        <p:txBody>
          <a:bodyPr/>
          <a:lstStyle/>
          <a:p>
            <a:r>
              <a:rPr lang="en-US"/>
              <a:t>Department of Computer Science and Engineering</a:t>
            </a:r>
          </a:p>
        </p:txBody>
      </p:sp>
      <p:sp>
        <p:nvSpPr>
          <p:cNvPr id="7" name="Slide Number Placeholder 6">
            <a:extLst>
              <a:ext uri="{FF2B5EF4-FFF2-40B4-BE49-F238E27FC236}">
                <a16:creationId xmlns:a16="http://schemas.microsoft.com/office/drawing/2014/main" id="{E46AF614-BED8-472A-EA94-0E1DCA3137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E9B550F-289A-D582-41FE-871C04711A41}"/>
                  </a:ext>
                </a:extLst>
              </p:cNvPr>
              <p:cNvSpPr txBox="1"/>
              <p:nvPr/>
            </p:nvSpPr>
            <p:spPr>
              <a:xfrm>
                <a:off x="682283" y="1097280"/>
                <a:ext cx="7125286" cy="2258503"/>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BLUE Score:</a:t>
                </a:r>
                <a:r>
                  <a:rPr lang="en-US" b="0" i="0" dirty="0">
                    <a:solidFill>
                      <a:srgbClr val="374151"/>
                    </a:solidFill>
                    <a:effectLst/>
                    <a:latin typeface="Times New Roman" panose="02020603050405020304" pitchFamily="18" charset="0"/>
                    <a:cs typeface="Times New Roman" panose="02020603050405020304" pitchFamily="18" charset="0"/>
                  </a:rPr>
                  <a:t>Commonly used in natural language processing tasks, including code generation, to measure the similarity between generated code and reference code.</a:t>
                </a:r>
              </a:p>
              <a:p>
                <a:r>
                  <a:rPr lang="en-IN" b="0" i="0" dirty="0">
                    <a:solidFill>
                      <a:srgbClr val="374151"/>
                    </a:solidFill>
                    <a:effectLst/>
                    <a:latin typeface="Times New Roman" panose="02020603050405020304" pitchFamily="18" charset="0"/>
                    <a:cs typeface="Times New Roman" panose="02020603050405020304" pitchFamily="18" charset="0"/>
                  </a:rPr>
                  <a:t>                        BLEU=</a:t>
                </a:r>
                <a:r>
                  <a:rPr lang="en-IN" b="0" i="0" dirty="0" err="1">
                    <a:solidFill>
                      <a:srgbClr val="374151"/>
                    </a:solidFill>
                    <a:effectLst/>
                    <a:latin typeface="Times New Roman" panose="02020603050405020304" pitchFamily="18" charset="0"/>
                    <a:cs typeface="Times New Roman" panose="02020603050405020304" pitchFamily="18" charset="0"/>
                  </a:rPr>
                  <a:t>BP×exp</a:t>
                </a:r>
                <a:r>
                  <a:rPr lang="en-IN" dirty="0">
                    <a:solidFill>
                      <a:srgbClr val="374151"/>
                    </a:solidFill>
                    <a:latin typeface="Times New Roman" panose="02020603050405020304" pitchFamily="18" charset="0"/>
                    <a:cs typeface="Times New Roman" panose="02020603050405020304" pitchFamily="18" charset="0"/>
                  </a:rPr>
                  <a:t>(</a:t>
                </a:r>
                <a14:m>
                  <m:oMath xmlns:m="http://schemas.openxmlformats.org/officeDocument/2006/math">
                    <m:nary>
                      <m:naryPr>
                        <m:chr m:val="∑"/>
                        <m:ctrlPr>
                          <a:rPr lang="en-IN" i="1" smtClean="0">
                            <a:solidFill>
                              <a:srgbClr val="374151"/>
                            </a:solidFill>
                            <a:latin typeface="Cambria Math" panose="02040503050406030204" pitchFamily="18" charset="0"/>
                            <a:cs typeface="Times New Roman" panose="02020603050405020304" pitchFamily="18" charset="0"/>
                          </a:rPr>
                        </m:ctrlPr>
                      </m:naryPr>
                      <m:sub>
                        <m:r>
                          <m:rPr>
                            <m:brk m:alnAt="23"/>
                          </m:rPr>
                          <a:rPr lang="en-IN" b="0" i="1" smtClean="0">
                            <a:solidFill>
                              <a:srgbClr val="374151"/>
                            </a:solidFill>
                            <a:latin typeface="Cambria Math" panose="02040503050406030204" pitchFamily="18" charset="0"/>
                            <a:cs typeface="Times New Roman" panose="02020603050405020304" pitchFamily="18" charset="0"/>
                          </a:rPr>
                          <m:t>𝑖</m:t>
                        </m:r>
                        <m:r>
                          <a:rPr lang="en-IN" b="0" i="1" smtClean="0">
                            <a:solidFill>
                              <a:srgbClr val="374151"/>
                            </a:solidFill>
                            <a:latin typeface="Cambria Math" panose="02040503050406030204" pitchFamily="18" charset="0"/>
                            <a:cs typeface="Times New Roman" panose="02020603050405020304" pitchFamily="18" charset="0"/>
                          </a:rPr>
                          <m:t>=1</m:t>
                        </m:r>
                      </m:sub>
                      <m:sup>
                        <m:r>
                          <a:rPr lang="en-IN" b="0" i="1" smtClean="0">
                            <a:solidFill>
                              <a:srgbClr val="374151"/>
                            </a:solidFill>
                            <a:latin typeface="Cambria Math" panose="02040503050406030204" pitchFamily="18" charset="0"/>
                            <a:cs typeface="Times New Roman" panose="02020603050405020304" pitchFamily="18" charset="0"/>
                          </a:rPr>
                          <m:t>𝑁</m:t>
                        </m:r>
                      </m:sup>
                      <m:e>
                        <m:r>
                          <a:rPr lang="en-IN" b="0" i="1" smtClean="0">
                            <a:solidFill>
                              <a:srgbClr val="374151"/>
                            </a:solidFill>
                            <a:latin typeface="Cambria Math" panose="02040503050406030204" pitchFamily="18" charset="0"/>
                            <a:cs typeface="Times New Roman" panose="02020603050405020304" pitchFamily="18" charset="0"/>
                          </a:rPr>
                          <m:t>𝑤</m:t>
                        </m:r>
                        <m:r>
                          <m:rPr>
                            <m:sty m:val="p"/>
                          </m:rPr>
                          <a:rPr lang="en-IN" b="0" i="0" baseline="-25000" smtClean="0">
                            <a:solidFill>
                              <a:srgbClr val="374151"/>
                            </a:solidFill>
                            <a:latin typeface="Cambria Math" panose="02040503050406030204" pitchFamily="18" charset="0"/>
                            <a:cs typeface="Times New Roman" panose="02020603050405020304" pitchFamily="18" charset="0"/>
                          </a:rPr>
                          <m:t>i</m:t>
                        </m:r>
                        <m:r>
                          <a:rPr lang="en-IN" b="0" i="0" smtClean="0">
                            <a:solidFill>
                              <a:srgbClr val="374151"/>
                            </a:solidFill>
                            <a:latin typeface="Cambria Math" panose="02040503050406030204" pitchFamily="18" charset="0"/>
                            <a:cs typeface="Times New Roman" panose="02020603050405020304" pitchFamily="18" charset="0"/>
                          </a:rPr>
                          <m:t>.</m:t>
                        </m:r>
                        <m:r>
                          <m:rPr>
                            <m:sty m:val="p"/>
                          </m:rPr>
                          <a:rPr lang="en-IN" b="0" i="0" smtClean="0">
                            <a:solidFill>
                              <a:srgbClr val="374151"/>
                            </a:solidFill>
                            <a:latin typeface="Cambria Math" panose="02040503050406030204" pitchFamily="18" charset="0"/>
                            <a:cs typeface="Times New Roman" panose="02020603050405020304" pitchFamily="18" charset="0"/>
                          </a:rPr>
                          <m:t>log</m:t>
                        </m:r>
                        <m:r>
                          <a:rPr lang="en-IN" b="0" i="0" smtClean="0">
                            <a:solidFill>
                              <a:srgbClr val="374151"/>
                            </a:solidFill>
                            <a:latin typeface="Cambria Math" panose="02040503050406030204" pitchFamily="18" charset="0"/>
                            <a:cs typeface="Times New Roman" panose="02020603050405020304" pitchFamily="18" charset="0"/>
                          </a:rPr>
                          <m:t>(</m:t>
                        </m:r>
                        <m:r>
                          <m:rPr>
                            <m:sty m:val="p"/>
                          </m:rPr>
                          <a:rPr lang="en-IN" b="0" i="0" smtClean="0">
                            <a:solidFill>
                              <a:srgbClr val="374151"/>
                            </a:solidFill>
                            <a:latin typeface="Cambria Math" panose="02040503050406030204" pitchFamily="18" charset="0"/>
                            <a:cs typeface="Times New Roman" panose="02020603050405020304" pitchFamily="18" charset="0"/>
                          </a:rPr>
                          <m:t>pi</m:t>
                        </m:r>
                        <m:r>
                          <a:rPr lang="en-IN" b="0" i="0" smtClean="0">
                            <a:solidFill>
                              <a:srgbClr val="374151"/>
                            </a:solidFill>
                            <a:latin typeface="Cambria Math" panose="02040503050406030204" pitchFamily="18" charset="0"/>
                            <a:cs typeface="Times New Roman" panose="02020603050405020304" pitchFamily="18" charset="0"/>
                          </a:rPr>
                          <m:t>)</m:t>
                        </m:r>
                      </m:e>
                    </m:nary>
                  </m:oMath>
                </a14:m>
                <a:r>
                  <a:rPr lang="en-IN" b="0" i="0" dirty="0">
                    <a:solidFill>
                      <a:srgbClr val="374151"/>
                    </a:solidFill>
                    <a:effectLst/>
                    <a:latin typeface="Times New Roman" panose="02020603050405020304" pitchFamily="18" charset="0"/>
                    <a:cs typeface="Times New Roman" panose="02020603050405020304" pitchFamily="18" charset="0"/>
                  </a:rPr>
                  <a:t>)</a:t>
                </a:r>
              </a:p>
              <a:p>
                <a:endParaRPr lang="en-IN" dirty="0">
                  <a:solidFill>
                    <a:srgbClr val="374151"/>
                  </a:solidFill>
                  <a:latin typeface="Times New Roman" panose="02020603050405020304" pitchFamily="18" charset="0"/>
                  <a:cs typeface="Times New Roman" panose="02020603050405020304" pitchFamily="18" charset="0"/>
                </a:endParaRPr>
              </a:p>
              <a:p>
                <a:pPr algn="l"/>
                <a:r>
                  <a:rPr lang="en-US" b="0" i="0" dirty="0">
                    <a:solidFill>
                      <a:srgbClr val="374151"/>
                    </a:solidFill>
                    <a:effectLst/>
                    <a:latin typeface="KaTeX_Main"/>
                  </a:rPr>
                  <a:t>BP</a:t>
                </a:r>
                <a:r>
                  <a:rPr lang="en-US" b="0" i="0" dirty="0">
                    <a:solidFill>
                      <a:srgbClr val="374151"/>
                    </a:solidFill>
                    <a:effectLst/>
                    <a:latin typeface="Söhne"/>
                  </a:rPr>
                  <a:t> is the brevity penalty, which penalizes short translations to avoid favoring overly concise outputs. </a:t>
                </a:r>
                <a:r>
                  <a:rPr lang="en-US" b="0" i="1" dirty="0">
                    <a:solidFill>
                      <a:srgbClr val="374151"/>
                    </a:solidFill>
                    <a:effectLst/>
                    <a:latin typeface="KaTeX_Math"/>
                  </a:rPr>
                  <a:t>N</a:t>
                </a:r>
                <a:r>
                  <a:rPr lang="en-US" b="0" i="0" dirty="0">
                    <a:solidFill>
                      <a:srgbClr val="374151"/>
                    </a:solidFill>
                    <a:effectLst/>
                    <a:latin typeface="Söhne"/>
                  </a:rPr>
                  <a:t> is the maximum n-gram order considered. </a:t>
                </a:r>
                <a:r>
                  <a:rPr lang="en-US" b="0" i="1" dirty="0" err="1">
                    <a:solidFill>
                      <a:srgbClr val="374151"/>
                    </a:solidFill>
                    <a:effectLst/>
                    <a:latin typeface="KaTeX_Math"/>
                  </a:rPr>
                  <a:t>w</a:t>
                </a:r>
                <a:r>
                  <a:rPr lang="en-US" b="0" i="1" baseline="-25000" dirty="0" err="1">
                    <a:solidFill>
                      <a:srgbClr val="374151"/>
                    </a:solidFill>
                    <a:effectLst/>
                    <a:latin typeface="KaTeX_Math"/>
                  </a:rPr>
                  <a:t>i</a:t>
                </a:r>
                <a:r>
                  <a:rPr lang="en-US" b="0" i="0" baseline="-25000" dirty="0">
                    <a:solidFill>
                      <a:srgbClr val="374151"/>
                    </a:solidFill>
                    <a:effectLst/>
                    <a:latin typeface="KaTeX_Main"/>
                  </a:rPr>
                  <a:t>​</a:t>
                </a:r>
                <a:r>
                  <a:rPr lang="en-US" b="0" i="0" baseline="-25000" dirty="0">
                    <a:solidFill>
                      <a:srgbClr val="374151"/>
                    </a:solidFill>
                    <a:effectLst/>
                    <a:latin typeface="Söhne"/>
                  </a:rPr>
                  <a:t> </a:t>
                </a:r>
                <a:r>
                  <a:rPr lang="en-US" b="0" i="0" dirty="0">
                    <a:solidFill>
                      <a:srgbClr val="374151"/>
                    </a:solidFill>
                    <a:effectLst/>
                    <a:latin typeface="Söhne"/>
                  </a:rPr>
                  <a:t>is the weight assigned to the precision at n-gram order </a:t>
                </a:r>
                <a:r>
                  <a:rPr lang="en-US" b="0" i="1" dirty="0">
                    <a:solidFill>
                      <a:srgbClr val="374151"/>
                    </a:solidFill>
                    <a:effectLst/>
                    <a:latin typeface="KaTeX_Math"/>
                  </a:rPr>
                  <a:t>p</a:t>
                </a:r>
                <a:r>
                  <a:rPr lang="en-US" b="0" i="1" baseline="-25000" dirty="0">
                    <a:solidFill>
                      <a:srgbClr val="374151"/>
                    </a:solidFill>
                    <a:effectLst/>
                    <a:latin typeface="KaTeX_Math"/>
                  </a:rPr>
                  <a:t>i</a:t>
                </a:r>
                <a:r>
                  <a:rPr lang="en-US" b="0" i="0" baseline="-25000" dirty="0">
                    <a:solidFill>
                      <a:srgbClr val="374151"/>
                    </a:solidFill>
                    <a:effectLst/>
                    <a:latin typeface="KaTeX_Main"/>
                  </a:rPr>
                  <a:t>​</a:t>
                </a:r>
                <a:r>
                  <a:rPr lang="en-US" b="0" i="0" baseline="-25000" dirty="0">
                    <a:solidFill>
                      <a:srgbClr val="374151"/>
                    </a:solidFill>
                    <a:effectLst/>
                    <a:latin typeface="Söhne"/>
                  </a:rPr>
                  <a:t> </a:t>
                </a:r>
                <a:r>
                  <a:rPr lang="en-US" b="0" i="0" dirty="0">
                    <a:solidFill>
                      <a:srgbClr val="374151"/>
                    </a:solidFill>
                    <a:effectLst/>
                    <a:latin typeface="Söhne"/>
                  </a:rPr>
                  <a:t>is the precision for n-gram order.</a:t>
                </a:r>
              </a:p>
              <a:p>
                <a:pPr algn="l"/>
                <a:endParaRPr lang="en-US" b="0" i="0" dirty="0">
                  <a:solidFill>
                    <a:srgbClr val="374151"/>
                  </a:solidFill>
                  <a:effectLst/>
                  <a:latin typeface="Söhne"/>
                </a:endParaRPr>
              </a:p>
              <a:p>
                <a:endParaRPr lang="en-US" b="0" i="0" dirty="0">
                  <a:solidFill>
                    <a:srgbClr val="374151"/>
                  </a:solidFill>
                  <a:effectLst/>
                  <a:latin typeface="Times New Roman" panose="02020603050405020304" pitchFamily="18" charset="0"/>
                  <a:cs typeface="Times New Roman" panose="02020603050405020304" pitchFamily="18" charset="0"/>
                </a:endParaRPr>
              </a:p>
              <a:p>
                <a:endParaRPr lang="en-IN" b="1" u="sng" dirty="0">
                  <a:latin typeface="Times New Roman" panose="02020603050405020304" pitchFamily="18"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4E9B550F-289A-D582-41FE-871C04711A41}"/>
                  </a:ext>
                </a:extLst>
              </p:cNvPr>
              <p:cNvSpPr txBox="1">
                <a:spLocks noRot="1" noChangeAspect="1" noMove="1" noResize="1" noEditPoints="1" noAdjustHandles="1" noChangeArrowheads="1" noChangeShapeType="1" noTextEdit="1"/>
              </p:cNvSpPr>
              <p:nvPr/>
            </p:nvSpPr>
            <p:spPr>
              <a:xfrm>
                <a:off x="682283" y="1097280"/>
                <a:ext cx="7125286" cy="2258503"/>
              </a:xfrm>
              <a:prstGeom prst="rect">
                <a:avLst/>
              </a:prstGeom>
              <a:blipFill>
                <a:blip r:embed="rId2"/>
                <a:stretch>
                  <a:fillRect l="-257" t="-541"/>
                </a:stretch>
              </a:blipFill>
            </p:spPr>
            <p:txBody>
              <a:bodyPr/>
              <a:lstStyle/>
              <a:p>
                <a:r>
                  <a:rPr lang="en-IN">
                    <a:noFill/>
                  </a:rPr>
                  <a:t> </a:t>
                </a:r>
              </a:p>
            </p:txBody>
          </p:sp>
        </mc:Fallback>
      </mc:AlternateContent>
    </p:spTree>
    <p:extLst>
      <p:ext uri="{BB962C8B-B14F-4D97-AF65-F5344CB8AC3E}">
        <p14:creationId xmlns:p14="http://schemas.microsoft.com/office/powerpoint/2010/main" val="3914016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15</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072424" y="384807"/>
            <a:ext cx="6117431" cy="627321"/>
          </a:xfrm>
        </p:spPr>
        <p:txBody>
          <a:bodyPr/>
          <a:lstStyle/>
          <a:p>
            <a:r>
              <a:rPr lang="en-US" sz="3600" dirty="0">
                <a:latin typeface="Bookman Old Style" panose="02050604050505020204" pitchFamily="18" charset="0"/>
              </a:rPr>
              <a:t>Experiment Environment</a:t>
            </a:r>
          </a:p>
        </p:txBody>
      </p:sp>
      <p:sp>
        <p:nvSpPr>
          <p:cNvPr id="5" name="TextBox 4"/>
          <p:cNvSpPr txBox="1"/>
          <p:nvPr/>
        </p:nvSpPr>
        <p:spPr>
          <a:xfrm>
            <a:off x="1137683" y="1173014"/>
            <a:ext cx="6655982" cy="954107"/>
          </a:xfrm>
          <a:prstGeom prst="rect">
            <a:avLst/>
          </a:prstGeom>
          <a:noFill/>
        </p:spPr>
        <p:txBody>
          <a:bodyPr wrap="square" lIns="91440" tIns="45720" rIns="91440" bIns="45720" rtlCol="0" anchor="t">
            <a:spAutoFit/>
          </a:bodyPr>
          <a:lstStyle/>
          <a:p>
            <a:r>
              <a:rPr lang="en-US" b="1" dirty="0">
                <a:latin typeface="Times New Roman"/>
              </a:rPr>
              <a:t>Tool: </a:t>
            </a:r>
            <a:r>
              <a:rPr lang="en-US" dirty="0" err="1">
                <a:latin typeface="Times New Roman"/>
              </a:rPr>
              <a:t>Jupyter</a:t>
            </a:r>
            <a:r>
              <a:rPr lang="en-US" dirty="0">
                <a:latin typeface="Times New Roman"/>
              </a:rPr>
              <a:t> Notebook and Visual Studio Code</a:t>
            </a:r>
          </a:p>
          <a:p>
            <a:r>
              <a:rPr lang="en-US" b="1" dirty="0">
                <a:latin typeface="Times New Roman"/>
              </a:rPr>
              <a:t>Language: </a:t>
            </a:r>
            <a:r>
              <a:rPr lang="en-US" dirty="0">
                <a:latin typeface="Times New Roman"/>
              </a:rPr>
              <a:t>Python</a:t>
            </a:r>
          </a:p>
          <a:p>
            <a:endParaRPr lang="en-US" b="1" dirty="0">
              <a:latin typeface="Times New Roman"/>
            </a:endParaRP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399C44C4-7196-4A35-8198-AF8560E914F3}" type="datetime1">
              <a:rPr lang="en-US" smtClean="0"/>
              <a:t>1/30/2024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7" name="Picture 6">
            <a:extLst>
              <a:ext uri="{FF2B5EF4-FFF2-40B4-BE49-F238E27FC236}">
                <a16:creationId xmlns:a16="http://schemas.microsoft.com/office/drawing/2014/main" id="{2FF87CD5-F8E7-6069-6A93-81E6C8F7343B}"/>
              </a:ext>
            </a:extLst>
          </p:cNvPr>
          <p:cNvPicPr>
            <a:picLocks noChangeAspect="1"/>
          </p:cNvPicPr>
          <p:nvPr/>
        </p:nvPicPr>
        <p:blipFill>
          <a:blip r:embed="rId3"/>
          <a:stretch>
            <a:fillRect/>
          </a:stretch>
        </p:blipFill>
        <p:spPr>
          <a:xfrm>
            <a:off x="0" y="1768286"/>
            <a:ext cx="2951629" cy="2615455"/>
          </a:xfrm>
          <a:prstGeom prst="rect">
            <a:avLst/>
          </a:prstGeom>
        </p:spPr>
      </p:pic>
      <p:pic>
        <p:nvPicPr>
          <p:cNvPr id="9" name="Picture 8">
            <a:extLst>
              <a:ext uri="{FF2B5EF4-FFF2-40B4-BE49-F238E27FC236}">
                <a16:creationId xmlns:a16="http://schemas.microsoft.com/office/drawing/2014/main" id="{90CA9A8F-5870-74DD-789F-8825BC8B5A58}"/>
              </a:ext>
            </a:extLst>
          </p:cNvPr>
          <p:cNvPicPr>
            <a:picLocks noChangeAspect="1"/>
          </p:cNvPicPr>
          <p:nvPr/>
        </p:nvPicPr>
        <p:blipFill>
          <a:blip r:embed="rId4"/>
          <a:stretch>
            <a:fillRect/>
          </a:stretch>
        </p:blipFill>
        <p:spPr>
          <a:xfrm>
            <a:off x="2951629" y="1762197"/>
            <a:ext cx="2895600" cy="2615454"/>
          </a:xfrm>
          <a:prstGeom prst="rect">
            <a:avLst/>
          </a:prstGeom>
        </p:spPr>
      </p:pic>
      <p:pic>
        <p:nvPicPr>
          <p:cNvPr id="11" name="Picture 10">
            <a:extLst>
              <a:ext uri="{FF2B5EF4-FFF2-40B4-BE49-F238E27FC236}">
                <a16:creationId xmlns:a16="http://schemas.microsoft.com/office/drawing/2014/main" id="{DBAD6A72-5FF8-97AE-9745-2AE653B9DFE6}"/>
              </a:ext>
            </a:extLst>
          </p:cNvPr>
          <p:cNvPicPr>
            <a:picLocks noChangeAspect="1"/>
          </p:cNvPicPr>
          <p:nvPr/>
        </p:nvPicPr>
        <p:blipFill>
          <a:blip r:embed="rId5"/>
          <a:stretch>
            <a:fillRect/>
          </a:stretch>
        </p:blipFill>
        <p:spPr>
          <a:xfrm>
            <a:off x="5919780" y="1935737"/>
            <a:ext cx="3173507" cy="2034749"/>
          </a:xfrm>
          <a:prstGeom prst="rect">
            <a:avLst/>
          </a:prstGeom>
        </p:spPr>
      </p:pic>
    </p:spTree>
    <p:extLst>
      <p:ext uri="{BB962C8B-B14F-4D97-AF65-F5344CB8AC3E}">
        <p14:creationId xmlns:p14="http://schemas.microsoft.com/office/powerpoint/2010/main" val="2122184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Project status</a:t>
            </a:r>
          </a:p>
        </p:txBody>
      </p:sp>
      <p:graphicFrame>
        <p:nvGraphicFramePr>
          <p:cNvPr id="4" name="Table 3"/>
          <p:cNvGraphicFramePr>
            <a:graphicFrameLocks noGrp="1"/>
          </p:cNvGraphicFramePr>
          <p:nvPr>
            <p:extLst>
              <p:ext uri="{D42A27DB-BD31-4B8C-83A1-F6EECF244321}">
                <p14:modId xmlns:p14="http://schemas.microsoft.com/office/powerpoint/2010/main" val="3813792938"/>
              </p:ext>
            </p:extLst>
          </p:nvPr>
        </p:nvGraphicFramePr>
        <p:xfrm>
          <a:off x="1123308" y="1279490"/>
          <a:ext cx="6602859" cy="2092960"/>
        </p:xfrm>
        <a:graphic>
          <a:graphicData uri="http://schemas.openxmlformats.org/drawingml/2006/table">
            <a:tbl>
              <a:tblPr firstRow="1" bandRow="1">
                <a:tableStyleId>{1D3205E1-8B83-452B-8570-0B3C4014EAE2}</a:tableStyleId>
              </a:tblPr>
              <a:tblGrid>
                <a:gridCol w="602750">
                  <a:extLst>
                    <a:ext uri="{9D8B030D-6E8A-4147-A177-3AD203B41FA5}">
                      <a16:colId xmlns:a16="http://schemas.microsoft.com/office/drawing/2014/main" val="20000"/>
                    </a:ext>
                  </a:extLst>
                </a:gridCol>
                <a:gridCol w="4099389">
                  <a:extLst>
                    <a:ext uri="{9D8B030D-6E8A-4147-A177-3AD203B41FA5}">
                      <a16:colId xmlns:a16="http://schemas.microsoft.com/office/drawing/2014/main" val="20001"/>
                    </a:ext>
                  </a:extLst>
                </a:gridCol>
                <a:gridCol w="1900720">
                  <a:extLst>
                    <a:ext uri="{9D8B030D-6E8A-4147-A177-3AD203B41FA5}">
                      <a16:colId xmlns:a16="http://schemas.microsoft.com/office/drawing/2014/main" val="20002"/>
                    </a:ext>
                  </a:extLst>
                </a:gridCol>
              </a:tblGrid>
              <a:tr h="370840">
                <a:tc>
                  <a:txBody>
                    <a:bodyPr/>
                    <a:lstStyle/>
                    <a:p>
                      <a:r>
                        <a:rPr lang="en-US" dirty="0" err="1"/>
                        <a:t>S.No</a:t>
                      </a:r>
                      <a:endParaRPr lang="en-US" dirty="0"/>
                    </a:p>
                  </a:txBody>
                  <a:tcPr/>
                </a:tc>
                <a:tc>
                  <a:txBody>
                    <a:bodyPr/>
                    <a:lstStyle/>
                    <a:p>
                      <a:r>
                        <a:rPr lang="en-US" dirty="0"/>
                        <a:t>Functionality</a:t>
                      </a:r>
                    </a:p>
                  </a:txBody>
                  <a:tcPr/>
                </a:tc>
                <a:tc>
                  <a:txBody>
                    <a:bodyPr/>
                    <a:lstStyle/>
                    <a:p>
                      <a:r>
                        <a:rPr lang="en-US" dirty="0"/>
                        <a:t>Status</a:t>
                      </a:r>
                    </a:p>
                    <a:p>
                      <a:r>
                        <a:rPr lang="en-US" sz="1000" dirty="0"/>
                        <a:t>(Completed /in-progress/Not</a:t>
                      </a:r>
                      <a:r>
                        <a:rPr lang="en-US" sz="1000" baseline="0" dirty="0"/>
                        <a:t> started)</a:t>
                      </a:r>
                      <a:endParaRPr lang="en-US" sz="1000" dirty="0"/>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Natural Language Interface</a:t>
                      </a:r>
                    </a:p>
                  </a:txBody>
                  <a:tcPr/>
                </a:tc>
                <a:tc>
                  <a:txBody>
                    <a:bodyPr/>
                    <a:lstStyle/>
                    <a:p>
                      <a:r>
                        <a:rPr lang="en-US" dirty="0"/>
                        <a:t>In progress</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ChatGPT Integration</a:t>
                      </a:r>
                    </a:p>
                  </a:txBody>
                  <a:tcPr/>
                </a:tc>
                <a:tc>
                  <a:txBody>
                    <a:bodyPr/>
                    <a:lstStyle/>
                    <a:p>
                      <a:r>
                        <a:rPr lang="en-US" dirty="0"/>
                        <a:t>Not started</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Code Generation Framework</a:t>
                      </a:r>
                    </a:p>
                  </a:txBody>
                  <a:tcPr/>
                </a:tc>
                <a:tc>
                  <a:txBody>
                    <a:bodyPr/>
                    <a:lstStyle/>
                    <a:p>
                      <a:r>
                        <a:rPr lang="en-US" dirty="0"/>
                        <a:t>Not started</a:t>
                      </a:r>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r>
                        <a:rPr lang="en-US" dirty="0"/>
                        <a:t>Testing Framework</a:t>
                      </a:r>
                    </a:p>
                  </a:txBody>
                  <a:tcPr/>
                </a:tc>
                <a:tc>
                  <a:txBody>
                    <a:bodyPr/>
                    <a:lstStyle/>
                    <a:p>
                      <a:r>
                        <a:rPr lang="en-US" dirty="0"/>
                        <a:t>Not started</a:t>
                      </a:r>
                    </a:p>
                  </a:txBody>
                  <a:tcPr/>
                </a:tc>
                <a:extLst>
                  <a:ext uri="{0D108BD9-81ED-4DB2-BD59-A6C34878D82A}">
                    <a16:rowId xmlns:a16="http://schemas.microsoft.com/office/drawing/2014/main" val="10004"/>
                  </a:ext>
                </a:extLst>
              </a:tr>
            </a:tbl>
          </a:graphicData>
        </a:graphic>
      </p:graphicFrame>
      <p:sp>
        <p:nvSpPr>
          <p:cNvPr id="6" name="Date Placeholder 5"/>
          <p:cNvSpPr>
            <a:spLocks noGrp="1"/>
          </p:cNvSpPr>
          <p:nvPr>
            <p:ph type="dt" idx="10"/>
          </p:nvPr>
        </p:nvSpPr>
        <p:spPr/>
        <p:txBody>
          <a:bodyPr/>
          <a:lstStyle/>
          <a:p>
            <a:fld id="{A23233CE-2848-499E-9139-0E978658934A}" type="datetime1">
              <a:rPr lang="en-US" smtClean="0"/>
              <a:t>1/30/2024</a:t>
            </a:fld>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747321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877729" y="102336"/>
            <a:ext cx="6117431" cy="627321"/>
          </a:xfrm>
        </p:spPr>
        <p:txBody>
          <a:bodyPr/>
          <a:lstStyle/>
          <a:p>
            <a:r>
              <a:rPr lang="en-US" sz="3600" dirty="0">
                <a:latin typeface="Bookman Old Style" panose="02050604050505020204" pitchFamily="18" charset="0"/>
              </a:rPr>
              <a:t>References</a:t>
            </a:r>
          </a:p>
        </p:txBody>
      </p:sp>
      <p:sp>
        <p:nvSpPr>
          <p:cNvPr id="3" name="Date Placeholder 2"/>
          <p:cNvSpPr>
            <a:spLocks noGrp="1"/>
          </p:cNvSpPr>
          <p:nvPr>
            <p:ph type="dt" idx="10"/>
          </p:nvPr>
        </p:nvSpPr>
        <p:spPr/>
        <p:txBody>
          <a:bodyPr/>
          <a:lstStyle/>
          <a:p>
            <a:fld id="{12207A7C-368F-4547-A3CE-44F55C3CEA62}" type="datetime1">
              <a:rPr lang="en-US" smtClean="0"/>
              <a:t>1/30/2024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a16="http://schemas.microsoft.com/office/drawing/2014/main" id="{5E322F8E-C6FC-F814-5012-EE14C690EBB8}"/>
              </a:ext>
            </a:extLst>
          </p:cNvPr>
          <p:cNvSpPr txBox="1"/>
          <p:nvPr/>
        </p:nvSpPr>
        <p:spPr>
          <a:xfrm>
            <a:off x="1043940" y="1013460"/>
            <a:ext cx="6943064" cy="3539430"/>
          </a:xfrm>
          <a:prstGeom prst="rect">
            <a:avLst/>
          </a:prstGeom>
          <a:noFill/>
        </p:spPr>
        <p:txBody>
          <a:bodyPr wrap="square" rtlCol="0">
            <a:spAutoFit/>
          </a:bodyPr>
          <a:lstStyle/>
          <a:p>
            <a:pPr algn="l" rtl="0" fontAlgn="base"/>
            <a:r>
              <a:rPr lang="en-IN" b="0" i="0" dirty="0">
                <a:solidFill>
                  <a:srgbClr val="000000"/>
                </a:solidFill>
                <a:effectLst/>
                <a:latin typeface="Times New Roman" panose="02020603050405020304" pitchFamily="18" charset="0"/>
                <a:cs typeface="Times New Roman" panose="02020603050405020304" pitchFamily="18" charset="0"/>
              </a:rPr>
              <a:t>[1] NLI-GSC: A Natural Language Interface for Generating Source Code by </a:t>
            </a:r>
            <a:r>
              <a:rPr lang="en-IN" b="0" i="0" dirty="0" err="1">
                <a:solidFill>
                  <a:srgbClr val="000000"/>
                </a:solidFill>
                <a:effectLst/>
                <a:latin typeface="Times New Roman" panose="02020603050405020304" pitchFamily="18" charset="0"/>
                <a:cs typeface="Times New Roman" panose="02020603050405020304" pitchFamily="18" charset="0"/>
              </a:rPr>
              <a:t>Aaqib</a:t>
            </a:r>
            <a:r>
              <a:rPr lang="en-IN" b="0" i="0" dirty="0">
                <a:solidFill>
                  <a:srgbClr val="000000"/>
                </a:solidFill>
                <a:effectLst/>
                <a:latin typeface="Times New Roman" panose="02020603050405020304" pitchFamily="18" charset="0"/>
                <a:cs typeface="Times New Roman" panose="02020603050405020304" pitchFamily="18" charset="0"/>
              </a:rPr>
              <a:t> Ahmed R.H. Ansari, </a:t>
            </a:r>
            <a:r>
              <a:rPr lang="en-IN" b="0" i="0" dirty="0" err="1">
                <a:solidFill>
                  <a:srgbClr val="000000"/>
                </a:solidFill>
                <a:effectLst/>
                <a:latin typeface="Times New Roman" panose="02020603050405020304" pitchFamily="18" charset="0"/>
                <a:cs typeface="Times New Roman" panose="02020603050405020304" pitchFamily="18" charset="0"/>
              </a:rPr>
              <a:t>Aaqib</a:t>
            </a:r>
            <a:r>
              <a:rPr lang="en-IN" b="0" i="0" dirty="0">
                <a:solidFill>
                  <a:srgbClr val="000000"/>
                </a:solidFill>
                <a:effectLst/>
                <a:latin typeface="Times New Roman" panose="02020603050405020304" pitchFamily="18" charset="0"/>
                <a:cs typeface="Times New Roman" panose="02020603050405020304" pitchFamily="18" charset="0"/>
              </a:rPr>
              <a:t> Ahmed  R.H. Ansari published in International Journal of Advanced Computer Science and Applications (IJACSA) 2022  Volume:13 issue no:842-853.</a:t>
            </a:r>
          </a:p>
          <a:p>
            <a:pPr algn="l" rtl="0" fontAlgn="base"/>
            <a:r>
              <a:rPr lang="en-US" b="0" i="0" dirty="0">
                <a:solidFill>
                  <a:srgbClr val="000000"/>
                </a:solidFill>
                <a:effectLst/>
                <a:latin typeface="Times New Roman" panose="02020603050405020304" pitchFamily="18" charset="0"/>
                <a:cs typeface="Times New Roman" panose="02020603050405020304" pitchFamily="18" charset="0"/>
              </a:rPr>
              <a:t>[2] Amr Ahmed and Greg Hanneman.2005. Syntax-based statistical machine translation: A review</a:t>
            </a:r>
            <a:r>
              <a:rPr lang="en-US" dirty="0">
                <a:latin typeface="Times New Roman" panose="02020603050405020304" pitchFamily="18" charset="0"/>
                <a:cs typeface="Times New Roman" panose="02020603050405020304" pitchFamily="18" charset="0"/>
              </a:rPr>
              <a:t> </a:t>
            </a:r>
            <a:r>
              <a:rPr lang="en-US" b="0" i="0" dirty="0">
                <a:solidFill>
                  <a:srgbClr val="000000"/>
                </a:solidFill>
                <a:effectLst/>
                <a:latin typeface="Times New Roman" panose="02020603050405020304" pitchFamily="18" charset="0"/>
                <a:cs typeface="Times New Roman" panose="02020603050405020304" pitchFamily="18" charset="0"/>
              </a:rPr>
              <a:t>Computational Linguistics (2005) .</a:t>
            </a:r>
          </a:p>
          <a:p>
            <a:pPr algn="l" rtl="0" fontAlgn="base"/>
            <a:r>
              <a:rPr lang="en-US" b="0" i="0" dirty="0">
                <a:solidFill>
                  <a:srgbClr val="000000"/>
                </a:solidFill>
                <a:effectLst/>
                <a:latin typeface="Times New Roman" panose="02020603050405020304" pitchFamily="18" charset="0"/>
                <a:cs typeface="Times New Roman" panose="02020603050405020304" pitchFamily="18" charset="0"/>
              </a:rPr>
              <a:t>[3] N. </a:t>
            </a:r>
            <a:r>
              <a:rPr lang="en-US" b="0" i="0" dirty="0" err="1">
                <a:solidFill>
                  <a:srgbClr val="000000"/>
                </a:solidFill>
                <a:effectLst/>
                <a:latin typeface="Times New Roman" panose="02020603050405020304" pitchFamily="18" charset="0"/>
                <a:cs typeface="Times New Roman" panose="02020603050405020304" pitchFamily="18" charset="0"/>
              </a:rPr>
              <a:t>Kushman</a:t>
            </a:r>
            <a:r>
              <a:rPr lang="en-US" b="0" i="0" dirty="0">
                <a:solidFill>
                  <a:srgbClr val="000000"/>
                </a:solidFill>
                <a:effectLst/>
                <a:latin typeface="Times New Roman" panose="02020603050405020304" pitchFamily="18" charset="0"/>
                <a:cs typeface="Times New Roman" panose="02020603050405020304" pitchFamily="18" charset="0"/>
              </a:rPr>
              <a:t> R. </a:t>
            </a:r>
            <a:r>
              <a:rPr lang="en-US" b="0" i="0" dirty="0" err="1">
                <a:solidFill>
                  <a:srgbClr val="000000"/>
                </a:solidFill>
                <a:effectLst/>
                <a:latin typeface="Times New Roman" panose="02020603050405020304" pitchFamily="18" charset="0"/>
                <a:cs typeface="Times New Roman" panose="02020603050405020304" pitchFamily="18" charset="0"/>
              </a:rPr>
              <a:t>Barzilay</a:t>
            </a:r>
            <a:r>
              <a:rPr lang="en-US" b="0" i="0" dirty="0">
                <a:solidFill>
                  <a:srgbClr val="000000"/>
                </a:solidFill>
                <a:effectLst/>
                <a:latin typeface="Times New Roman" panose="02020603050405020304" pitchFamily="18" charset="0"/>
                <a:cs typeface="Times New Roman" panose="02020603050405020304" pitchFamily="18" charset="0"/>
              </a:rPr>
              <a:t> “Using Semantic unification to generate regular expressions from natural language,” in Proceedings of the 2013 Conference Of the Northern American Chapter Of the Association for Computational Linguistics: Human Language Technologies, Atlanta, GA, 2013, pp, 826-836.</a:t>
            </a:r>
          </a:p>
          <a:p>
            <a:pPr algn="l" rtl="0" fontAlgn="base"/>
            <a:r>
              <a:rPr lang="en-IN" b="0" i="0" dirty="0">
                <a:solidFill>
                  <a:srgbClr val="000000"/>
                </a:solidFill>
                <a:effectLst/>
                <a:latin typeface="Times New Roman" panose="02020603050405020304" pitchFamily="18" charset="0"/>
                <a:cs typeface="Times New Roman" panose="02020603050405020304" pitchFamily="18" charset="0"/>
              </a:rPr>
              <a:t>[4] Y. Oda, S. Sakti, S. Nakamura. 2015, Learning to generate pseudo-code from source code using statistical machine translation (t). In: 30th IEEE/ACM International Conference on Automated Software Engineering (ASE) 2015 , p, 574-584 .</a:t>
            </a:r>
          </a:p>
          <a:p>
            <a:pPr algn="l" rtl="0" fontAlgn="base">
              <a:buFont typeface="+mj-lt"/>
              <a:buAutoNum type="arabicPeriod" startAt="3"/>
            </a:pPr>
            <a:endParaRPr lang="en-US" b="0" i="0" dirty="0">
              <a:solidFill>
                <a:srgbClr val="000000"/>
              </a:solidFill>
              <a:effectLst/>
              <a:latin typeface="Times New Roman" panose="02020603050405020304" pitchFamily="18" charset="0"/>
              <a:cs typeface="Times New Roman" panose="02020603050405020304" pitchFamily="18" charset="0"/>
            </a:endParaRPr>
          </a:p>
          <a:p>
            <a:pPr algn="l" rtl="0" fontAlgn="base">
              <a:buFont typeface="+mj-lt"/>
              <a:buAutoNum type="arabicPeriod" startAt="2"/>
            </a:pPr>
            <a:endParaRPr lang="en-US" b="0" i="0" dirty="0">
              <a:solidFill>
                <a:srgbClr val="000000"/>
              </a:solidFill>
              <a:effectLst/>
              <a:latin typeface="Times New Roman" panose="02020603050405020304" pitchFamily="18" charset="0"/>
              <a:cs typeface="Times New Roman" panose="02020603050405020304" pitchFamily="18" charset="0"/>
            </a:endParaRPr>
          </a:p>
          <a:p>
            <a:pPr algn="l" rtl="0" fontAlgn="base">
              <a:buFont typeface="+mj-lt"/>
              <a:buAutoNum type="arabicPeriod"/>
            </a:pPr>
            <a:endParaRPr lang="en-IN" b="0"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04107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513284" y="1759067"/>
            <a:ext cx="6117431" cy="627321"/>
          </a:xfrm>
        </p:spPr>
        <p:txBody>
          <a:bodyPr/>
          <a:lstStyle/>
          <a:p>
            <a:r>
              <a:rPr lang="en-US" sz="5400" dirty="0">
                <a:latin typeface="Bookman Old Style" panose="02050604050505020204" pitchFamily="18" charset="0"/>
              </a:rPr>
              <a:t>Thank you</a:t>
            </a:r>
          </a:p>
        </p:txBody>
      </p:sp>
      <p:sp>
        <p:nvSpPr>
          <p:cNvPr id="3" name="Date Placeholder 2"/>
          <p:cNvSpPr>
            <a:spLocks noGrp="1"/>
          </p:cNvSpPr>
          <p:nvPr>
            <p:ph type="dt" idx="10"/>
          </p:nvPr>
        </p:nvSpPr>
        <p:spPr/>
        <p:txBody>
          <a:bodyPr/>
          <a:lstStyle/>
          <a:p>
            <a:fld id="{002841C7-D003-4BD0-8D67-1768AD0BC6E2}" type="datetime1">
              <a:rPr lang="en-US" smtClean="0"/>
              <a:t>1/30/2024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762773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19</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2400" dirty="0">
                <a:latin typeface="Bookman Old Style" panose="02050604050505020204" pitchFamily="18" charset="0"/>
              </a:rPr>
              <a:t>Project seminar–I Evaluation</a:t>
            </a:r>
          </a:p>
        </p:txBody>
      </p:sp>
      <p:graphicFrame>
        <p:nvGraphicFramePr>
          <p:cNvPr id="4" name="Table 3"/>
          <p:cNvGraphicFramePr>
            <a:graphicFrameLocks noGrp="1"/>
          </p:cNvGraphicFramePr>
          <p:nvPr>
            <p:extLst>
              <p:ext uri="{D42A27DB-BD31-4B8C-83A1-F6EECF244321}">
                <p14:modId xmlns:p14="http://schemas.microsoft.com/office/powerpoint/2010/main" val="777001546"/>
              </p:ext>
            </p:extLst>
          </p:nvPr>
        </p:nvGraphicFramePr>
        <p:xfrm>
          <a:off x="1123308" y="1279490"/>
          <a:ext cx="6602859" cy="2225040"/>
        </p:xfrm>
        <a:graphic>
          <a:graphicData uri="http://schemas.openxmlformats.org/drawingml/2006/table">
            <a:tbl>
              <a:tblPr firstRow="1" bandRow="1">
                <a:tableStyleId>{1D3205E1-8B83-452B-8570-0B3C4014EAE2}</a:tableStyleId>
              </a:tblPr>
              <a:tblGrid>
                <a:gridCol w="602750">
                  <a:extLst>
                    <a:ext uri="{9D8B030D-6E8A-4147-A177-3AD203B41FA5}">
                      <a16:colId xmlns:a16="http://schemas.microsoft.com/office/drawing/2014/main" val="20000"/>
                    </a:ext>
                  </a:extLst>
                </a:gridCol>
                <a:gridCol w="4099389">
                  <a:extLst>
                    <a:ext uri="{9D8B030D-6E8A-4147-A177-3AD203B41FA5}">
                      <a16:colId xmlns:a16="http://schemas.microsoft.com/office/drawing/2014/main" val="20001"/>
                    </a:ext>
                  </a:extLst>
                </a:gridCol>
                <a:gridCol w="1900720">
                  <a:extLst>
                    <a:ext uri="{9D8B030D-6E8A-4147-A177-3AD203B41FA5}">
                      <a16:colId xmlns:a16="http://schemas.microsoft.com/office/drawing/2014/main" val="20002"/>
                    </a:ext>
                  </a:extLst>
                </a:gridCol>
              </a:tblGrid>
              <a:tr h="370840">
                <a:tc>
                  <a:txBody>
                    <a:bodyPr/>
                    <a:lstStyle/>
                    <a:p>
                      <a:r>
                        <a:rPr lang="en-US" dirty="0" err="1"/>
                        <a:t>S.No</a:t>
                      </a:r>
                      <a:endParaRPr lang="en-US" dirty="0"/>
                    </a:p>
                  </a:txBody>
                  <a:tcPr/>
                </a:tc>
                <a:tc>
                  <a:txBody>
                    <a:bodyPr/>
                    <a:lstStyle/>
                    <a:p>
                      <a:r>
                        <a:rPr lang="en-US" dirty="0"/>
                        <a:t>Rubrics</a:t>
                      </a:r>
                    </a:p>
                  </a:txBody>
                  <a:tcPr/>
                </a:tc>
                <a:tc>
                  <a:txBody>
                    <a:bodyPr/>
                    <a:lstStyle/>
                    <a:p>
                      <a:r>
                        <a:rPr lang="en-US" sz="1000" dirty="0"/>
                        <a:t>Marks</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Concept Introduction</a:t>
                      </a:r>
                    </a:p>
                  </a:txBody>
                  <a:tcPr/>
                </a:tc>
                <a:tc>
                  <a:txBody>
                    <a:bodyPr/>
                    <a:lstStyle/>
                    <a:p>
                      <a:r>
                        <a:rPr lang="en-US" dirty="0"/>
                        <a:t>4</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Literature</a:t>
                      </a:r>
                      <a:r>
                        <a:rPr lang="en-US" baseline="0" dirty="0"/>
                        <a:t> </a:t>
                      </a:r>
                      <a:r>
                        <a:rPr lang="en-US" dirty="0"/>
                        <a:t>and</a:t>
                      </a:r>
                      <a:r>
                        <a:rPr lang="en-US" baseline="0" dirty="0"/>
                        <a:t> </a:t>
                      </a:r>
                      <a:r>
                        <a:rPr lang="en-US" dirty="0"/>
                        <a:t>Parameter</a:t>
                      </a:r>
                    </a:p>
                  </a:txBody>
                  <a:tcPr/>
                </a:tc>
                <a:tc>
                  <a:txBody>
                    <a:bodyPr/>
                    <a:lstStyle/>
                    <a:p>
                      <a:r>
                        <a:rPr lang="en-US" dirty="0"/>
                        <a:t>5</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Problem</a:t>
                      </a:r>
                      <a:r>
                        <a:rPr lang="en-US" baseline="0" dirty="0"/>
                        <a:t> </a:t>
                      </a:r>
                      <a:r>
                        <a:rPr lang="en-US" dirty="0"/>
                        <a:t> and </a:t>
                      </a:r>
                      <a:r>
                        <a:rPr lang="en-US" sz="1200" dirty="0">
                          <a:latin typeface="Bookman Old Style" panose="02050604050505020204" pitchFamily="18" charset="0"/>
                        </a:rPr>
                        <a:t>Problem </a:t>
                      </a:r>
                      <a:r>
                        <a:rPr lang="en-US" sz="1400" dirty="0">
                          <a:latin typeface="Bookman Old Style" panose="02050604050505020204" pitchFamily="18" charset="0"/>
                        </a:rPr>
                        <a:t>Illustration</a:t>
                      </a:r>
                      <a:endParaRPr lang="en-US" dirty="0"/>
                    </a:p>
                  </a:txBody>
                  <a:tcPr/>
                </a:tc>
                <a:tc>
                  <a:txBody>
                    <a:bodyPr/>
                    <a:lstStyle/>
                    <a:p>
                      <a:r>
                        <a:rPr lang="en-US" dirty="0"/>
                        <a:t>8</a:t>
                      </a:r>
                    </a:p>
                  </a:txBody>
                  <a:tcPr/>
                </a:tc>
                <a:extLst>
                  <a:ext uri="{0D108BD9-81ED-4DB2-BD59-A6C34878D82A}">
                    <a16:rowId xmlns:a16="http://schemas.microsoft.com/office/drawing/2014/main" val="10003"/>
                  </a:ext>
                </a:extLst>
              </a:tr>
              <a:tr h="370840">
                <a:tc>
                  <a:txBody>
                    <a:bodyPr/>
                    <a:lstStyle/>
                    <a:p>
                      <a:r>
                        <a:rPr lang="en-US" dirty="0"/>
                        <a:t>4 </a:t>
                      </a:r>
                    </a:p>
                  </a:txBody>
                  <a:tcPr/>
                </a:tc>
                <a:tc>
                  <a:txBody>
                    <a:bodyPr/>
                    <a:lstStyle/>
                    <a:p>
                      <a:r>
                        <a:rPr lang="en-US" sz="1400" dirty="0">
                          <a:latin typeface="Bookman Old Style" panose="02050604050505020204" pitchFamily="18" charset="0"/>
                        </a:rPr>
                        <a:t>Proposed Method and  </a:t>
                      </a:r>
                      <a:r>
                        <a:rPr lang="en-US" sz="1600" dirty="0">
                          <a:latin typeface="Bookman Old Style" panose="02050604050505020204" pitchFamily="18" charset="0"/>
                        </a:rPr>
                        <a:t>Illustration</a:t>
                      </a:r>
                      <a:endParaRPr lang="en-US" dirty="0"/>
                    </a:p>
                  </a:txBody>
                  <a:tcPr/>
                </a:tc>
                <a:tc>
                  <a:txBody>
                    <a:bodyPr/>
                    <a:lstStyle/>
                    <a:p>
                      <a:r>
                        <a:rPr lang="en-US" dirty="0"/>
                        <a:t>8</a:t>
                      </a:r>
                    </a:p>
                  </a:txBody>
                  <a:tcPr/>
                </a:tc>
                <a:extLst>
                  <a:ext uri="{0D108BD9-81ED-4DB2-BD59-A6C34878D82A}">
                    <a16:rowId xmlns:a16="http://schemas.microsoft.com/office/drawing/2014/main" val="10004"/>
                  </a:ext>
                </a:extLst>
              </a:tr>
              <a:tr h="370840">
                <a:tc gridSpan="2">
                  <a:txBody>
                    <a:bodyPr/>
                    <a:lstStyle/>
                    <a:p>
                      <a:pPr algn="ctr"/>
                      <a:r>
                        <a:rPr lang="en-US" dirty="0"/>
                        <a:t>Total</a:t>
                      </a:r>
                    </a:p>
                  </a:txBody>
                  <a:tcPr/>
                </a:tc>
                <a:tc hMerge="1">
                  <a:txBody>
                    <a:bodyPr/>
                    <a:lstStyle/>
                    <a:p>
                      <a:endParaRPr lang="en-US" dirty="0"/>
                    </a:p>
                  </a:txBody>
                  <a:tcPr/>
                </a:tc>
                <a:tc>
                  <a:txBody>
                    <a:bodyPr/>
                    <a:lstStyle/>
                    <a:p>
                      <a:r>
                        <a:rPr lang="en-US" dirty="0"/>
                        <a:t>25</a:t>
                      </a:r>
                    </a:p>
                  </a:txBody>
                  <a:tcPr/>
                </a:tc>
                <a:extLst>
                  <a:ext uri="{0D108BD9-81ED-4DB2-BD59-A6C34878D82A}">
                    <a16:rowId xmlns:a16="http://schemas.microsoft.com/office/drawing/2014/main" val="10005"/>
                  </a:ext>
                </a:extLst>
              </a:tr>
            </a:tbl>
          </a:graphicData>
        </a:graphic>
      </p:graphicFrame>
      <p:sp>
        <p:nvSpPr>
          <p:cNvPr id="6" name="Date Placeholder 5"/>
          <p:cNvSpPr>
            <a:spLocks noGrp="1"/>
          </p:cNvSpPr>
          <p:nvPr>
            <p:ph type="dt" idx="10"/>
          </p:nvPr>
        </p:nvSpPr>
        <p:spPr/>
        <p:txBody>
          <a:bodyPr/>
          <a:lstStyle/>
          <a:p>
            <a:fld id="{39E74B69-3D5A-491F-96EB-2C0BEE0696FC}" type="datetime1">
              <a:rPr lang="en-US" smtClean="0"/>
              <a:t>1/30/2024</a:t>
            </a:fld>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34456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976377" y="0"/>
            <a:ext cx="6117431" cy="627321"/>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1041151" y="858184"/>
            <a:ext cx="6655982" cy="2893100"/>
          </a:xfrm>
          <a:prstGeom prst="rect">
            <a:avLst/>
          </a:prstGeom>
          <a:noFill/>
        </p:spPr>
        <p:txBody>
          <a:bodyPr wrap="square" lIns="91440" tIns="45720" rIns="91440" bIns="45720" rtlCol="0" anchor="t">
            <a:spAutoFit/>
          </a:bodyPr>
          <a:lstStyle/>
          <a:p>
            <a:pPr marL="285750" indent="-285750">
              <a:buFont typeface="Wingdings"/>
              <a:buChar char="§"/>
            </a:pPr>
            <a:r>
              <a:rPr lang="en-US" dirty="0">
                <a:latin typeface="Times New Roman"/>
              </a:rPr>
              <a:t>NLP stands for Natural Language Processing. It's a field of artificial intelligence that focuses on the interaction between computers and humans using natural language. NLP enables machines to understand, interpret, and generate human language, facilitating communication between computers and people.</a:t>
            </a:r>
            <a:endParaRPr lang="en-US"/>
          </a:p>
          <a:p>
            <a:pPr marL="285750" indent="-285750">
              <a:buFont typeface="Wingdings"/>
              <a:buChar char="§"/>
            </a:pPr>
            <a:r>
              <a:rPr lang="en-US" dirty="0">
                <a:latin typeface="Times New Roman"/>
              </a:rPr>
              <a:t>Incorporating ChatGPT into source code generation elevates project efficiency by enabling intuitive natural language commands for code creation and refinement.</a:t>
            </a:r>
          </a:p>
          <a:p>
            <a:pPr marL="285750" indent="-285750">
              <a:buFont typeface="Wingdings"/>
              <a:buChar char="§"/>
            </a:pPr>
            <a:r>
              <a:rPr lang="en-US" dirty="0">
                <a:latin typeface="Times New Roman"/>
                <a:cs typeface="Times New Roman"/>
              </a:rPr>
              <a:t>In this project, we aim to improve source code generation by integrating ChatGPT into the process. By leveraging natural language, our goal is to enhance the efficiency and accuracy of code creation, fostering a more intuitive development experience. This integration seeks to bridge the gap between human-like language understanding and code synthesis, ultimately streamlining the software development workflow.</a:t>
            </a:r>
          </a:p>
          <a:p>
            <a:pPr algn="l"/>
            <a:r>
              <a:rPr lang="en-US" dirty="0">
                <a:latin typeface="Bookman Old Style" panose="02050604050505020204" pitchFamily="18" charset="0"/>
              </a:rPr>
              <a:t> </a:t>
            </a: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3FD821C4-CE5C-451F-93F0-D86962B0F042}" type="datetime1">
              <a:rPr lang="en-US" smtClean="0"/>
              <a:t>1/30/2024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1460926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1D437D8-D048-5EB1-28CE-D9E073C53900}"/>
              </a:ext>
            </a:extLst>
          </p:cNvPr>
          <p:cNvSpPr>
            <a:spLocks noGrp="1"/>
          </p:cNvSpPr>
          <p:nvPr>
            <p:ph type="body" idx="1"/>
          </p:nvPr>
        </p:nvSpPr>
        <p:spPr>
          <a:xfrm>
            <a:off x="449477" y="1022524"/>
            <a:ext cx="8008208" cy="3394500"/>
          </a:xfrm>
        </p:spPr>
        <p:txBody>
          <a:bodyPr/>
          <a:lstStyle/>
          <a:p>
            <a:pPr marL="0" indent="0">
              <a:buNone/>
            </a:pPr>
            <a:r>
              <a:rPr lang="en-GB" sz="1400" b="1" u="sng" dirty="0">
                <a:latin typeface="Times New Roman"/>
              </a:rPr>
              <a:t>Benefits:</a:t>
            </a:r>
          </a:p>
          <a:p>
            <a:pPr marL="0" indent="0">
              <a:buNone/>
            </a:pPr>
            <a:r>
              <a:rPr lang="en-GB" sz="1400" dirty="0">
                <a:latin typeface="Times New Roman"/>
              </a:rPr>
              <a:t>1)Accessibility</a:t>
            </a:r>
          </a:p>
          <a:p>
            <a:pPr marL="0" indent="0">
              <a:buNone/>
            </a:pPr>
            <a:r>
              <a:rPr lang="en-GB" sz="1400" dirty="0">
                <a:latin typeface="Times New Roman"/>
              </a:rPr>
              <a:t>2)Improved development productivity</a:t>
            </a:r>
          </a:p>
          <a:p>
            <a:pPr marL="0" indent="0">
              <a:buNone/>
            </a:pPr>
            <a:r>
              <a:rPr lang="en-GB" sz="1400" dirty="0">
                <a:latin typeface="Times New Roman"/>
              </a:rPr>
              <a:t>3)Enhanced collaboration</a:t>
            </a:r>
          </a:p>
          <a:p>
            <a:pPr marL="0" indent="0">
              <a:buNone/>
            </a:pPr>
            <a:r>
              <a:rPr lang="en-GB" sz="1400" b="1" u="sng" dirty="0">
                <a:latin typeface="Times New Roman"/>
              </a:rPr>
              <a:t>Applications:</a:t>
            </a:r>
          </a:p>
          <a:p>
            <a:pPr marL="0" indent="0">
              <a:buNone/>
            </a:pPr>
            <a:r>
              <a:rPr lang="en-GB" sz="1400" b="1" dirty="0">
                <a:latin typeface="Times New Roman"/>
              </a:rPr>
              <a:t>Assistance in Learning Programming:</a:t>
            </a:r>
            <a:r>
              <a:rPr lang="en-GB" sz="1400" dirty="0">
                <a:latin typeface="Times New Roman"/>
              </a:rPr>
              <a:t> Support beginners in learning programming concepts by translating their natural language queries into code examples, providing a more interactive and accessible learning experience. </a:t>
            </a:r>
            <a:endParaRPr lang="en-GB">
              <a:latin typeface="Times New Roman"/>
            </a:endParaRPr>
          </a:p>
          <a:p>
            <a:pPr marL="0" indent="0">
              <a:buNone/>
            </a:pPr>
            <a:r>
              <a:rPr lang="en-GB" sz="1400" b="1" dirty="0">
                <a:latin typeface="Times New Roman"/>
              </a:rPr>
              <a:t>Cross-language Code Translation: </a:t>
            </a:r>
            <a:r>
              <a:rPr lang="en-GB" sz="1400" dirty="0">
                <a:latin typeface="Times New Roman"/>
              </a:rPr>
              <a:t>Enable developers to express logic in one programming language through natural language and have ChatGPT translate it into another language, facilitating multi-language development.</a:t>
            </a:r>
            <a:endParaRPr lang="en-GB">
              <a:latin typeface="Times New Roman"/>
            </a:endParaRPr>
          </a:p>
        </p:txBody>
      </p:sp>
      <p:sp>
        <p:nvSpPr>
          <p:cNvPr id="5" name="Date Placeholder 4">
            <a:extLst>
              <a:ext uri="{FF2B5EF4-FFF2-40B4-BE49-F238E27FC236}">
                <a16:creationId xmlns:a16="http://schemas.microsoft.com/office/drawing/2014/main" id="{6099E0F4-63CF-8546-3ABF-79D3B067A24B}"/>
              </a:ext>
            </a:extLst>
          </p:cNvPr>
          <p:cNvSpPr>
            <a:spLocks noGrp="1"/>
          </p:cNvSpPr>
          <p:nvPr>
            <p:ph type="dt" idx="10"/>
          </p:nvPr>
        </p:nvSpPr>
        <p:spPr/>
        <p:txBody>
          <a:bodyPr/>
          <a:lstStyle/>
          <a:p>
            <a:fld id="{035A6381-E52B-4798-A646-D5D2C58998FF}" type="datetime1">
              <a:rPr lang="en-US" smtClean="0"/>
              <a:t>1/30/2024</a:t>
            </a:fld>
            <a:endParaRPr lang="en-US"/>
          </a:p>
        </p:txBody>
      </p:sp>
      <p:sp>
        <p:nvSpPr>
          <p:cNvPr id="6" name="Footer Placeholder 5">
            <a:extLst>
              <a:ext uri="{FF2B5EF4-FFF2-40B4-BE49-F238E27FC236}">
                <a16:creationId xmlns:a16="http://schemas.microsoft.com/office/drawing/2014/main" id="{BAB4BB31-35C1-BDA7-BAC1-E29F30EDA7B9}"/>
              </a:ext>
            </a:extLst>
          </p:cNvPr>
          <p:cNvSpPr>
            <a:spLocks noGrp="1"/>
          </p:cNvSpPr>
          <p:nvPr>
            <p:ph type="ftr" idx="11"/>
          </p:nvPr>
        </p:nvSpPr>
        <p:spPr/>
        <p:txBody>
          <a:bodyPr/>
          <a:lstStyle/>
          <a:p>
            <a:r>
              <a:rPr lang="en-US"/>
              <a:t>Department of Computer Science and Engineering</a:t>
            </a:r>
          </a:p>
        </p:txBody>
      </p:sp>
      <p:sp>
        <p:nvSpPr>
          <p:cNvPr id="7" name="Slide Number Placeholder 6">
            <a:extLst>
              <a:ext uri="{FF2B5EF4-FFF2-40B4-BE49-F238E27FC236}">
                <a16:creationId xmlns:a16="http://schemas.microsoft.com/office/drawing/2014/main" id="{D3C62F50-292D-4223-FC43-3F15205A9D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3</a:t>
            </a:fld>
            <a:endParaRPr lang="en-US"/>
          </a:p>
        </p:txBody>
      </p:sp>
    </p:spTree>
    <p:extLst>
      <p:ext uri="{BB962C8B-B14F-4D97-AF65-F5344CB8AC3E}">
        <p14:creationId xmlns:p14="http://schemas.microsoft.com/office/powerpoint/2010/main" val="1375494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4</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092221" y="0"/>
            <a:ext cx="6117431" cy="627321"/>
          </a:xfrm>
        </p:spPr>
        <p:txBody>
          <a:bodyPr/>
          <a:lstStyle/>
          <a:p>
            <a:r>
              <a:rPr lang="en-US" sz="3200" dirty="0">
                <a:latin typeface="Bookman Old Style" panose="02050604050505020204" pitchFamily="18" charset="0"/>
              </a:rPr>
              <a:t>Concept Tree</a:t>
            </a:r>
            <a:endParaRPr lang="en-US" sz="3600" dirty="0">
              <a:latin typeface="Bookman Old Style" panose="02050604050505020204" pitchFamily="18" charset="0"/>
            </a:endParaRPr>
          </a:p>
        </p:txBody>
      </p:sp>
      <p:sp>
        <p:nvSpPr>
          <p:cNvPr id="5" name="TextBox 4"/>
          <p:cNvSpPr txBox="1"/>
          <p:nvPr/>
        </p:nvSpPr>
        <p:spPr>
          <a:xfrm>
            <a:off x="1137683" y="1173014"/>
            <a:ext cx="6655982" cy="523220"/>
          </a:xfrm>
          <a:prstGeom prst="rect">
            <a:avLst/>
          </a:prstGeom>
          <a:noFill/>
        </p:spPr>
        <p:txBody>
          <a:bodyPr wrap="square" rtlCol="0">
            <a:spAutoFit/>
          </a:bodyPr>
          <a:lstStyle/>
          <a:p>
            <a:r>
              <a:rPr lang="en-US" b="1" dirty="0"/>
              <a:t> </a:t>
            </a:r>
            <a:endParaRPr lang="en-US" dirty="0">
              <a:latin typeface="Bookman Old Style" panose="02050604050505020204" pitchFamily="18" charset="0"/>
            </a:endParaRP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9323BD26-84F8-4D77-9765-4510EF39D046}" type="datetime1">
              <a:rPr lang="en-US" smtClean="0"/>
              <a:t>1/30/2024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7" name="Picture 6">
            <a:extLst>
              <a:ext uri="{FF2B5EF4-FFF2-40B4-BE49-F238E27FC236}">
                <a16:creationId xmlns:a16="http://schemas.microsoft.com/office/drawing/2014/main" id="{3C5B7190-2DBF-E7B9-62CA-0B3F856743F7}"/>
              </a:ext>
            </a:extLst>
          </p:cNvPr>
          <p:cNvPicPr>
            <a:picLocks noChangeAspect="1"/>
          </p:cNvPicPr>
          <p:nvPr/>
        </p:nvPicPr>
        <p:blipFill>
          <a:blip r:embed="rId3"/>
          <a:stretch>
            <a:fillRect/>
          </a:stretch>
        </p:blipFill>
        <p:spPr>
          <a:xfrm>
            <a:off x="702717" y="728637"/>
            <a:ext cx="7522711" cy="3474720"/>
          </a:xfrm>
          <a:prstGeom prst="rect">
            <a:avLst/>
          </a:prstGeom>
        </p:spPr>
      </p:pic>
    </p:spTree>
    <p:extLst>
      <p:ext uri="{BB962C8B-B14F-4D97-AF65-F5344CB8AC3E}">
        <p14:creationId xmlns:p14="http://schemas.microsoft.com/office/powerpoint/2010/main" val="207585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84499" y="0"/>
            <a:ext cx="6117431" cy="627321"/>
          </a:xfrm>
        </p:spPr>
        <p:txBody>
          <a:bodyPr/>
          <a:lstStyle/>
          <a:p>
            <a:r>
              <a:rPr lang="en-US" sz="3600" dirty="0"/>
              <a:t>Literature </a:t>
            </a:r>
          </a:p>
        </p:txBody>
      </p:sp>
      <p:graphicFrame>
        <p:nvGraphicFramePr>
          <p:cNvPr id="3" name="Table 2"/>
          <p:cNvGraphicFramePr>
            <a:graphicFrameLocks noGrp="1"/>
          </p:cNvGraphicFramePr>
          <p:nvPr>
            <p:extLst>
              <p:ext uri="{D42A27DB-BD31-4B8C-83A1-F6EECF244321}">
                <p14:modId xmlns:p14="http://schemas.microsoft.com/office/powerpoint/2010/main" val="2457251984"/>
              </p:ext>
            </p:extLst>
          </p:nvPr>
        </p:nvGraphicFramePr>
        <p:xfrm>
          <a:off x="624840" y="704316"/>
          <a:ext cx="8001000" cy="3655340"/>
        </p:xfrm>
        <a:graphic>
          <a:graphicData uri="http://schemas.openxmlformats.org/drawingml/2006/table">
            <a:tbl>
              <a:tblPr firstRow="1" bandRow="1">
                <a:tableStyleId>{1D3205E1-8B83-452B-8570-0B3C4014EAE2}</a:tableStyleId>
              </a:tblPr>
              <a:tblGrid>
                <a:gridCol w="877661">
                  <a:extLst>
                    <a:ext uri="{9D8B030D-6E8A-4147-A177-3AD203B41FA5}">
                      <a16:colId xmlns:a16="http://schemas.microsoft.com/office/drawing/2014/main" val="20000"/>
                    </a:ext>
                  </a:extLst>
                </a:gridCol>
                <a:gridCol w="2202287">
                  <a:extLst>
                    <a:ext uri="{9D8B030D-6E8A-4147-A177-3AD203B41FA5}">
                      <a16:colId xmlns:a16="http://schemas.microsoft.com/office/drawing/2014/main" val="20001"/>
                    </a:ext>
                  </a:extLst>
                </a:gridCol>
                <a:gridCol w="2460526">
                  <a:extLst>
                    <a:ext uri="{9D8B030D-6E8A-4147-A177-3AD203B41FA5}">
                      <a16:colId xmlns:a16="http://schemas.microsoft.com/office/drawing/2014/main" val="20002"/>
                    </a:ext>
                  </a:extLst>
                </a:gridCol>
                <a:gridCol w="2460526">
                  <a:extLst>
                    <a:ext uri="{9D8B030D-6E8A-4147-A177-3AD203B41FA5}">
                      <a16:colId xmlns:a16="http://schemas.microsoft.com/office/drawing/2014/main" val="20003"/>
                    </a:ext>
                  </a:extLst>
                </a:gridCol>
              </a:tblGrid>
              <a:tr h="186521">
                <a:tc>
                  <a:txBody>
                    <a:bodyPr/>
                    <a:lstStyle/>
                    <a:p>
                      <a:r>
                        <a:rPr lang="en-US" dirty="0"/>
                        <a:t>S. No</a:t>
                      </a:r>
                    </a:p>
                  </a:txBody>
                  <a:tcPr/>
                </a:tc>
                <a:tc>
                  <a:txBody>
                    <a:bodyPr/>
                    <a:lstStyle/>
                    <a:p>
                      <a:r>
                        <a:rPr lang="en-US" dirty="0"/>
                        <a:t>Strategies</a:t>
                      </a:r>
                      <a:r>
                        <a:rPr lang="en-US" baseline="0" dirty="0"/>
                        <a:t> </a:t>
                      </a:r>
                      <a:endParaRPr lang="en-US" dirty="0"/>
                    </a:p>
                  </a:txBody>
                  <a:tcPr/>
                </a:tc>
                <a:tc>
                  <a:txBody>
                    <a:bodyPr/>
                    <a:lstStyle/>
                    <a:p>
                      <a:r>
                        <a:rPr lang="en-US" dirty="0"/>
                        <a:t>Advantages</a:t>
                      </a:r>
                    </a:p>
                  </a:txBody>
                  <a:tcPr/>
                </a:tc>
                <a:tc>
                  <a:txBody>
                    <a:bodyPr/>
                    <a:lstStyle/>
                    <a:p>
                      <a:r>
                        <a:rPr lang="en-US" dirty="0"/>
                        <a:t>Disadvantages</a:t>
                      </a:r>
                    </a:p>
                  </a:txBody>
                  <a:tcPr/>
                </a:tc>
                <a:extLst>
                  <a:ext uri="{0D108BD9-81ED-4DB2-BD59-A6C34878D82A}">
                    <a16:rowId xmlns:a16="http://schemas.microsoft.com/office/drawing/2014/main" val="10000"/>
                  </a:ext>
                </a:extLst>
              </a:tr>
              <a:tr h="1231037">
                <a:tc>
                  <a:txBody>
                    <a:bodyPr/>
                    <a:lstStyle/>
                    <a:p>
                      <a:r>
                        <a:rPr lang="en-US" dirty="0"/>
                        <a:t>1</a:t>
                      </a:r>
                    </a:p>
                  </a:txBody>
                  <a:tcPr/>
                </a:tc>
                <a:tc>
                  <a:txBody>
                    <a:bodyPr/>
                    <a:lstStyle/>
                    <a:p>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NLP based Natural Language Interface</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XML-based intermediate representation. Proposed dataset creation from scratch. Natural Language Database Query Interface.</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Limited adaptability to diverse languages. Limited coverage of Python constructs, especially loops. Limited coverage of database query complexity.</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839343">
                <a:tc>
                  <a:txBody>
                    <a:bodyPr/>
                    <a:lstStyle/>
                    <a:p>
                      <a:r>
                        <a:rPr lang="en-US" dirty="0"/>
                        <a:t>2</a:t>
                      </a:r>
                    </a:p>
                  </a:txBody>
                  <a:tcPr/>
                </a:tc>
                <a:tc>
                  <a:txBody>
                    <a:bodyPr/>
                    <a:lstStyle/>
                    <a:p>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Rule-Based Approaches</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Clear rules for mapping language to code. Explicit control over code generation.</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Limited flexibility in handling ambiguous language. Challenges with nuanced or context-dependent code.</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86521">
                <a:tc>
                  <a:txBody>
                    <a:bodyPr/>
                    <a:lstStyle/>
                    <a:p>
                      <a:r>
                        <a:rPr lang="en-US" dirty="0"/>
                        <a:t>3</a:t>
                      </a:r>
                    </a:p>
                  </a:txBody>
                  <a:tcPr/>
                </a:tc>
                <a:tc>
                  <a:txBody>
                    <a:bodyPr/>
                    <a:lstStyle/>
                    <a:p>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Statistical Language Models</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Learns language patterns from data. Adaptable to diverse contexts and languages.</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May struggle with rare or unseen language patterns. Requires large and diverse training datasets.</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186521">
                <a:tc>
                  <a:txBody>
                    <a:bodyPr/>
                    <a:lstStyle/>
                    <a:p>
                      <a:r>
                        <a:rPr lang="en-US" dirty="0"/>
                        <a:t>4</a:t>
                      </a:r>
                    </a:p>
                  </a:txBody>
                  <a:tcPr/>
                </a:tc>
                <a:tc>
                  <a:txBody>
                    <a:bodyPr/>
                    <a:lstStyle/>
                    <a:p>
                      <a:pPr>
                        <a:lnSpc>
                          <a:spcPct val="107000"/>
                        </a:lnSpc>
                        <a:spcAft>
                          <a:spcPts val="80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Neural Networks (Seq2Seq Models)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Learns implicit language-code mappings. Context-aware, handles longer sequences.</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solidFill>
                            <a:srgbClr val="000000"/>
                          </a:solidFill>
                          <a:effectLst/>
                          <a:latin typeface="Times New Roman" panose="02020603050405020304" pitchFamily="18" charset="0"/>
                          <a:ea typeface="Times New Roman" panose="02020603050405020304" pitchFamily="18" charset="0"/>
                        </a:rPr>
                        <a:t>Limited interpretability of model decisions.</a:t>
                      </a:r>
                      <a:r>
                        <a:rPr lang="en-US" sz="1200" dirty="0">
                          <a:solidFill>
                            <a:srgbClr val="374151"/>
                          </a:solidFill>
                          <a:effectLst/>
                          <a:latin typeface="Times New Roman" panose="02020603050405020304" pitchFamily="18" charset="0"/>
                          <a:ea typeface="Calibri" panose="020F0502020204030204" pitchFamily="34" charset="0"/>
                        </a:rPr>
                        <a:t> </a:t>
                      </a:r>
                      <a:r>
                        <a:rPr lang="en-US" sz="1200" dirty="0">
                          <a:solidFill>
                            <a:srgbClr val="000000"/>
                          </a:solidFill>
                          <a:effectLst/>
                          <a:latin typeface="Times New Roman" panose="02020603050405020304" pitchFamily="18" charset="0"/>
                          <a:ea typeface="Times New Roman" panose="02020603050405020304" pitchFamily="18" charset="0"/>
                        </a:rPr>
                        <a:t>Resource-intensive training and inference.</a:t>
                      </a:r>
                      <a:endParaRPr lang="en-US" sz="1200" dirty="0"/>
                    </a:p>
                  </a:txBody>
                  <a:tcPr/>
                </a:tc>
                <a:extLst>
                  <a:ext uri="{0D108BD9-81ED-4DB2-BD59-A6C34878D82A}">
                    <a16:rowId xmlns:a16="http://schemas.microsoft.com/office/drawing/2014/main" val="10004"/>
                  </a:ext>
                </a:extLst>
              </a:tr>
            </a:tbl>
          </a:graphicData>
        </a:graphic>
      </p:graphicFrame>
      <p:sp>
        <p:nvSpPr>
          <p:cNvPr id="4" name="Date Placeholder 3"/>
          <p:cNvSpPr>
            <a:spLocks noGrp="1"/>
          </p:cNvSpPr>
          <p:nvPr>
            <p:ph type="dt" idx="10"/>
          </p:nvPr>
        </p:nvSpPr>
        <p:spPr/>
        <p:txBody>
          <a:bodyPr/>
          <a:lstStyle/>
          <a:p>
            <a:fld id="{937E6CE2-A279-4DF4-AD7B-FFB9CCAEAB64}" type="datetime1">
              <a:rPr lang="en-US" smtClean="0"/>
              <a:t>1/30/2024</a:t>
            </a:fld>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4293442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70237F1-9868-A4B3-3A2C-DF1387A18025}"/>
              </a:ext>
            </a:extLst>
          </p:cNvPr>
          <p:cNvSpPr>
            <a:spLocks noGrp="1"/>
          </p:cNvSpPr>
          <p:nvPr>
            <p:ph type="dt" idx="10"/>
          </p:nvPr>
        </p:nvSpPr>
        <p:spPr/>
        <p:txBody>
          <a:bodyPr/>
          <a:lstStyle/>
          <a:p>
            <a:fld id="{068473FE-FEE8-4A11-984C-6BE76FFFB8A6}" type="datetime1">
              <a:rPr lang="en-US" smtClean="0"/>
              <a:t>1/30/2024</a:t>
            </a:fld>
            <a:endParaRPr lang="en-US"/>
          </a:p>
        </p:txBody>
      </p:sp>
      <p:sp>
        <p:nvSpPr>
          <p:cNvPr id="5" name="Footer Placeholder 4">
            <a:extLst>
              <a:ext uri="{FF2B5EF4-FFF2-40B4-BE49-F238E27FC236}">
                <a16:creationId xmlns:a16="http://schemas.microsoft.com/office/drawing/2014/main" id="{62F897E1-52F6-5319-AB52-C2201C080043}"/>
              </a:ext>
            </a:extLst>
          </p:cNvPr>
          <p:cNvSpPr>
            <a:spLocks noGrp="1"/>
          </p:cNvSpPr>
          <p:nvPr>
            <p:ph type="ft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FA06BF45-9EFC-B655-6BD2-55AB9C03554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graphicFrame>
        <p:nvGraphicFramePr>
          <p:cNvPr id="7" name="Table 6">
            <a:extLst>
              <a:ext uri="{FF2B5EF4-FFF2-40B4-BE49-F238E27FC236}">
                <a16:creationId xmlns:a16="http://schemas.microsoft.com/office/drawing/2014/main" id="{01C59048-8774-2193-BAA7-246A12B7C627}"/>
              </a:ext>
            </a:extLst>
          </p:cNvPr>
          <p:cNvGraphicFramePr>
            <a:graphicFrameLocks noGrp="1"/>
          </p:cNvGraphicFramePr>
          <p:nvPr>
            <p:extLst>
              <p:ext uri="{D42A27DB-BD31-4B8C-83A1-F6EECF244321}">
                <p14:modId xmlns:p14="http://schemas.microsoft.com/office/powerpoint/2010/main" val="1825818771"/>
              </p:ext>
            </p:extLst>
          </p:nvPr>
        </p:nvGraphicFramePr>
        <p:xfrm>
          <a:off x="1249680" y="1118870"/>
          <a:ext cx="6827520" cy="2016760"/>
        </p:xfrm>
        <a:graphic>
          <a:graphicData uri="http://schemas.openxmlformats.org/drawingml/2006/table">
            <a:tbl>
              <a:tblPr firstRow="1" bandRow="1">
                <a:tableStyleId>{1D3205E1-8B83-452B-8570-0B3C4014EAE2}</a:tableStyleId>
              </a:tblPr>
              <a:tblGrid>
                <a:gridCol w="701040">
                  <a:extLst>
                    <a:ext uri="{9D8B030D-6E8A-4147-A177-3AD203B41FA5}">
                      <a16:colId xmlns:a16="http://schemas.microsoft.com/office/drawing/2014/main" val="3476221039"/>
                    </a:ext>
                  </a:extLst>
                </a:gridCol>
                <a:gridCol w="2103194">
                  <a:extLst>
                    <a:ext uri="{9D8B030D-6E8A-4147-A177-3AD203B41FA5}">
                      <a16:colId xmlns:a16="http://schemas.microsoft.com/office/drawing/2014/main" val="227156687"/>
                    </a:ext>
                  </a:extLst>
                </a:gridCol>
                <a:gridCol w="2011643">
                  <a:extLst>
                    <a:ext uri="{9D8B030D-6E8A-4147-A177-3AD203B41FA5}">
                      <a16:colId xmlns:a16="http://schemas.microsoft.com/office/drawing/2014/main" val="3124378057"/>
                    </a:ext>
                  </a:extLst>
                </a:gridCol>
                <a:gridCol w="2011643">
                  <a:extLst>
                    <a:ext uri="{9D8B030D-6E8A-4147-A177-3AD203B41FA5}">
                      <a16:colId xmlns:a16="http://schemas.microsoft.com/office/drawing/2014/main" val="1619654640"/>
                    </a:ext>
                  </a:extLst>
                </a:gridCol>
              </a:tblGrid>
              <a:tr h="370840">
                <a:tc>
                  <a:txBody>
                    <a:bodyPr/>
                    <a:lstStyle/>
                    <a:p>
                      <a:r>
                        <a:rPr lang="en-US" dirty="0"/>
                        <a:t>SI. No</a:t>
                      </a:r>
                      <a:endParaRPr lang="en-IN" dirty="0"/>
                    </a:p>
                  </a:txBody>
                  <a:tcPr/>
                </a:tc>
                <a:tc>
                  <a:txBody>
                    <a:bodyPr/>
                    <a:lstStyle/>
                    <a:p>
                      <a:r>
                        <a:rPr lang="en-US" dirty="0"/>
                        <a:t>Strategies</a:t>
                      </a:r>
                      <a:endParaRPr lang="en-IN" dirty="0"/>
                    </a:p>
                  </a:txBody>
                  <a:tcPr/>
                </a:tc>
                <a:tc>
                  <a:txBody>
                    <a:bodyPr/>
                    <a:lstStyle/>
                    <a:p>
                      <a:r>
                        <a:rPr lang="en-US" dirty="0"/>
                        <a:t>Advantages</a:t>
                      </a:r>
                      <a:endParaRPr lang="en-IN" dirty="0"/>
                    </a:p>
                  </a:txBody>
                  <a:tcPr/>
                </a:tc>
                <a:tc>
                  <a:txBody>
                    <a:bodyPr/>
                    <a:lstStyle/>
                    <a:p>
                      <a:r>
                        <a:rPr lang="en-US" dirty="0"/>
                        <a:t>Disadvantages</a:t>
                      </a:r>
                      <a:endParaRPr lang="en-IN" dirty="0"/>
                    </a:p>
                  </a:txBody>
                  <a:tcPr/>
                </a:tc>
                <a:extLst>
                  <a:ext uri="{0D108BD9-81ED-4DB2-BD59-A6C34878D82A}">
                    <a16:rowId xmlns:a16="http://schemas.microsoft.com/office/drawing/2014/main" val="1496035606"/>
                  </a:ext>
                </a:extLst>
              </a:tr>
              <a:tr h="370840">
                <a:tc>
                  <a:txBody>
                    <a:bodyPr/>
                    <a:lstStyle/>
                    <a:p>
                      <a:r>
                        <a:rPr lang="en-US" dirty="0"/>
                        <a:t>5</a:t>
                      </a:r>
                      <a:endParaRPr lang="en-IN" dirty="0"/>
                    </a:p>
                  </a:txBody>
                  <a:tcPr/>
                </a:tc>
                <a:tc>
                  <a:txBody>
                    <a:bodyPr/>
                    <a:lstStyle/>
                    <a:p>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Template-Based Approaches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Provides structured templates for code. Simplicity and ease of understanding.</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Limited expressiveness and adaptability. May struggle with complex or diverse language.</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09496700"/>
                  </a:ext>
                </a:extLst>
              </a:tr>
              <a:tr h="370840">
                <a:tc>
                  <a:txBody>
                    <a:bodyPr/>
                    <a:lstStyle/>
                    <a:p>
                      <a:r>
                        <a:rPr lang="en-US" dirty="0"/>
                        <a:t>6</a:t>
                      </a:r>
                      <a:endParaRPr lang="en-IN" dirty="0"/>
                    </a:p>
                  </a:txBody>
                  <a:tcPr/>
                </a:tc>
                <a:tc>
                  <a:txBody>
                    <a:bodyPr/>
                    <a:lstStyle/>
                    <a:p>
                      <a:r>
                        <a:rPr lang="en-US" sz="1200" dirty="0">
                          <a:solidFill>
                            <a:srgbClr val="000000"/>
                          </a:solidFill>
                          <a:effectLst/>
                          <a:latin typeface="Times New Roman" panose="02020603050405020304" pitchFamily="18" charset="0"/>
                          <a:ea typeface="Times New Roman" panose="02020603050405020304" pitchFamily="18" charset="0"/>
                        </a:rPr>
                        <a:t>Hybrid Approaches (Rule-Based + ML Models)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solidFill>
                            <a:srgbClr val="000000"/>
                          </a:solidFill>
                          <a:effectLst/>
                          <a:latin typeface="Times New Roman" panose="02020603050405020304" pitchFamily="18" charset="0"/>
                          <a:ea typeface="Times New Roman" panose="02020603050405020304" pitchFamily="18" charset="0"/>
                        </a:rPr>
                        <a:t>Combines rule-based clarity with ML flexibility.</a:t>
                      </a:r>
                      <a:r>
                        <a:rPr lang="en-US" sz="1200" dirty="0">
                          <a:solidFill>
                            <a:srgbClr val="374151"/>
                          </a:solidFill>
                          <a:effectLst/>
                          <a:latin typeface="Times New Roman" panose="02020603050405020304" pitchFamily="18" charset="0"/>
                          <a:ea typeface="Calibri" panose="020F0502020204030204" pitchFamily="34" charset="0"/>
                        </a:rPr>
                        <a:t> </a:t>
                      </a:r>
                      <a:r>
                        <a:rPr lang="en-US" sz="1200" dirty="0">
                          <a:solidFill>
                            <a:srgbClr val="000000"/>
                          </a:solidFill>
                          <a:effectLst/>
                          <a:latin typeface="Times New Roman" panose="02020603050405020304" pitchFamily="18" charset="0"/>
                          <a:ea typeface="Times New Roman" panose="02020603050405020304" pitchFamily="18" charset="0"/>
                        </a:rPr>
                        <a:t>Adaptable to project-specific needs.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solidFill>
                            <a:srgbClr val="000000"/>
                          </a:solidFill>
                          <a:effectLst/>
                          <a:latin typeface="Times New Roman" panose="02020603050405020304" pitchFamily="18" charset="0"/>
                          <a:ea typeface="Times New Roman" panose="02020603050405020304" pitchFamily="18" charset="0"/>
                        </a:rPr>
                        <a:t>Requires careful integration and tuning.</a:t>
                      </a:r>
                      <a:r>
                        <a:rPr lang="en-US" sz="1200" dirty="0">
                          <a:solidFill>
                            <a:srgbClr val="374151"/>
                          </a:solidFill>
                          <a:effectLst/>
                          <a:latin typeface="Times New Roman" panose="02020603050405020304" pitchFamily="18" charset="0"/>
                          <a:ea typeface="Calibri" panose="020F0502020204030204" pitchFamily="34" charset="0"/>
                        </a:rPr>
                        <a:t> </a:t>
                      </a:r>
                      <a:r>
                        <a:rPr lang="en-US" sz="1200" dirty="0">
                          <a:solidFill>
                            <a:srgbClr val="000000"/>
                          </a:solidFill>
                          <a:effectLst/>
                          <a:latin typeface="Times New Roman" panose="02020603050405020304" pitchFamily="18" charset="0"/>
                          <a:ea typeface="Times New Roman" panose="02020603050405020304" pitchFamily="18" charset="0"/>
                        </a:rPr>
                        <a:t>Potential challenges in balancing components.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21888701"/>
                  </a:ext>
                </a:extLst>
              </a:tr>
            </a:tbl>
          </a:graphicData>
        </a:graphic>
      </p:graphicFrame>
    </p:spTree>
    <p:extLst>
      <p:ext uri="{BB962C8B-B14F-4D97-AF65-F5344CB8AC3E}">
        <p14:creationId xmlns:p14="http://schemas.microsoft.com/office/powerpoint/2010/main" val="1612305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76377" y="97147"/>
            <a:ext cx="6117431" cy="627321"/>
          </a:xfrm>
        </p:spPr>
        <p:txBody>
          <a:bodyPr/>
          <a:lstStyle/>
          <a:p>
            <a:r>
              <a:rPr lang="en-US" sz="3600" dirty="0"/>
              <a:t>Literature(cont..)</a:t>
            </a:r>
            <a:br>
              <a:rPr lang="en-US" sz="3600" dirty="0"/>
            </a:br>
            <a:r>
              <a:rPr lang="en-US" sz="1800" dirty="0">
                <a:latin typeface="Bookman Old Style" panose="02050604050505020204" pitchFamily="18" charset="0"/>
              </a:rPr>
              <a:t>selected strategy:</a:t>
            </a:r>
            <a:endParaRPr lang="en-US" sz="3600" dirty="0"/>
          </a:p>
        </p:txBody>
      </p:sp>
      <p:graphicFrame>
        <p:nvGraphicFramePr>
          <p:cNvPr id="3" name="Table 2"/>
          <p:cNvGraphicFramePr>
            <a:graphicFrameLocks noGrp="1"/>
          </p:cNvGraphicFramePr>
          <p:nvPr>
            <p:extLst>
              <p:ext uri="{D42A27DB-BD31-4B8C-83A1-F6EECF244321}">
                <p14:modId xmlns:p14="http://schemas.microsoft.com/office/powerpoint/2010/main" val="1618386784"/>
              </p:ext>
            </p:extLst>
          </p:nvPr>
        </p:nvGraphicFramePr>
        <p:xfrm>
          <a:off x="457199" y="857250"/>
          <a:ext cx="8290251" cy="3845560"/>
        </p:xfrm>
        <a:graphic>
          <a:graphicData uri="http://schemas.openxmlformats.org/drawingml/2006/table">
            <a:tbl>
              <a:tblPr firstRow="1" bandRow="1">
                <a:tableStyleId>{1D3205E1-8B83-452B-8570-0B3C4014EAE2}</a:tableStyleId>
              </a:tblPr>
              <a:tblGrid>
                <a:gridCol w="1500184">
                  <a:extLst>
                    <a:ext uri="{9D8B030D-6E8A-4147-A177-3AD203B41FA5}">
                      <a16:colId xmlns:a16="http://schemas.microsoft.com/office/drawing/2014/main" val="20000"/>
                    </a:ext>
                  </a:extLst>
                </a:gridCol>
                <a:gridCol w="1194025">
                  <a:extLst>
                    <a:ext uri="{9D8B030D-6E8A-4147-A177-3AD203B41FA5}">
                      <a16:colId xmlns:a16="http://schemas.microsoft.com/office/drawing/2014/main" val="20001"/>
                    </a:ext>
                  </a:extLst>
                </a:gridCol>
                <a:gridCol w="2877910">
                  <a:extLst>
                    <a:ext uri="{9D8B030D-6E8A-4147-A177-3AD203B41FA5}">
                      <a16:colId xmlns:a16="http://schemas.microsoft.com/office/drawing/2014/main" val="20002"/>
                    </a:ext>
                  </a:extLst>
                </a:gridCol>
                <a:gridCol w="2718132">
                  <a:extLst>
                    <a:ext uri="{9D8B030D-6E8A-4147-A177-3AD203B41FA5}">
                      <a16:colId xmlns:a16="http://schemas.microsoft.com/office/drawing/2014/main" val="20003"/>
                    </a:ext>
                  </a:extLst>
                </a:gridCol>
              </a:tblGrid>
              <a:tr h="370840">
                <a:tc>
                  <a:txBody>
                    <a:bodyPr/>
                    <a:lstStyle/>
                    <a:p>
                      <a:r>
                        <a:rPr lang="en-US" dirty="0"/>
                        <a:t>Author(s)</a:t>
                      </a:r>
                    </a:p>
                  </a:txBody>
                  <a:tcPr/>
                </a:tc>
                <a:tc>
                  <a:txBody>
                    <a:bodyPr/>
                    <a:lstStyle/>
                    <a:p>
                      <a:r>
                        <a:rPr lang="en-US" dirty="0"/>
                        <a:t>Method</a:t>
                      </a:r>
                    </a:p>
                  </a:txBody>
                  <a:tcPr/>
                </a:tc>
                <a:tc>
                  <a:txBody>
                    <a:bodyPr/>
                    <a:lstStyle/>
                    <a:p>
                      <a:r>
                        <a:rPr lang="en-US" dirty="0"/>
                        <a:t>Advantages</a:t>
                      </a:r>
                    </a:p>
                  </a:txBody>
                  <a:tcPr/>
                </a:tc>
                <a:tc>
                  <a:txBody>
                    <a:bodyPr/>
                    <a:lstStyle/>
                    <a:p>
                      <a:r>
                        <a:rPr lang="en-US" dirty="0"/>
                        <a:t>Disadvantages</a:t>
                      </a:r>
                    </a:p>
                  </a:txBody>
                  <a:tcPr/>
                </a:tc>
                <a:extLst>
                  <a:ext uri="{0D108BD9-81ED-4DB2-BD59-A6C34878D82A}">
                    <a16:rowId xmlns:a16="http://schemas.microsoft.com/office/drawing/2014/main" val="10000"/>
                  </a:ext>
                </a:extLst>
              </a:tr>
              <a:tr h="370840">
                <a:tc>
                  <a:txBody>
                    <a:bodyPr/>
                    <a:lstStyle/>
                    <a:p>
                      <a:pPr lvl="0">
                        <a:buNone/>
                      </a:pPr>
                      <a:r>
                        <a:rPr lang="en-US" sz="1200" b="0" i="0" u="none" strike="noStrike" noProof="0" dirty="0">
                          <a:latin typeface="Times New Roman"/>
                        </a:rPr>
                        <a:t>Aaqib Ahmed R.H. Ansari, Aaqib Ahmed R.H. Ansari</a:t>
                      </a:r>
                      <a:endParaRPr lang="en-US" sz="1200">
                        <a:latin typeface="Times New Roman"/>
                      </a:endParaRPr>
                    </a:p>
                  </a:txBody>
                  <a:tcPr/>
                </a:tc>
                <a:tc>
                  <a:txBody>
                    <a:bodyPr/>
                    <a:lstStyle/>
                    <a:p>
                      <a:pPr lvl="0">
                        <a:buNone/>
                      </a:pPr>
                      <a:r>
                        <a:rPr lang="en-US" sz="1200" b="0" i="0" u="none" strike="noStrike" baseline="0" noProof="0" dirty="0">
                          <a:solidFill>
                            <a:srgbClr val="000000"/>
                          </a:solidFill>
                          <a:latin typeface="Times New Roman"/>
                        </a:rPr>
                        <a:t>Intermediate Pseudo-Code Representations</a:t>
                      </a:r>
                      <a:endParaRPr lang="en-US" sz="1200" dirty="0">
                        <a:latin typeface="Times New Roman"/>
                      </a:endParaRPr>
                    </a:p>
                  </a:txBody>
                  <a:tcPr/>
                </a:tc>
                <a:tc>
                  <a:txBody>
                    <a:bodyPr/>
                    <a:lstStyle/>
                    <a:p>
                      <a:pPr lvl="0">
                        <a:buNone/>
                      </a:pPr>
                      <a:r>
                        <a:rPr lang="en-US" sz="1200" b="0" i="0" u="none" strike="noStrike" noProof="0" dirty="0">
                          <a:latin typeface="Times New Roman"/>
                        </a:rPr>
                        <a:t>Utilizes NLP for pseudocode generation, fostering accessibility for non-programmers. Integrates XML for structured representation and traditional programming for source code conversion. Employs stemming and Viterbi algorithms, enhancing NLP capabilities. Proposes automated dataset creation for self-improvement. </a:t>
                      </a:r>
                      <a:endParaRPr lang="en-US" sz="1200">
                        <a:latin typeface="Times New Roman"/>
                      </a:endParaRPr>
                    </a:p>
                  </a:txBody>
                  <a:tcPr/>
                </a:tc>
                <a:tc>
                  <a:txBody>
                    <a:bodyPr/>
                    <a:lstStyle/>
                    <a:p>
                      <a:pPr lvl="0">
                        <a:buNone/>
                      </a:pPr>
                      <a:r>
                        <a:rPr lang="en-US" sz="1200" b="0" i="0" u="none" strike="noStrike" noProof="0" dirty="0">
                          <a:latin typeface="Times New Roman"/>
                        </a:rPr>
                        <a:t>Limited to Java source code generation, potential challenges with ambiguous language, and dependence on predefined structures for dataset creation. The pseudocode to source-code method may introduce complexity. Ambiguity and nuances in natural language pose challenges. </a:t>
                      </a:r>
                      <a:endParaRPr lang="en-US" sz="1200">
                        <a:latin typeface="Times New Roman"/>
                      </a:endParaRPr>
                    </a:p>
                  </a:txBody>
                  <a:tcPr/>
                </a:tc>
                <a:extLst>
                  <a:ext uri="{0D108BD9-81ED-4DB2-BD59-A6C34878D82A}">
                    <a16:rowId xmlns:a16="http://schemas.microsoft.com/office/drawing/2014/main" val="10001"/>
                  </a:ext>
                </a:extLst>
              </a:tr>
              <a:tr h="370839">
                <a:tc>
                  <a:txBody>
                    <a:bodyPr/>
                    <a:lstStyle/>
                    <a:p>
                      <a:pPr lvl="0">
                        <a:buNone/>
                      </a:pPr>
                      <a:r>
                        <a:rPr lang="en-US" sz="1200" b="0" i="0" u="none" strike="noStrike" noProof="0" dirty="0">
                          <a:latin typeface="Times New Roman"/>
                        </a:rPr>
                        <a:t>Franks</a:t>
                      </a:r>
                      <a:endParaRPr lang="en-US" dirty="0">
                        <a:latin typeface="Times New Roman"/>
                      </a:endParaRPr>
                    </a:p>
                  </a:txBody>
                  <a:tcPr/>
                </a:tc>
                <a:tc>
                  <a:txBody>
                    <a:bodyPr/>
                    <a:lstStyle/>
                    <a:p>
                      <a:pPr lvl="0">
                        <a:buNone/>
                      </a:pPr>
                      <a:r>
                        <a:rPr lang="en-US" sz="1200" b="0" i="0" u="none" strike="noStrike" baseline="0" noProof="0" dirty="0">
                          <a:solidFill>
                            <a:srgbClr val="000000"/>
                          </a:solidFill>
                          <a:latin typeface="Times New Roman"/>
                        </a:rPr>
                        <a:t>N gram model</a:t>
                      </a:r>
                      <a:endParaRPr lang="en-US" dirty="0">
                        <a:latin typeface="Times New Roman"/>
                      </a:endParaRPr>
                    </a:p>
                  </a:txBody>
                  <a:tcPr/>
                </a:tc>
                <a:tc>
                  <a:txBody>
                    <a:bodyPr/>
                    <a:lstStyle/>
                    <a:p>
                      <a:pPr lvl="0">
                        <a:buNone/>
                      </a:pPr>
                      <a:r>
                        <a:rPr lang="en-US" sz="1200" b="0" i="0" u="none" strike="noStrike" noProof="0" dirty="0">
                          <a:latin typeface="Times New Roman"/>
                        </a:rPr>
                        <a:t>Adaptability: They are adaptable to different languages and coding styles as they learn from the patterns present in the provided training data .</a:t>
                      </a:r>
                      <a:endParaRPr lang="en-US" dirty="0">
                        <a:latin typeface="Times New Roman"/>
                      </a:endParaRPr>
                    </a:p>
                    <a:p>
                      <a:pPr lvl="0">
                        <a:buNone/>
                      </a:pPr>
                      <a:r>
                        <a:rPr lang="en-US" sz="1200" b="0" i="0" u="none" strike="noStrike" noProof="0" dirty="0">
                          <a:latin typeface="Times New Roman"/>
                        </a:rPr>
                        <a:t>Efficiency: N-gram models are computationally efficient and can handle large datasets, making them practical for real-time or near real-time applications</a:t>
                      </a:r>
                      <a:endParaRPr lang="en-US">
                        <a:latin typeface="Times New Roman"/>
                      </a:endParaRPr>
                    </a:p>
                  </a:txBody>
                  <a:tcPr/>
                </a:tc>
                <a:tc>
                  <a:txBody>
                    <a:bodyPr/>
                    <a:lstStyle/>
                    <a:p>
                      <a:pPr lvl="0">
                        <a:buNone/>
                      </a:pPr>
                      <a:r>
                        <a:rPr lang="en-US" sz="1200" b="0" i="0" u="none" strike="noStrike" noProof="0" dirty="0">
                          <a:latin typeface="Times New Roman"/>
                        </a:rPr>
                        <a:t>Data Sparsity Issues: With larger values of ‘n’, the amount of training data required for accurate modeling increases exponentially. Overfitting and Noise.</a:t>
                      </a:r>
                      <a:endParaRPr lang="en-US" dirty="0">
                        <a:latin typeface="Times New Roman"/>
                      </a:endParaRPr>
                    </a:p>
                    <a:p>
                      <a:pPr lvl="0">
                        <a:buNone/>
                      </a:pPr>
                      <a:r>
                        <a:rPr lang="en-US" sz="1200" b="0" i="0" u="none" strike="noStrike" noProof="0" dirty="0">
                          <a:latin typeface="Times New Roman"/>
                        </a:rPr>
                        <a:t>Sensitivity: Higher order N-gram models are susceptible to overfitting on specific patterns in the training data, capturing noise or idiosyncrasies that may not generalize well to new inputs.</a:t>
                      </a:r>
                      <a:endParaRPr lang="en-US">
                        <a:latin typeface="Times New Roman"/>
                      </a:endParaRPr>
                    </a:p>
                  </a:txBody>
                  <a:tcPr/>
                </a:tc>
                <a:extLst>
                  <a:ext uri="{0D108BD9-81ED-4DB2-BD59-A6C34878D82A}">
                    <a16:rowId xmlns:a16="http://schemas.microsoft.com/office/drawing/2014/main" val="371953155"/>
                  </a:ext>
                </a:extLst>
              </a:tr>
            </a:tbl>
          </a:graphicData>
        </a:graphic>
      </p:graphicFrame>
      <p:sp>
        <p:nvSpPr>
          <p:cNvPr id="4" name="Date Placeholder 3"/>
          <p:cNvSpPr>
            <a:spLocks noGrp="1"/>
          </p:cNvSpPr>
          <p:nvPr>
            <p:ph type="dt" idx="10"/>
          </p:nvPr>
        </p:nvSpPr>
        <p:spPr/>
        <p:txBody>
          <a:bodyPr/>
          <a:lstStyle/>
          <a:p>
            <a:fld id="{632A1D68-43CA-45FC-A47C-7E83FB7C746E}" type="datetime1">
              <a:rPr lang="en-US" smtClean="0"/>
              <a:t>1/30/2024</a:t>
            </a:fld>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463350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CD91A71-F4F3-D10C-A1B6-BBA45CF8670B}"/>
              </a:ext>
            </a:extLst>
          </p:cNvPr>
          <p:cNvSpPr>
            <a:spLocks noGrp="1"/>
          </p:cNvSpPr>
          <p:nvPr>
            <p:ph type="dt" idx="10"/>
          </p:nvPr>
        </p:nvSpPr>
        <p:spPr/>
        <p:txBody>
          <a:bodyPr/>
          <a:lstStyle/>
          <a:p>
            <a:fld id="{035A6381-E52B-4798-A646-D5D2C58998FF}" type="datetime1">
              <a:rPr lang="en-US" smtClean="0"/>
              <a:t>1/30/2024</a:t>
            </a:fld>
            <a:endParaRPr lang="en-US"/>
          </a:p>
        </p:txBody>
      </p:sp>
      <p:sp>
        <p:nvSpPr>
          <p:cNvPr id="6" name="Footer Placeholder 5">
            <a:extLst>
              <a:ext uri="{FF2B5EF4-FFF2-40B4-BE49-F238E27FC236}">
                <a16:creationId xmlns:a16="http://schemas.microsoft.com/office/drawing/2014/main" id="{F27A15CC-515C-80AC-9F16-8FFF10573E2E}"/>
              </a:ext>
            </a:extLst>
          </p:cNvPr>
          <p:cNvSpPr>
            <a:spLocks noGrp="1"/>
          </p:cNvSpPr>
          <p:nvPr>
            <p:ph type="ftr" idx="11"/>
          </p:nvPr>
        </p:nvSpPr>
        <p:spPr/>
        <p:txBody>
          <a:bodyPr/>
          <a:lstStyle/>
          <a:p>
            <a:r>
              <a:rPr lang="en-US"/>
              <a:t>Department of Computer Science and Engineering</a:t>
            </a:r>
          </a:p>
        </p:txBody>
      </p:sp>
      <p:sp>
        <p:nvSpPr>
          <p:cNvPr id="7" name="Slide Number Placeholder 6">
            <a:extLst>
              <a:ext uri="{FF2B5EF4-FFF2-40B4-BE49-F238E27FC236}">
                <a16:creationId xmlns:a16="http://schemas.microsoft.com/office/drawing/2014/main" id="{13C624D8-D8F3-C960-2E8F-4D29ADD7CE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8</a:t>
            </a:fld>
            <a:endParaRPr lang="en-US"/>
          </a:p>
        </p:txBody>
      </p:sp>
      <p:graphicFrame>
        <p:nvGraphicFramePr>
          <p:cNvPr id="9" name="Table 8">
            <a:extLst>
              <a:ext uri="{FF2B5EF4-FFF2-40B4-BE49-F238E27FC236}">
                <a16:creationId xmlns:a16="http://schemas.microsoft.com/office/drawing/2014/main" id="{9A1CEEE3-F887-A175-42C9-09D742E783E6}"/>
              </a:ext>
            </a:extLst>
          </p:cNvPr>
          <p:cNvGraphicFramePr>
            <a:graphicFrameLocks noGrp="1"/>
          </p:cNvGraphicFramePr>
          <p:nvPr>
            <p:extLst>
              <p:ext uri="{D42A27DB-BD31-4B8C-83A1-F6EECF244321}">
                <p14:modId xmlns:p14="http://schemas.microsoft.com/office/powerpoint/2010/main" val="727738926"/>
              </p:ext>
            </p:extLst>
          </p:nvPr>
        </p:nvGraphicFramePr>
        <p:xfrm>
          <a:off x="620485" y="734785"/>
          <a:ext cx="8274141" cy="3573507"/>
        </p:xfrm>
        <a:graphic>
          <a:graphicData uri="http://schemas.openxmlformats.org/drawingml/2006/table">
            <a:tbl>
              <a:tblPr firstRow="1" bandRow="1">
                <a:tableStyleId>{1D3205E1-8B83-452B-8570-0B3C4014EAE2}</a:tableStyleId>
              </a:tblPr>
              <a:tblGrid>
                <a:gridCol w="928684">
                  <a:extLst>
                    <a:ext uri="{9D8B030D-6E8A-4147-A177-3AD203B41FA5}">
                      <a16:colId xmlns:a16="http://schemas.microsoft.com/office/drawing/2014/main" val="1830281740"/>
                    </a:ext>
                  </a:extLst>
                </a:gridCol>
                <a:gridCol w="1541008">
                  <a:extLst>
                    <a:ext uri="{9D8B030D-6E8A-4147-A177-3AD203B41FA5}">
                      <a16:colId xmlns:a16="http://schemas.microsoft.com/office/drawing/2014/main" val="87242977"/>
                    </a:ext>
                  </a:extLst>
                </a:gridCol>
                <a:gridCol w="2592160">
                  <a:extLst>
                    <a:ext uri="{9D8B030D-6E8A-4147-A177-3AD203B41FA5}">
                      <a16:colId xmlns:a16="http://schemas.microsoft.com/office/drawing/2014/main" val="672329121"/>
                    </a:ext>
                  </a:extLst>
                </a:gridCol>
                <a:gridCol w="3212289">
                  <a:extLst>
                    <a:ext uri="{9D8B030D-6E8A-4147-A177-3AD203B41FA5}">
                      <a16:colId xmlns:a16="http://schemas.microsoft.com/office/drawing/2014/main" val="67970959"/>
                    </a:ext>
                  </a:extLst>
                </a:gridCol>
              </a:tblGrid>
              <a:tr h="1653267">
                <a:tc>
                  <a:txBody>
                    <a:bodyPr/>
                    <a:lstStyle/>
                    <a:p>
                      <a:pPr lvl="0">
                        <a:buNone/>
                      </a:pPr>
                      <a:r>
                        <a:rPr lang="en-GB" sz="1200" b="0" i="0" u="none" strike="noStrike" noProof="0" err="1">
                          <a:latin typeface="Times New Roman"/>
                        </a:rPr>
                        <a:t>Raychev</a:t>
                      </a:r>
                      <a:endParaRPr lang="en-US" sz="1200">
                        <a:latin typeface="Times New Roman"/>
                      </a:endParaRPr>
                    </a:p>
                  </a:txBody>
                  <a:tcPr/>
                </a:tc>
                <a:tc>
                  <a:txBody>
                    <a:bodyPr/>
                    <a:lstStyle/>
                    <a:p>
                      <a:pPr lvl="0">
                        <a:buNone/>
                      </a:pPr>
                      <a:r>
                        <a:rPr lang="en-GB" sz="1200" b="0" i="0" u="none" strike="noStrike" noProof="0" dirty="0">
                          <a:latin typeface="Times New Roman"/>
                        </a:rPr>
                        <a:t>Statistical language translation</a:t>
                      </a:r>
                      <a:endParaRPr lang="en-US" sz="1200">
                        <a:latin typeface="Times New Roman"/>
                      </a:endParaRPr>
                    </a:p>
                  </a:txBody>
                  <a:tcPr/>
                </a:tc>
                <a:tc>
                  <a:txBody>
                    <a:bodyPr/>
                    <a:lstStyle/>
                    <a:p>
                      <a:pPr lvl="0">
                        <a:buNone/>
                      </a:pPr>
                      <a:r>
                        <a:rPr lang="en-GB" sz="1200" b="0" i="0" u="none" strike="noStrike" noProof="0" dirty="0">
                          <a:latin typeface="Times New Roman"/>
                        </a:rPr>
                        <a:t>Accessibility: It allows developers with varying programming skills to communicate instructions in natural language, making coding more accessible to nonexperts. Rapid Prototyping: Speeds up the prototyping phase by quickly converting natural language descriptions into code.</a:t>
                      </a:r>
                      <a:endParaRPr lang="en-US" sz="1200">
                        <a:latin typeface="Times New Roman"/>
                      </a:endParaRPr>
                    </a:p>
                  </a:txBody>
                  <a:tcPr/>
                </a:tc>
                <a:tc>
                  <a:txBody>
                    <a:bodyPr/>
                    <a:lstStyle/>
                    <a:p>
                      <a:pPr lvl="0">
                        <a:buNone/>
                      </a:pPr>
                      <a:r>
                        <a:rPr lang="en-GB" sz="1200" b="0" i="0" u="none" strike="noStrike" noProof="0" dirty="0">
                          <a:latin typeface="Times New Roman"/>
                        </a:rPr>
                        <a:t>Ambiguity and Interpretation: Natural language often contains ambiguity and multiple interpretations, leading to potential misunderstandings. Limited Vocabulary and Domain Specific Knowledge: Statistical models may struggle with specialized or domain-specific terminology, resulting in inaccuracies when translating such terms into code.</a:t>
                      </a:r>
                      <a:endParaRPr lang="en-US" sz="1200">
                        <a:latin typeface="Times New Roman"/>
                      </a:endParaRPr>
                    </a:p>
                  </a:txBody>
                  <a:tcPr/>
                </a:tc>
                <a:extLst>
                  <a:ext uri="{0D108BD9-81ED-4DB2-BD59-A6C34878D82A}">
                    <a16:rowId xmlns:a16="http://schemas.microsoft.com/office/drawing/2014/main" val="2193427566"/>
                  </a:ext>
                </a:extLst>
              </a:tr>
              <a:tr h="431654">
                <a:tc>
                  <a:txBody>
                    <a:bodyPr/>
                    <a:lstStyle/>
                    <a:p>
                      <a:pPr lvl="0">
                        <a:buNone/>
                      </a:pPr>
                      <a:r>
                        <a:rPr lang="en-GB" sz="1200" b="0" i="0" u="none" strike="noStrike" noProof="0" dirty="0">
                          <a:latin typeface="Times New Roman"/>
                        </a:rPr>
                        <a:t>Bielik</a:t>
                      </a:r>
                      <a:endParaRPr lang="en-US" sz="1200">
                        <a:latin typeface="Times New Roman"/>
                      </a:endParaRPr>
                    </a:p>
                  </a:txBody>
                  <a:tcPr/>
                </a:tc>
                <a:tc>
                  <a:txBody>
                    <a:bodyPr/>
                    <a:lstStyle/>
                    <a:p>
                      <a:pPr lvl="0">
                        <a:buNone/>
                      </a:pPr>
                      <a:r>
                        <a:rPr lang="en-GB" sz="1200" b="0" i="0" u="none" strike="noStrike" noProof="0" dirty="0">
                          <a:latin typeface="Times New Roman"/>
                        </a:rPr>
                        <a:t>Pos tagging </a:t>
                      </a:r>
                      <a:endParaRPr lang="en-US" sz="1200">
                        <a:latin typeface="Times New Roman"/>
                      </a:endParaRPr>
                    </a:p>
                  </a:txBody>
                  <a:tcPr/>
                </a:tc>
                <a:tc>
                  <a:txBody>
                    <a:bodyPr/>
                    <a:lstStyle/>
                    <a:p>
                      <a:pPr lvl="0">
                        <a:buNone/>
                      </a:pPr>
                      <a:r>
                        <a:rPr lang="en-GB" sz="1200" b="0" i="0" u="none" strike="noStrike" noProof="0" dirty="0">
                          <a:latin typeface="Times New Roman"/>
                        </a:rPr>
                        <a:t>Improved Parsing: It assists in parsing sentences more effectively, enabling the system to break down complex statements into meaningful segments. Syntax Validation: By identifying parts of speech, the system can validate the syntactic correctness of the provided natural language input, reducing the likelihood of generating code with syntax errors. </a:t>
                      </a:r>
                      <a:endParaRPr lang="en-US" sz="1200">
                        <a:latin typeface="Times New Roman"/>
                      </a:endParaRPr>
                    </a:p>
                  </a:txBody>
                  <a:tcPr/>
                </a:tc>
                <a:tc>
                  <a:txBody>
                    <a:bodyPr/>
                    <a:lstStyle/>
                    <a:p>
                      <a:pPr lvl="0">
                        <a:buNone/>
                      </a:pPr>
                      <a:r>
                        <a:rPr lang="en-GB" sz="1200" b="0" i="0" u="none" strike="noStrike" noProof="0" dirty="0">
                          <a:latin typeface="Times New Roman"/>
                        </a:rPr>
                        <a:t>Inflexibility with Unconventional Language Structures: It might struggle with unconventional or nonstandard language structures that deviate from typical grammar rule. Contextual Understanding: POS tagging might not capture the full context of a sentence, especially in cases where the meaning of a word or phrase depends heavily on the surrounding context. </a:t>
                      </a:r>
                      <a:endParaRPr lang="en-US" sz="1200">
                        <a:latin typeface="Times New Roman"/>
                      </a:endParaRPr>
                    </a:p>
                  </a:txBody>
                  <a:tcPr/>
                </a:tc>
                <a:extLst>
                  <a:ext uri="{0D108BD9-81ED-4DB2-BD59-A6C34878D82A}">
                    <a16:rowId xmlns:a16="http://schemas.microsoft.com/office/drawing/2014/main" val="3838551546"/>
                  </a:ext>
                </a:extLst>
              </a:tr>
            </a:tbl>
          </a:graphicData>
        </a:graphic>
      </p:graphicFrame>
    </p:spTree>
    <p:extLst>
      <p:ext uri="{BB962C8B-B14F-4D97-AF65-F5344CB8AC3E}">
        <p14:creationId xmlns:p14="http://schemas.microsoft.com/office/powerpoint/2010/main" val="1188655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9</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992029" y="25801"/>
            <a:ext cx="6117431" cy="627321"/>
          </a:xfrm>
        </p:spPr>
        <p:txBody>
          <a:bodyPr/>
          <a:lstStyle/>
          <a:p>
            <a:r>
              <a:rPr lang="en-US" sz="3200" dirty="0">
                <a:latin typeface="Bookman Old Style" panose="02050604050505020204" pitchFamily="18" charset="0"/>
              </a:rPr>
              <a:t>Problem </a:t>
            </a:r>
            <a:r>
              <a:rPr lang="en-US" sz="3600" dirty="0">
                <a:latin typeface="Bookman Old Style" panose="02050604050505020204" pitchFamily="18" charset="0"/>
              </a:rPr>
              <a:t>Statement</a:t>
            </a:r>
          </a:p>
        </p:txBody>
      </p:sp>
      <p:sp>
        <p:nvSpPr>
          <p:cNvPr id="5" name="TextBox 4"/>
          <p:cNvSpPr txBox="1"/>
          <p:nvPr/>
        </p:nvSpPr>
        <p:spPr>
          <a:xfrm>
            <a:off x="743811" y="941325"/>
            <a:ext cx="7559569" cy="3323987"/>
          </a:xfrm>
          <a:prstGeom prst="rect">
            <a:avLst/>
          </a:prstGeom>
          <a:noFill/>
        </p:spPr>
        <p:txBody>
          <a:bodyPr wrap="square" lIns="91440" tIns="45720" rIns="91440" bIns="45720" rtlCol="0" anchor="t">
            <a:spAutoFit/>
          </a:bodyPr>
          <a:lstStyle/>
          <a:p>
            <a:pPr algn="just"/>
            <a:r>
              <a:rPr lang="en-US" dirty="0">
                <a:latin typeface="Times New Roman"/>
              </a:rPr>
              <a:t>The project presents an NLP-based system limited to Python and C and lacking Python loop support. In response, our project integrates ChatGPT for language-agnostic code generation, refines NLP with stemming algorithms and an XML-based pseudo-code system, and comprehensively covers Python, overcoming the base paper's restrictions( lack of proper dataset for this particular application and conversion of natural language into one specified programming language) for a more versatile solution.</a:t>
            </a:r>
            <a:endParaRPr lang="en-US"/>
          </a:p>
          <a:p>
            <a:pPr algn="just"/>
            <a:r>
              <a:rPr lang="en-US" b="1" dirty="0">
                <a:latin typeface="Times New Roman"/>
              </a:rPr>
              <a:t>Existing methods:</a:t>
            </a:r>
          </a:p>
          <a:p>
            <a:pPr algn="just"/>
            <a:r>
              <a:rPr lang="en-US" b="1" dirty="0">
                <a:latin typeface="Times New Roman"/>
              </a:rPr>
              <a:t>1)NLP based Natural language interface-</a:t>
            </a:r>
            <a:r>
              <a:rPr lang="en-US" dirty="0">
                <a:latin typeface="Times New Roman"/>
              </a:rPr>
              <a:t>Limited adaptability to diverse languages</a:t>
            </a:r>
          </a:p>
          <a:p>
            <a:pPr algn="just"/>
            <a:r>
              <a:rPr lang="en-US" dirty="0">
                <a:latin typeface="Times New Roman"/>
              </a:rPr>
              <a:t>                                                                      Limited coverage of Python constructs, especially loops.</a:t>
            </a:r>
          </a:p>
          <a:p>
            <a:pPr algn="just"/>
            <a:r>
              <a:rPr lang="en-US" b="1" dirty="0">
                <a:latin typeface="Times New Roman"/>
              </a:rPr>
              <a:t>2) Statistical language models- </a:t>
            </a:r>
            <a:r>
              <a:rPr lang="en-US" dirty="0">
                <a:latin typeface="Times New Roman"/>
              </a:rPr>
              <a:t>Struggle with rare or unseen language patterns. Requires large and                                                           diverse training data sets.</a:t>
            </a:r>
          </a:p>
          <a:p>
            <a:pPr algn="just"/>
            <a:r>
              <a:rPr lang="en-US" b="1" dirty="0">
                <a:latin typeface="Times New Roman"/>
              </a:rPr>
              <a:t>3)Template based approaches-</a:t>
            </a:r>
            <a:r>
              <a:rPr lang="en-US" dirty="0">
                <a:latin typeface="Times New Roman"/>
              </a:rPr>
              <a:t> Struggle with complex or diverse language limited expressiveness                                                            and adaptability. </a:t>
            </a:r>
          </a:p>
          <a:p>
            <a:pPr algn="just"/>
            <a:r>
              <a:rPr lang="en-US" dirty="0">
                <a:latin typeface="Times New Roman"/>
              </a:rPr>
              <a:t>This project aims to address these challenges by implementing A Natural Language Interface for generating the source through ChatGPT integration. Using ChatGPT to enhance code and improve productivity, accessibility and collaboration.</a:t>
            </a:r>
          </a:p>
        </p:txBody>
      </p:sp>
      <p:sp>
        <p:nvSpPr>
          <p:cNvPr id="3" name="Date Placeholder 2"/>
          <p:cNvSpPr>
            <a:spLocks noGrp="1"/>
          </p:cNvSpPr>
          <p:nvPr>
            <p:ph type="dt" idx="10"/>
          </p:nvPr>
        </p:nvSpPr>
        <p:spPr/>
        <p:txBody>
          <a:bodyPr/>
          <a:lstStyle/>
          <a:p>
            <a:fld id="{BAE47AFA-FA96-457D-956D-C46D009EE3B5}" type="datetime1">
              <a:rPr lang="en-US" smtClean="0"/>
              <a:t>1/30/2024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1236963639"/>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835</TotalTime>
  <Words>2058</Words>
  <Application>Microsoft Office PowerPoint</Application>
  <PresentationFormat>On-screen Show (16:9)</PresentationFormat>
  <Paragraphs>256</Paragraphs>
  <Slides>19</Slides>
  <Notes>15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19</vt:i4>
      </vt:variant>
    </vt:vector>
  </HeadingPairs>
  <TitlesOfParts>
    <vt:vector size="32" baseType="lpstr">
      <vt:lpstr>Calibri</vt:lpstr>
      <vt:lpstr>Arial</vt:lpstr>
      <vt:lpstr>Cambria Math</vt:lpstr>
      <vt:lpstr>KaTeX_Math</vt:lpstr>
      <vt:lpstr>Noto Sans Symbols</vt:lpstr>
      <vt:lpstr>Trebuchet MS</vt:lpstr>
      <vt:lpstr>Bookman Old Style</vt:lpstr>
      <vt:lpstr>Times New Roman</vt:lpstr>
      <vt:lpstr>Segoe UI</vt:lpstr>
      <vt:lpstr>Wingdings</vt:lpstr>
      <vt:lpstr>Söhne</vt:lpstr>
      <vt:lpstr>KaTeX_Main</vt:lpstr>
      <vt:lpstr>1_Office Theme</vt:lpstr>
      <vt:lpstr>A Seminar on Natural Language to Code:  Enhancing Source Code Generation through ChatGPT Integration </vt:lpstr>
      <vt:lpstr>Introduction</vt:lpstr>
      <vt:lpstr>PowerPoint Presentation</vt:lpstr>
      <vt:lpstr>Concept Tree</vt:lpstr>
      <vt:lpstr>Literature </vt:lpstr>
      <vt:lpstr>PowerPoint Presentation</vt:lpstr>
      <vt:lpstr>Literature(cont..) selected strategy:</vt:lpstr>
      <vt:lpstr>PowerPoint Presentation</vt:lpstr>
      <vt:lpstr>Problem Statement</vt:lpstr>
      <vt:lpstr>Problem Illustration</vt:lpstr>
      <vt:lpstr>Proposed Method</vt:lpstr>
      <vt:lpstr>Proposed Method Illustration</vt:lpstr>
      <vt:lpstr>Parameter </vt:lpstr>
      <vt:lpstr>PowerPoint Presentation</vt:lpstr>
      <vt:lpstr>Experiment Environment</vt:lpstr>
      <vt:lpstr>Project status</vt:lpstr>
      <vt:lpstr>References</vt:lpstr>
      <vt:lpstr>Thank you</vt:lpstr>
      <vt:lpstr>Project seminar–I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Gajawada vishwas</cp:lastModifiedBy>
  <cp:revision>458</cp:revision>
  <dcterms:modified xsi:type="dcterms:W3CDTF">2024-01-30T03:16:30Z</dcterms:modified>
</cp:coreProperties>
</file>