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283" r:id="rId3"/>
    <p:sldId id="284" r:id="rId4"/>
    <p:sldId id="285" r:id="rId5"/>
    <p:sldId id="286" r:id="rId6"/>
    <p:sldId id="312" r:id="rId7"/>
    <p:sldId id="291" r:id="rId8"/>
    <p:sldId id="292" r:id="rId9"/>
    <p:sldId id="293" r:id="rId10"/>
    <p:sldId id="311" r:id="rId11"/>
    <p:sldId id="295" r:id="rId12"/>
    <p:sldId id="296" r:id="rId13"/>
    <p:sldId id="297" r:id="rId14"/>
    <p:sldId id="298" r:id="rId15"/>
    <p:sldId id="315" r:id="rId16"/>
    <p:sldId id="314" r:id="rId17"/>
    <p:sldId id="299" r:id="rId18"/>
    <p:sldId id="301" r:id="rId19"/>
    <p:sldId id="300" r:id="rId20"/>
    <p:sldId id="302" r:id="rId21"/>
    <p:sldId id="303" r:id="rId22"/>
    <p:sldId id="304" r:id="rId23"/>
    <p:sldId id="305" r:id="rId24"/>
    <p:sldId id="306" r:id="rId25"/>
    <p:sldId id="307" r:id="rId26"/>
    <p:sldId id="308" r:id="rId27"/>
    <p:sldId id="310" r:id="rId28"/>
    <p:sldId id="294" r:id="rId29"/>
    <p:sldId id="309" r:id="rId30"/>
    <p:sldId id="313" r:id="rId31"/>
    <p:sldId id="273" r:id="rId32"/>
  </p:sldIdLst>
  <p:sldSz cx="9144000" cy="5143500" type="screen16x9"/>
  <p:notesSz cx="6858000" cy="9144000"/>
  <p:embeddedFontLst>
    <p:embeddedFont>
      <p:font typeface="Arial Black" panose="020B0A04020102020204" pitchFamily="34" charset="0"/>
      <p:bold r:id="rId34"/>
    </p:embeddedFont>
    <p:embeddedFont>
      <p:font typeface="Barlow" panose="020B0604020202020204" charset="0"/>
      <p:regular r:id="rId35"/>
      <p:bold r:id="rId36"/>
      <p:italic r:id="rId37"/>
      <p:boldItalic r:id="rId38"/>
    </p:embeddedFont>
    <p:embeddedFont>
      <p:font typeface="Barlow Medium"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Georgia" panose="02040502050405020303" pitchFamily="18"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291" autoAdjust="0"/>
  </p:normalViewPr>
  <p:slideViewPr>
    <p:cSldViewPr snapToGrid="0">
      <p:cViewPr varScale="1">
        <p:scale>
          <a:sx n="90" d="100"/>
          <a:sy n="90" d="100"/>
        </p:scale>
        <p:origin x="9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16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6817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261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33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747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020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88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59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0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39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b87c9a92b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fb87c9a92b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838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034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85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8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99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343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961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559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b87c9a92b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gfb87c9a92b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0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b87c9a92b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fb87c9a92b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36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b87c9a92b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fb87c9a92b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15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17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89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39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778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a:spcBef>
                <a:spcPts val="0"/>
              </a:spcBef>
              <a:spcAft>
                <a:spcPts val="0"/>
              </a:spcAft>
              <a:buSzPts val="1600"/>
              <a:buFont typeface="Barlow Medium"/>
              <a:buNone/>
              <a:defRPr>
                <a:latin typeface="Barlow Medium"/>
                <a:ea typeface="Barlow Medium"/>
                <a:cs typeface="Barlow Medium"/>
                <a:sym typeface="Barlow Medium"/>
              </a:defRPr>
            </a:lvl1pPr>
            <a:lvl2pPr lvl="1">
              <a:spcBef>
                <a:spcPts val="800"/>
              </a:spcBef>
              <a:spcAft>
                <a:spcPts val="0"/>
              </a:spcAft>
              <a:buSzPts val="1600"/>
              <a:buFont typeface="Barlow Medium"/>
              <a:buNone/>
              <a:defRPr>
                <a:latin typeface="Barlow Medium"/>
                <a:ea typeface="Barlow Medium"/>
                <a:cs typeface="Barlow Medium"/>
                <a:sym typeface="Barlow Medium"/>
              </a:defRPr>
            </a:lvl2pPr>
            <a:lvl3pPr lvl="2">
              <a:spcBef>
                <a:spcPts val="800"/>
              </a:spcBef>
              <a:spcAft>
                <a:spcPts val="0"/>
              </a:spcAft>
              <a:buSzPts val="1600"/>
              <a:buFont typeface="Barlow Medium"/>
              <a:buNone/>
              <a:defRPr>
                <a:latin typeface="Barlow Medium"/>
                <a:ea typeface="Barlow Medium"/>
                <a:cs typeface="Barlow Medium"/>
                <a:sym typeface="Barlow Medium"/>
              </a:defRPr>
            </a:lvl3pPr>
            <a:lvl4pPr lvl="3">
              <a:spcBef>
                <a:spcPts val="800"/>
              </a:spcBef>
              <a:spcAft>
                <a:spcPts val="0"/>
              </a:spcAft>
              <a:buSzPts val="1600"/>
              <a:buFont typeface="Barlow Medium"/>
              <a:buNone/>
              <a:defRPr>
                <a:latin typeface="Barlow Medium"/>
                <a:ea typeface="Barlow Medium"/>
                <a:cs typeface="Barlow Medium"/>
                <a:sym typeface="Barlow Medium"/>
              </a:defRPr>
            </a:lvl4pPr>
            <a:lvl5pPr lvl="4">
              <a:spcBef>
                <a:spcPts val="800"/>
              </a:spcBef>
              <a:spcAft>
                <a:spcPts val="0"/>
              </a:spcAft>
              <a:buSzPts val="1600"/>
              <a:buFont typeface="Barlow Medium"/>
              <a:buNone/>
              <a:defRPr>
                <a:latin typeface="Barlow Medium"/>
                <a:ea typeface="Barlow Medium"/>
                <a:cs typeface="Barlow Medium"/>
                <a:sym typeface="Barlow Medium"/>
              </a:defRPr>
            </a:lvl5pPr>
            <a:lvl6pPr lvl="5">
              <a:spcBef>
                <a:spcPts val="800"/>
              </a:spcBef>
              <a:spcAft>
                <a:spcPts val="0"/>
              </a:spcAft>
              <a:buSzPts val="1600"/>
              <a:buFont typeface="Barlow Medium"/>
              <a:buNone/>
              <a:defRPr>
                <a:latin typeface="Barlow Medium"/>
                <a:ea typeface="Barlow Medium"/>
                <a:cs typeface="Barlow Medium"/>
                <a:sym typeface="Barlow Medium"/>
              </a:defRPr>
            </a:lvl6pPr>
            <a:lvl7pPr lvl="6">
              <a:spcBef>
                <a:spcPts val="800"/>
              </a:spcBef>
              <a:spcAft>
                <a:spcPts val="0"/>
              </a:spcAft>
              <a:buSzPts val="1600"/>
              <a:buFont typeface="Barlow Medium"/>
              <a:buNone/>
              <a:defRPr>
                <a:latin typeface="Barlow Medium"/>
                <a:ea typeface="Barlow Medium"/>
                <a:cs typeface="Barlow Medium"/>
                <a:sym typeface="Barlow Medium"/>
              </a:defRPr>
            </a:lvl7pPr>
            <a:lvl8pPr lvl="7">
              <a:spcBef>
                <a:spcPts val="800"/>
              </a:spcBef>
              <a:spcAft>
                <a:spcPts val="0"/>
              </a:spcAft>
              <a:buSzPts val="1600"/>
              <a:buFont typeface="Barlow Medium"/>
              <a:buNone/>
              <a:defRPr>
                <a:latin typeface="Barlow Medium"/>
                <a:ea typeface="Barlow Medium"/>
                <a:cs typeface="Barlow Medium"/>
                <a:sym typeface="Barlow Medium"/>
              </a:defRPr>
            </a:lvl8pPr>
            <a:lvl9pPr lvl="8">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16115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5" r:id="rId3"/>
    <p:sldLayoutId id="2147483656" r:id="rId4"/>
    <p:sldLayoutId id="2147483657"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olistbr/brazilian-ecommer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698" y="1581670"/>
            <a:ext cx="2655919" cy="2655919"/>
          </a:xfrm>
          <a:prstGeom prst="rect">
            <a:avLst/>
          </a:prstGeom>
          <a:ln>
            <a:noFill/>
          </a:ln>
          <a:effectLst>
            <a:outerShdw blurRad="292100" dist="139700" dir="2700000" algn="tl" rotWithShape="0">
              <a:srgbClr val="333333">
                <a:alpha val="65000"/>
              </a:srgbClr>
            </a:outerShdw>
          </a:effectLst>
        </p:spPr>
      </p:pic>
      <p:sp>
        <p:nvSpPr>
          <p:cNvPr id="59" name="Google Shape;59;p12"/>
          <p:cNvSpPr txBox="1">
            <a:spLocks noGrp="1"/>
          </p:cNvSpPr>
          <p:nvPr>
            <p:ph type="ctrTitle"/>
          </p:nvPr>
        </p:nvSpPr>
        <p:spPr>
          <a:xfrm>
            <a:off x="435887" y="1581670"/>
            <a:ext cx="3991258" cy="16594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0" tIns="0" rIns="0" bIns="0" anchor="ctr" anchorCtr="0">
            <a:noAutofit/>
          </a:bodyPr>
          <a:lstStyle/>
          <a:p>
            <a:r>
              <a:rPr lang="en-US" sz="2800" dirty="0">
                <a:solidFill>
                  <a:schemeClr val="bg1"/>
                </a:solidFill>
                <a:latin typeface="Arial Black" panose="020B0A04020102020204" pitchFamily="34" charset="0"/>
              </a:rPr>
              <a:t>Brazilian </a:t>
            </a:r>
            <a:br>
              <a:rPr lang="en-US" sz="2800" dirty="0">
                <a:solidFill>
                  <a:schemeClr val="bg1"/>
                </a:solidFill>
                <a:latin typeface="Arial Black" panose="020B0A04020102020204" pitchFamily="34" charset="0"/>
              </a:rPr>
            </a:br>
            <a:r>
              <a:rPr lang="en-US" sz="2800" dirty="0">
                <a:solidFill>
                  <a:schemeClr val="bg1"/>
                </a:solidFill>
                <a:latin typeface="Arial Black" panose="020B0A04020102020204" pitchFamily="34" charset="0"/>
              </a:rPr>
              <a:t>E-Commerce Public Dataset by Olist</a:t>
            </a:r>
            <a:br>
              <a:rPr lang="en-US" dirty="0"/>
            </a:br>
            <a:endParaRPr sz="2800" dirty="0"/>
          </a:p>
        </p:txBody>
      </p:sp>
      <p:sp>
        <p:nvSpPr>
          <p:cNvPr id="60" name="Google Shape;60;p12"/>
          <p:cNvSpPr txBox="1"/>
          <p:nvPr/>
        </p:nvSpPr>
        <p:spPr>
          <a:xfrm>
            <a:off x="314628" y="4788300"/>
            <a:ext cx="399600" cy="169200"/>
          </a:xfrm>
          <a:prstGeom prst="rect">
            <a:avLst/>
          </a:prstGeom>
          <a:noFill/>
          <a:ln>
            <a:noFill/>
          </a:ln>
        </p:spPr>
        <p:txBody>
          <a:bodyPr spcFirstLastPara="1" wrap="square" lIns="0" tIns="0" rIns="0" bIns="0" anchor="t" anchorCtr="0">
            <a:spAutoFit/>
          </a:bodyPr>
          <a:lstStyle/>
          <a:p>
            <a:pPr marL="0" marR="0" lvl="0" indent="0" algn="l" rtl="0">
              <a:lnSpc>
                <a:spcPct val="125011"/>
              </a:lnSpc>
              <a:spcBef>
                <a:spcPts val="0"/>
              </a:spcBef>
              <a:spcAft>
                <a:spcPts val="0"/>
              </a:spcAft>
              <a:buNone/>
            </a:pPr>
            <a:r>
              <a:rPr lang="en" sz="1100" b="1">
                <a:solidFill>
                  <a:schemeClr val="dk1"/>
                </a:solidFill>
                <a:latin typeface="Barlow"/>
                <a:ea typeface="Barlow"/>
                <a:cs typeface="Barlow"/>
                <a:sym typeface="Barlow"/>
              </a:rPr>
              <a:t>01</a:t>
            </a:r>
            <a:endParaRPr sz="700">
              <a:solidFill>
                <a:schemeClr val="dk1"/>
              </a:solidFill>
            </a:endParaRPr>
          </a:p>
        </p:txBody>
      </p:sp>
      <p:sp>
        <p:nvSpPr>
          <p:cNvPr id="62" name="Google Shape;62;p12"/>
          <p:cNvSpPr/>
          <p:nvPr/>
        </p:nvSpPr>
        <p:spPr>
          <a:xfrm>
            <a:off x="5136098" y="3112092"/>
            <a:ext cx="1219200" cy="121919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63" name="Google Shape;63;p12"/>
          <p:cNvSpPr/>
          <p:nvPr/>
        </p:nvSpPr>
        <p:spPr>
          <a:xfrm>
            <a:off x="7565719" y="1487971"/>
            <a:ext cx="1400232" cy="700707"/>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 name="TextBox 3"/>
          <p:cNvSpPr txBox="1"/>
          <p:nvPr/>
        </p:nvSpPr>
        <p:spPr>
          <a:xfrm>
            <a:off x="314628" y="3056475"/>
            <a:ext cx="3288080" cy="36933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1800" b="1" dirty="0"/>
              <a:t>Capstone Portfolio Project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9FF5AE-D0B1-6E42-CDEE-6350C7A308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Box 2">
            <a:extLst>
              <a:ext uri="{FF2B5EF4-FFF2-40B4-BE49-F238E27FC236}">
                <a16:creationId xmlns:a16="http://schemas.microsoft.com/office/drawing/2014/main" id="{0719574C-6D0F-1F18-5B0D-114DECFBF7AF}"/>
              </a:ext>
            </a:extLst>
          </p:cNvPr>
          <p:cNvSpPr txBox="1"/>
          <p:nvPr/>
        </p:nvSpPr>
        <p:spPr>
          <a:xfrm>
            <a:off x="600739" y="404037"/>
            <a:ext cx="7942521" cy="5078313"/>
          </a:xfrm>
          <a:prstGeom prst="rect">
            <a:avLst/>
          </a:prstGeom>
          <a:noFill/>
        </p:spPr>
        <p:txBody>
          <a:bodyPr wrap="square" rtlCol="0">
            <a:spAutoFit/>
          </a:bodyPr>
          <a:lstStyle/>
          <a:p>
            <a:r>
              <a:rPr lang="en-US" sz="1800" u="sng" dirty="0">
                <a:latin typeface="Roboto" panose="02000000000000000000" pitchFamily="2" charset="0"/>
                <a:ea typeface="Roboto" panose="02000000000000000000" pitchFamily="2" charset="0"/>
                <a:cs typeface="Roboto" panose="02000000000000000000" pitchFamily="2" charset="0"/>
              </a:rPr>
              <a:t>SUMMARY AND RECOMMENDATION</a:t>
            </a:r>
            <a:r>
              <a:rPr lang="en-US" sz="1800" dirty="0"/>
              <a:t>:</a:t>
            </a:r>
          </a:p>
          <a:p>
            <a:r>
              <a:rPr lang="en-US" sz="1800" dirty="0"/>
              <a:t>Summary:</a:t>
            </a:r>
          </a:p>
          <a:p>
            <a:r>
              <a:rPr lang="en-US" sz="1800" dirty="0"/>
              <a:t>Business is struggling with the frequency of the customer and Average order value.</a:t>
            </a:r>
          </a:p>
          <a:p>
            <a:endParaRPr lang="en-US" sz="1800" dirty="0"/>
          </a:p>
          <a:p>
            <a:r>
              <a:rPr lang="en-US" sz="1800" dirty="0"/>
              <a:t>Recommendation:</a:t>
            </a:r>
          </a:p>
          <a:p>
            <a:pPr marL="285750" indent="-285750">
              <a:buFont typeface="Arial" panose="020B0604020202020204" pitchFamily="34" charset="0"/>
              <a:buChar char="•"/>
            </a:pPr>
            <a:r>
              <a:rPr lang="en-US" sz="1800" dirty="0"/>
              <a:t>Data should include the Name and E-mail address in the customer’s table to better reach customers for sales promotion and other marketing campaigns.</a:t>
            </a:r>
          </a:p>
          <a:p>
            <a:pPr marL="285750" indent="-285750">
              <a:buFont typeface="Arial" panose="020B0604020202020204" pitchFamily="34" charset="0"/>
              <a:buChar char="•"/>
            </a:pPr>
            <a:r>
              <a:rPr lang="en-US" sz="1800" dirty="0"/>
              <a:t>And add the cost price per item in the order’s item table for better analysis of cost relating matrices.</a:t>
            </a:r>
          </a:p>
          <a:p>
            <a:pPr marL="285750" indent="-285750">
              <a:buFont typeface="Arial" panose="020B0604020202020204" pitchFamily="34" charset="0"/>
              <a:buChar char="•"/>
            </a:pPr>
            <a:r>
              <a:rPr lang="en-US" sz="1800" dirty="0"/>
              <a:t>Should design a marketing campaign and sales promotions separately according to the need of each segment of the customer.</a:t>
            </a:r>
          </a:p>
          <a:p>
            <a:pPr marL="285750" indent="-285750">
              <a:buFont typeface="Arial" panose="020B0604020202020204" pitchFamily="34" charset="0"/>
              <a:buChar char="•"/>
            </a:pPr>
            <a:r>
              <a:rPr lang="en-US" sz="1800" dirty="0"/>
              <a:t>Should work on the cost-cutting strategy for a better grip on the revenue and to give free shipping to the champions and average segment of the customer</a:t>
            </a:r>
          </a:p>
          <a:p>
            <a:endParaRPr lang="en-US" sz="1800" dirty="0"/>
          </a:p>
          <a:p>
            <a:endParaRPr lang="en-US" sz="1800" dirty="0"/>
          </a:p>
        </p:txBody>
      </p:sp>
    </p:spTree>
    <p:extLst>
      <p:ext uri="{BB962C8B-B14F-4D97-AF65-F5344CB8AC3E}">
        <p14:creationId xmlns:p14="http://schemas.microsoft.com/office/powerpoint/2010/main" val="416131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dirty="0"/>
          </a:p>
        </p:txBody>
      </p:sp>
      <p:pic>
        <p:nvPicPr>
          <p:cNvPr id="2" name="Picture 1">
            <a:extLst>
              <a:ext uri="{FF2B5EF4-FFF2-40B4-BE49-F238E27FC236}">
                <a16:creationId xmlns:a16="http://schemas.microsoft.com/office/drawing/2014/main" id="{4ED63542-2760-4285-99DF-8D6041AAD188}"/>
              </a:ext>
            </a:extLst>
          </p:cNvPr>
          <p:cNvPicPr>
            <a:picLocks noChangeAspect="1"/>
          </p:cNvPicPr>
          <p:nvPr/>
        </p:nvPicPr>
        <p:blipFill>
          <a:blip r:embed="rId3"/>
          <a:stretch>
            <a:fillRect/>
          </a:stretch>
        </p:blipFill>
        <p:spPr>
          <a:xfrm>
            <a:off x="215043" y="184826"/>
            <a:ext cx="7941682" cy="4565024"/>
          </a:xfrm>
          <a:prstGeom prst="rect">
            <a:avLst/>
          </a:prstGeom>
        </p:spPr>
      </p:pic>
    </p:spTree>
    <p:extLst>
      <p:ext uri="{BB962C8B-B14F-4D97-AF65-F5344CB8AC3E}">
        <p14:creationId xmlns:p14="http://schemas.microsoft.com/office/powerpoint/2010/main" val="132130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39" name="Google Shape;139;p18"/>
          <p:cNvSpPr txBox="1">
            <a:spLocks noGrp="1"/>
          </p:cNvSpPr>
          <p:nvPr>
            <p:ph type="subTitle" idx="1"/>
          </p:nvPr>
        </p:nvSpPr>
        <p:spPr>
          <a:xfrm>
            <a:off x="516600" y="1274314"/>
            <a:ext cx="1936889" cy="268200"/>
          </a:xfrm>
          <a:prstGeom prst="rect">
            <a:avLst/>
          </a:prstGeom>
        </p:spPr>
        <p:txBody>
          <a:bodyPr spcFirstLastPara="1" wrap="square" lIns="0" tIns="0" rIns="0" bIns="0" anchor="t" anchorCtr="0">
            <a:noAutofit/>
          </a:bodyPr>
          <a:lstStyle/>
          <a:p>
            <a:pPr marL="0" indent="0">
              <a:spcAft>
                <a:spcPts val="800"/>
              </a:spcAft>
            </a:pPr>
            <a:endParaRPr lang="en-US" sz="1200" dirty="0"/>
          </a:p>
        </p:txBody>
      </p:sp>
      <p:sp>
        <p:nvSpPr>
          <p:cNvPr id="140" name="Google Shape;140;p18"/>
          <p:cNvSpPr txBox="1">
            <a:spLocks noGrp="1"/>
          </p:cNvSpPr>
          <p:nvPr>
            <p:ph type="title"/>
          </p:nvPr>
        </p:nvSpPr>
        <p:spPr>
          <a:xfrm>
            <a:off x="516599" y="579421"/>
            <a:ext cx="5612525" cy="597528"/>
          </a:xfrm>
          <a:prstGeom prst="rect">
            <a:avLst/>
          </a:prstGeom>
        </p:spPr>
        <p:txBody>
          <a:bodyPr spcFirstLastPara="1" wrap="square" lIns="0" tIns="0" rIns="0" bIns="0" anchor="b" anchorCtr="0">
            <a:noAutofit/>
          </a:bodyPr>
          <a:lstStyle/>
          <a:p>
            <a:br>
              <a:rPr lang="en-US" sz="2000" dirty="0"/>
            </a:br>
            <a:endParaRPr sz="2000" dirty="0"/>
          </a:p>
        </p:txBody>
      </p:sp>
      <p:pic>
        <p:nvPicPr>
          <p:cNvPr id="2" name="Picture 1">
            <a:extLst>
              <a:ext uri="{FF2B5EF4-FFF2-40B4-BE49-F238E27FC236}">
                <a16:creationId xmlns:a16="http://schemas.microsoft.com/office/drawing/2014/main" id="{65ECE766-D534-487D-8311-A592AF39A4E7}"/>
              </a:ext>
            </a:extLst>
          </p:cNvPr>
          <p:cNvPicPr>
            <a:picLocks noChangeAspect="1"/>
          </p:cNvPicPr>
          <p:nvPr/>
        </p:nvPicPr>
        <p:blipFill>
          <a:blip r:embed="rId3"/>
          <a:stretch>
            <a:fillRect/>
          </a:stretch>
        </p:blipFill>
        <p:spPr>
          <a:xfrm>
            <a:off x="204282" y="145914"/>
            <a:ext cx="7963908" cy="4603935"/>
          </a:xfrm>
          <a:prstGeom prst="rect">
            <a:avLst/>
          </a:prstGeom>
        </p:spPr>
      </p:pic>
    </p:spTree>
    <p:extLst>
      <p:ext uri="{BB962C8B-B14F-4D97-AF65-F5344CB8AC3E}">
        <p14:creationId xmlns:p14="http://schemas.microsoft.com/office/powerpoint/2010/main" val="418803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3" y="500915"/>
            <a:ext cx="4363218" cy="572520"/>
          </a:xfrm>
          <a:prstGeom prst="rect">
            <a:avLst/>
          </a:prstGeom>
        </p:spPr>
        <p:txBody>
          <a:bodyPr spcFirstLastPara="1" wrap="square" lIns="0" tIns="0" rIns="0" bIns="0" anchor="b" anchorCtr="0">
            <a:noAutofit/>
          </a:bodyPr>
          <a:lstStyle/>
          <a:p>
            <a:r>
              <a:rPr lang="en-US" sz="2000" dirty="0"/>
              <a:t>Show the shopping patterns of OLIST customers:</a:t>
            </a:r>
            <a:endParaRPr dirty="0"/>
          </a:p>
        </p:txBody>
      </p:sp>
      <p:pic>
        <p:nvPicPr>
          <p:cNvPr id="2" name="Picture 1">
            <a:extLst>
              <a:ext uri="{FF2B5EF4-FFF2-40B4-BE49-F238E27FC236}">
                <a16:creationId xmlns:a16="http://schemas.microsoft.com/office/drawing/2014/main" id="{DC426D83-BA30-42A8-9522-556581F61F05}"/>
              </a:ext>
            </a:extLst>
          </p:cNvPr>
          <p:cNvPicPr>
            <a:picLocks noChangeAspect="1"/>
          </p:cNvPicPr>
          <p:nvPr/>
        </p:nvPicPr>
        <p:blipFill>
          <a:blip r:embed="rId3"/>
          <a:stretch>
            <a:fillRect/>
          </a:stretch>
        </p:blipFill>
        <p:spPr>
          <a:xfrm>
            <a:off x="219225" y="97277"/>
            <a:ext cx="8156850" cy="4652573"/>
          </a:xfrm>
          <a:prstGeom prst="rect">
            <a:avLst/>
          </a:prstGeom>
        </p:spPr>
      </p:pic>
    </p:spTree>
    <p:extLst>
      <p:ext uri="{BB962C8B-B14F-4D97-AF65-F5344CB8AC3E}">
        <p14:creationId xmlns:p14="http://schemas.microsoft.com/office/powerpoint/2010/main" val="72073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pic>
        <p:nvPicPr>
          <p:cNvPr id="3" name="Picture 2">
            <a:extLst>
              <a:ext uri="{FF2B5EF4-FFF2-40B4-BE49-F238E27FC236}">
                <a16:creationId xmlns:a16="http://schemas.microsoft.com/office/drawing/2014/main" id="{B719C653-7FF7-4E8B-BE3D-5DE2933E007D}"/>
              </a:ext>
            </a:extLst>
          </p:cNvPr>
          <p:cNvPicPr>
            <a:picLocks noChangeAspect="1"/>
          </p:cNvPicPr>
          <p:nvPr/>
        </p:nvPicPr>
        <p:blipFill>
          <a:blip r:embed="rId3"/>
          <a:stretch>
            <a:fillRect/>
          </a:stretch>
        </p:blipFill>
        <p:spPr>
          <a:xfrm>
            <a:off x="0" y="211850"/>
            <a:ext cx="8627400" cy="4537999"/>
          </a:xfrm>
          <a:prstGeom prst="rect">
            <a:avLst/>
          </a:prstGeom>
        </p:spPr>
      </p:pic>
    </p:spTree>
    <p:extLst>
      <p:ext uri="{BB962C8B-B14F-4D97-AF65-F5344CB8AC3E}">
        <p14:creationId xmlns:p14="http://schemas.microsoft.com/office/powerpoint/2010/main" val="18228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826851" y="1"/>
            <a:ext cx="5429093" cy="583660"/>
          </a:xfrm>
          <a:prstGeom prst="rect">
            <a:avLst/>
          </a:prstGeom>
        </p:spPr>
        <p:txBody>
          <a:bodyPr spcFirstLastPara="1" wrap="square" lIns="0" tIns="0" rIns="0" bIns="0" anchor="b" anchorCtr="0">
            <a:noAutofit/>
          </a:bodyPr>
          <a:lstStyle/>
          <a:p>
            <a:r>
              <a:rPr lang="en-US" sz="3200" dirty="0"/>
              <a:t>Dashboard:</a:t>
            </a:r>
            <a:endParaRPr sz="3200" dirty="0"/>
          </a:p>
        </p:txBody>
      </p:sp>
      <p:pic>
        <p:nvPicPr>
          <p:cNvPr id="3" name="Picture 2">
            <a:extLst>
              <a:ext uri="{FF2B5EF4-FFF2-40B4-BE49-F238E27FC236}">
                <a16:creationId xmlns:a16="http://schemas.microsoft.com/office/drawing/2014/main" id="{A3FB0EFF-55D9-4F73-8E19-AB54E0168EAB}"/>
              </a:ext>
            </a:extLst>
          </p:cNvPr>
          <p:cNvPicPr>
            <a:picLocks noChangeAspect="1"/>
          </p:cNvPicPr>
          <p:nvPr/>
        </p:nvPicPr>
        <p:blipFill>
          <a:blip r:embed="rId3"/>
          <a:stretch>
            <a:fillRect/>
          </a:stretch>
        </p:blipFill>
        <p:spPr>
          <a:xfrm>
            <a:off x="0" y="583661"/>
            <a:ext cx="8627400" cy="4166188"/>
          </a:xfrm>
          <a:prstGeom prst="rect">
            <a:avLst/>
          </a:prstGeom>
        </p:spPr>
      </p:pic>
    </p:spTree>
    <p:extLst>
      <p:ext uri="{BB962C8B-B14F-4D97-AF65-F5344CB8AC3E}">
        <p14:creationId xmlns:p14="http://schemas.microsoft.com/office/powerpoint/2010/main" val="160025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140" name="Google Shape;140;p18"/>
          <p:cNvSpPr txBox="1">
            <a:spLocks noGrp="1"/>
          </p:cNvSpPr>
          <p:nvPr>
            <p:ph type="title"/>
          </p:nvPr>
        </p:nvSpPr>
        <p:spPr>
          <a:xfrm>
            <a:off x="875489" y="389106"/>
            <a:ext cx="5380455" cy="268200"/>
          </a:xfrm>
          <a:prstGeom prst="rect">
            <a:avLst/>
          </a:prstGeom>
        </p:spPr>
        <p:txBody>
          <a:bodyPr spcFirstLastPara="1" wrap="square" lIns="0" tIns="0" rIns="0" bIns="0" anchor="b" anchorCtr="0">
            <a:noAutofit/>
          </a:bodyPr>
          <a:lstStyle/>
          <a:p>
            <a:r>
              <a:rPr lang="en-US" dirty="0"/>
              <a:t>Summary:</a:t>
            </a:r>
            <a:endParaRPr dirty="0"/>
          </a:p>
        </p:txBody>
      </p:sp>
      <p:sp>
        <p:nvSpPr>
          <p:cNvPr id="3" name="TextBox 2">
            <a:extLst>
              <a:ext uri="{FF2B5EF4-FFF2-40B4-BE49-F238E27FC236}">
                <a16:creationId xmlns:a16="http://schemas.microsoft.com/office/drawing/2014/main" id="{4E31A765-CFCF-43E3-8F9D-6815A8CC8603}"/>
              </a:ext>
            </a:extLst>
          </p:cNvPr>
          <p:cNvSpPr txBox="1"/>
          <p:nvPr/>
        </p:nvSpPr>
        <p:spPr>
          <a:xfrm>
            <a:off x="875489" y="779532"/>
            <a:ext cx="525363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cannot judge yearly sales and growth as this all months of 2016 and 2018 are not included. But there is exponential growth seen as per data given. </a:t>
            </a:r>
          </a:p>
          <a:p>
            <a:endParaRPr lang="en-US" dirty="0"/>
          </a:p>
          <a:p>
            <a:pPr marL="285750" indent="-285750">
              <a:buFont typeface="Arial" panose="020B0604020202020204" pitchFamily="34" charset="0"/>
              <a:buChar char="•"/>
            </a:pPr>
            <a:r>
              <a:rPr lang="en-US" dirty="0"/>
              <a:t>High Transportation cost Category Includes: bed_bath_table, health_beauty, furniture_decor, sports_leisure, computers_accessories, auto, garden tools,  Housewares and watches_gifts.</a:t>
            </a:r>
          </a:p>
          <a:p>
            <a:endParaRPr lang="en-US" dirty="0"/>
          </a:p>
          <a:p>
            <a:pPr marL="285750" indent="-285750">
              <a:buFont typeface="Arial" panose="020B0604020202020204" pitchFamily="34" charset="0"/>
              <a:buChar char="•"/>
            </a:pPr>
            <a:r>
              <a:rPr lang="en-US" dirty="0"/>
              <a:t>High Logistic cost primarily due to larger size and high no. of orders. </a:t>
            </a:r>
          </a:p>
          <a:p>
            <a:endParaRPr lang="en-US" dirty="0"/>
          </a:p>
          <a:p>
            <a:pPr marL="285750" indent="-285750">
              <a:buFont typeface="Arial" panose="020B0604020202020204" pitchFamily="34" charset="0"/>
              <a:buChar char="•"/>
            </a:pPr>
            <a:r>
              <a:rPr lang="en-US" dirty="0"/>
              <a:t>Most orders are and revenue is generated from state of Sao Paulo.</a:t>
            </a:r>
          </a:p>
          <a:p>
            <a:endParaRPr lang="en-US" dirty="0"/>
          </a:p>
          <a:p>
            <a:pPr marL="285750" indent="-285750">
              <a:buFont typeface="Arial" panose="020B0604020202020204" pitchFamily="34" charset="0"/>
              <a:buChar char="•"/>
            </a:pPr>
            <a:r>
              <a:rPr lang="en-US" dirty="0"/>
              <a:t>More sales are </a:t>
            </a:r>
            <a:r>
              <a:rPr lang="en-US"/>
              <a:t>in Q3 and Q4 </a:t>
            </a:r>
            <a:r>
              <a:rPr lang="en-US" dirty="0"/>
              <a:t>and day vise on  24th November 2017 because of black Friday Sale.</a:t>
            </a:r>
          </a:p>
          <a:p>
            <a:endParaRPr lang="en-US" dirty="0"/>
          </a:p>
        </p:txBody>
      </p:sp>
    </p:spTree>
    <p:extLst>
      <p:ext uri="{BB962C8B-B14F-4D97-AF65-F5344CB8AC3E}">
        <p14:creationId xmlns:p14="http://schemas.microsoft.com/office/powerpoint/2010/main" val="82352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600" y="514349"/>
            <a:ext cx="6480000" cy="1080487"/>
          </a:xfrm>
          <a:prstGeom prst="rect">
            <a:avLst/>
          </a:prstGeom>
        </p:spPr>
        <p:txBody>
          <a:bodyPr spcFirstLastPara="1" wrap="square" lIns="0" tIns="0" rIns="0" bIns="0" anchor="t" anchorCtr="0">
            <a:noAutofit/>
          </a:bodyPr>
          <a:lstStyle/>
          <a:p>
            <a:pPr lvl="0"/>
            <a:r>
              <a:rPr lang="en-US" sz="1200" dirty="0"/>
              <a:t>Cost of goods sold monthly for 2017 and 2018.</a:t>
            </a:r>
            <a:br>
              <a:rPr lang="en-US" sz="1200" dirty="0"/>
            </a:br>
            <a:r>
              <a:rPr lang="en-US" sz="1200" dirty="0"/>
              <a:t> </a:t>
            </a:r>
            <a:br>
              <a:rPr lang="en-US" sz="1200" b="0" dirty="0"/>
            </a:br>
            <a:r>
              <a:rPr lang="en-US" sz="1200" b="0" dirty="0"/>
              <a:t>In June 2018 has </a:t>
            </a:r>
            <a:r>
              <a:rPr lang="en-US" sz="1200" dirty="0"/>
              <a:t>18.212% </a:t>
            </a:r>
            <a:r>
              <a:rPr lang="en-US" sz="1200" b="0" dirty="0"/>
              <a:t>highest sales percentage where total sales is</a:t>
            </a:r>
            <a:r>
              <a:rPr lang="en-US" sz="1200" dirty="0"/>
              <a:t> 1,022,677 </a:t>
            </a:r>
            <a:r>
              <a:rPr lang="en-US" sz="1200" b="0" dirty="0"/>
              <a:t>and total cost is </a:t>
            </a:r>
            <a:r>
              <a:rPr lang="en-US" sz="1200" dirty="0"/>
              <a:t>865,124.</a:t>
            </a:r>
            <a:br>
              <a:rPr lang="en-US" dirty="0"/>
            </a:br>
            <a:br>
              <a:rPr lang="en-US" dirty="0"/>
            </a:br>
            <a:br>
              <a:rPr lang="en-US" dirty="0"/>
            </a:br>
            <a:endParaRPr dirty="0"/>
          </a:p>
        </p:txBody>
      </p:sp>
      <p:sp>
        <p:nvSpPr>
          <p:cNvPr id="732" name="Google Shape;732;p37"/>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lnSpc>
                <a:spcPct val="115000"/>
              </a:lnSpc>
              <a:spcBef>
                <a:spcPts val="800"/>
              </a:spcBef>
              <a:spcAft>
                <a:spcPts val="0"/>
              </a:spcAft>
              <a:buClr>
                <a:schemeClr val="dk1"/>
              </a:buClr>
              <a:buSzPts val="1100"/>
              <a:buFont typeface="Arial"/>
              <a:buNone/>
            </a:pPr>
            <a:endParaRPr sz="1800" dirty="0"/>
          </a:p>
          <a:p>
            <a:pPr marL="0" lvl="0" indent="0" algn="l" rtl="0">
              <a:lnSpc>
                <a:spcPct val="115000"/>
              </a:lnSpc>
              <a:spcBef>
                <a:spcPts val="800"/>
              </a:spcBef>
              <a:spcAft>
                <a:spcPts val="800"/>
              </a:spcAft>
              <a:buNone/>
            </a:pPr>
            <a:endParaRPr sz="1800"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7186199" y="1967475"/>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68" y="1302637"/>
            <a:ext cx="6572263" cy="3410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341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600" y="514349"/>
            <a:ext cx="6480000" cy="1080487"/>
          </a:xfrm>
          <a:prstGeom prst="rect">
            <a:avLst/>
          </a:prstGeom>
        </p:spPr>
        <p:txBody>
          <a:bodyPr spcFirstLastPara="1" wrap="square" lIns="0" tIns="0" rIns="0" bIns="0" anchor="t" anchorCtr="0">
            <a:noAutofit/>
          </a:bodyPr>
          <a:lstStyle/>
          <a:p>
            <a:pPr lvl="0"/>
            <a:r>
              <a:rPr lang="en-US" sz="1200" dirty="0"/>
              <a:t>Show the number of categories present in the OLIST and how many items are present in that category.</a:t>
            </a:r>
            <a:br>
              <a:rPr lang="en-US" sz="1200" dirty="0"/>
            </a:br>
            <a:r>
              <a:rPr lang="en-US" sz="1200" dirty="0"/>
              <a:t> </a:t>
            </a:r>
            <a:br>
              <a:rPr lang="en-US" sz="1200" dirty="0"/>
            </a:br>
            <a:r>
              <a:rPr lang="en-US" sz="1200" b="0" dirty="0"/>
              <a:t>There are a total </a:t>
            </a:r>
            <a:r>
              <a:rPr lang="en-US" sz="1200" dirty="0"/>
              <a:t>71</a:t>
            </a:r>
            <a:r>
              <a:rPr lang="en-US" sz="1200" b="0" dirty="0"/>
              <a:t> categories and multiple items present in each category, also we make a correlation between number of items and number of items selling.</a:t>
            </a:r>
            <a:br>
              <a:rPr lang="en-US" sz="1200" b="0" dirty="0"/>
            </a:br>
            <a:r>
              <a:rPr lang="en-US" sz="1200" b="0" dirty="0" err="1"/>
              <a:t>Bed_bath_table</a:t>
            </a:r>
            <a:r>
              <a:rPr lang="en-US" sz="1200" b="0" dirty="0"/>
              <a:t> have </a:t>
            </a:r>
            <a:r>
              <a:rPr lang="en-US" sz="1200" dirty="0"/>
              <a:t>max 3029 </a:t>
            </a:r>
            <a:r>
              <a:rPr lang="en-US" sz="1200" b="0" dirty="0"/>
              <a:t>items and </a:t>
            </a:r>
            <a:r>
              <a:rPr lang="en-US" sz="1200" b="0" dirty="0" err="1"/>
              <a:t>cds_dvds_musicals</a:t>
            </a:r>
            <a:r>
              <a:rPr lang="en-US" sz="1200" b="0" dirty="0"/>
              <a:t> have only </a:t>
            </a:r>
            <a:r>
              <a:rPr lang="en-US" sz="1200" dirty="0"/>
              <a:t>min 1 </a:t>
            </a:r>
            <a:r>
              <a:rPr lang="en-US" sz="1200" b="0" dirty="0"/>
              <a:t>item.</a:t>
            </a:r>
            <a:br>
              <a:rPr lang="en-US" dirty="0"/>
            </a:br>
            <a:br>
              <a:rPr lang="en-US" dirty="0"/>
            </a:br>
            <a:br>
              <a:rPr lang="en-US" dirty="0"/>
            </a:br>
            <a:br>
              <a:rPr lang="en-US" dirty="0"/>
            </a:br>
            <a:br>
              <a:rPr lang="en-US" dirty="0"/>
            </a:br>
            <a:endParaRPr dirty="0"/>
          </a:p>
        </p:txBody>
      </p:sp>
      <p:sp>
        <p:nvSpPr>
          <p:cNvPr id="732" name="Google Shape;732;p37"/>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lnSpc>
                <a:spcPct val="115000"/>
              </a:lnSpc>
              <a:spcBef>
                <a:spcPts val="800"/>
              </a:spcBef>
              <a:spcAft>
                <a:spcPts val="0"/>
              </a:spcAft>
              <a:buClr>
                <a:schemeClr val="dk1"/>
              </a:buClr>
              <a:buSzPts val="1100"/>
              <a:buFont typeface="Arial"/>
              <a:buNone/>
            </a:pPr>
            <a:endParaRPr sz="1800" dirty="0"/>
          </a:p>
          <a:p>
            <a:pPr marL="0" lvl="0" indent="0" algn="l" rtl="0">
              <a:lnSpc>
                <a:spcPct val="115000"/>
              </a:lnSpc>
              <a:spcBef>
                <a:spcPts val="800"/>
              </a:spcBef>
              <a:spcAft>
                <a:spcPts val="800"/>
              </a:spcAft>
              <a:buNone/>
            </a:pPr>
            <a:endParaRPr sz="1800"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7187819" y="2024048"/>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16600" y="1676535"/>
            <a:ext cx="6554156" cy="30022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9492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600" y="514349"/>
            <a:ext cx="6480000" cy="1080487"/>
          </a:xfrm>
          <a:prstGeom prst="rect">
            <a:avLst/>
          </a:prstGeom>
        </p:spPr>
        <p:txBody>
          <a:bodyPr spcFirstLastPara="1" wrap="square" lIns="0" tIns="0" rIns="0" bIns="0" anchor="t" anchorCtr="0">
            <a:noAutofit/>
          </a:bodyPr>
          <a:lstStyle/>
          <a:p>
            <a:pPr lvl="0"/>
            <a:r>
              <a:rPr lang="en-US" sz="1200" dirty="0"/>
              <a:t>How many types of payment methods have been used for shopping and who has the highest percentage?</a:t>
            </a:r>
            <a:br>
              <a:rPr lang="en-US" sz="1200" dirty="0"/>
            </a:br>
            <a:r>
              <a:rPr lang="en-US" sz="1200" dirty="0"/>
              <a:t> </a:t>
            </a:r>
            <a:br>
              <a:rPr lang="en-US" sz="1200" dirty="0"/>
            </a:br>
            <a:r>
              <a:rPr lang="en-US" sz="1200" b="0" dirty="0"/>
              <a:t>Four different payment methods can be found: credit card, boleto, voucher and debit card. 3 payments had no payment defined against them. Credit cards have the highest </a:t>
            </a:r>
            <a:r>
              <a:rPr lang="en-US" sz="1200" dirty="0"/>
              <a:t>73.92% </a:t>
            </a:r>
            <a:r>
              <a:rPr lang="en-US" sz="1200" b="0" dirty="0"/>
              <a:t>used for payments.</a:t>
            </a:r>
            <a:br>
              <a:rPr lang="en-US" dirty="0"/>
            </a:br>
            <a:br>
              <a:rPr lang="en-US" dirty="0"/>
            </a:br>
            <a:br>
              <a:rPr lang="en-US" dirty="0"/>
            </a:br>
            <a:br>
              <a:rPr lang="en-US" dirty="0"/>
            </a:br>
            <a:endParaRPr dirty="0"/>
          </a:p>
        </p:txBody>
      </p:sp>
      <p:sp>
        <p:nvSpPr>
          <p:cNvPr id="732" name="Google Shape;732;p37"/>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lnSpc>
                <a:spcPct val="115000"/>
              </a:lnSpc>
              <a:spcBef>
                <a:spcPts val="800"/>
              </a:spcBef>
              <a:spcAft>
                <a:spcPts val="0"/>
              </a:spcAft>
              <a:buClr>
                <a:schemeClr val="dk1"/>
              </a:buClr>
              <a:buSzPts val="1100"/>
              <a:buFont typeface="Arial"/>
              <a:buNone/>
            </a:pPr>
            <a:endParaRPr sz="1800" dirty="0"/>
          </a:p>
          <a:p>
            <a:pPr marL="0" lvl="0" indent="0" algn="l" rtl="0">
              <a:lnSpc>
                <a:spcPct val="115000"/>
              </a:lnSpc>
              <a:spcBef>
                <a:spcPts val="800"/>
              </a:spcBef>
              <a:spcAft>
                <a:spcPts val="800"/>
              </a:spcAft>
              <a:buNone/>
            </a:pPr>
            <a:endParaRPr sz="1800"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7186199" y="194936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9" name="image4.png"/>
          <p:cNvPicPr/>
          <p:nvPr/>
        </p:nvPicPr>
        <p:blipFill>
          <a:blip r:embed="rId3"/>
          <a:srcRect/>
          <a:stretch>
            <a:fillRect/>
          </a:stretch>
        </p:blipFill>
        <p:spPr>
          <a:xfrm>
            <a:off x="516600" y="1665839"/>
            <a:ext cx="6545103" cy="29604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092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1122107" y="2796600"/>
            <a:ext cx="4784400" cy="23469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0" tIns="0" rIns="0" bIns="0" anchor="b" anchorCtr="0">
            <a:noAutofit/>
          </a:bodyPr>
          <a:lstStyle/>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endParaRPr lang="en" dirty="0"/>
          </a:p>
          <a:p>
            <a:pPr marL="0" lvl="0" indent="0" algn="l" rtl="0">
              <a:spcBef>
                <a:spcPts val="0"/>
              </a:spcBef>
              <a:spcAft>
                <a:spcPts val="800"/>
              </a:spcAft>
              <a:buNone/>
            </a:pPr>
            <a:r>
              <a:rPr lang="en" dirty="0">
                <a:solidFill>
                  <a:schemeClr val="bg1"/>
                </a:solidFill>
              </a:rPr>
              <a:t>About</a:t>
            </a:r>
            <a:br>
              <a:rPr lang="en" dirty="0"/>
            </a:br>
            <a:r>
              <a:rPr lang="en" sz="1800" dirty="0">
                <a:solidFill>
                  <a:schemeClr val="bg1"/>
                </a:solidFill>
                <a:sym typeface="Barlow"/>
              </a:rPr>
              <a:t>Group H, Capstone project 1</a:t>
            </a:r>
          </a:p>
          <a:p>
            <a:pPr marL="0" lvl="0" indent="0" algn="l" rtl="0">
              <a:spcBef>
                <a:spcPts val="0"/>
              </a:spcBef>
              <a:spcAft>
                <a:spcPts val="800"/>
              </a:spcAft>
              <a:buNone/>
            </a:pPr>
            <a:r>
              <a:rPr lang="en" sz="1800" dirty="0">
                <a:solidFill>
                  <a:schemeClr val="bg1"/>
                </a:solidFill>
                <a:sym typeface="Barlow"/>
              </a:rPr>
              <a:t>Cohort 5</a:t>
            </a:r>
          </a:p>
          <a:p>
            <a:pPr marL="0" lvl="0" indent="0" algn="l" rtl="0">
              <a:spcBef>
                <a:spcPts val="0"/>
              </a:spcBef>
              <a:spcAft>
                <a:spcPts val="800"/>
              </a:spcAft>
              <a:buNone/>
            </a:pPr>
            <a:r>
              <a:rPr lang="en" sz="1800" dirty="0">
                <a:solidFill>
                  <a:schemeClr val="bg1"/>
                </a:solidFill>
                <a:sym typeface="Barlow"/>
              </a:rPr>
              <a:t>Data Analytics </a:t>
            </a:r>
          </a:p>
          <a:p>
            <a:pPr marL="0" lvl="0" indent="0" algn="l" rtl="0">
              <a:spcBef>
                <a:spcPts val="0"/>
              </a:spcBef>
              <a:spcAft>
                <a:spcPts val="800"/>
              </a:spcAft>
              <a:buNone/>
            </a:pPr>
            <a:r>
              <a:rPr lang="en" sz="1800" dirty="0">
                <a:solidFill>
                  <a:schemeClr val="bg1"/>
                </a:solidFill>
              </a:rPr>
              <a:t>Institute of Emerging Careers (IEC)</a:t>
            </a:r>
            <a:endParaRPr lang="en" sz="1800" dirty="0">
              <a:solidFill>
                <a:schemeClr val="bg1"/>
              </a:solidFill>
              <a:sym typeface="Barlow"/>
            </a:endParaRPr>
          </a:p>
          <a:p>
            <a:pPr marL="0" lvl="0" indent="0" algn="l" rtl="0">
              <a:spcBef>
                <a:spcPts val="0"/>
              </a:spcBef>
              <a:spcAft>
                <a:spcPts val="8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004" y="367939"/>
            <a:ext cx="1243577" cy="12435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40605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2" name="Google Shape;732;p37"/>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lnSpc>
                <a:spcPct val="115000"/>
              </a:lnSpc>
              <a:spcBef>
                <a:spcPts val="800"/>
              </a:spcBef>
              <a:spcAft>
                <a:spcPts val="0"/>
              </a:spcAft>
              <a:buClr>
                <a:schemeClr val="dk1"/>
              </a:buClr>
              <a:buSzPts val="1100"/>
              <a:buFont typeface="Arial"/>
              <a:buNone/>
            </a:pPr>
            <a:endParaRPr sz="1800" dirty="0"/>
          </a:p>
          <a:p>
            <a:pPr marL="0" lvl="0" indent="0" algn="l" rtl="0">
              <a:lnSpc>
                <a:spcPct val="115000"/>
              </a:lnSpc>
              <a:spcBef>
                <a:spcPts val="800"/>
              </a:spcBef>
              <a:spcAft>
                <a:spcPts val="800"/>
              </a:spcAft>
              <a:buNone/>
            </a:pPr>
            <a:endParaRPr sz="1800"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7186199" y="1993371"/>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 name="Rectangle 1"/>
          <p:cNvSpPr/>
          <p:nvPr/>
        </p:nvSpPr>
        <p:spPr>
          <a:xfrm>
            <a:off x="516599" y="514350"/>
            <a:ext cx="6638281" cy="1331134"/>
          </a:xfrm>
          <a:prstGeom prst="rect">
            <a:avLst/>
          </a:prstGeom>
        </p:spPr>
        <p:txBody>
          <a:bodyPr wrap="square">
            <a:spAutoFit/>
          </a:bodyPr>
          <a:lstStyle/>
          <a:p>
            <a:pPr marL="342900" lvl="0" indent="-342900">
              <a:lnSpc>
                <a:spcPct val="115000"/>
              </a:lnSpc>
              <a:tabLst>
                <a:tab pos="457200" algn="l"/>
              </a:tabLst>
            </a:pPr>
            <a:r>
              <a:rPr lang="en-US" b="1" dirty="0">
                <a:latin typeface="Times New Roman" panose="02020603050405020304" pitchFamily="18" charset="0"/>
                <a:ea typeface="Arial" panose="020B0604020202020204" pitchFamily="34" charset="0"/>
              </a:rPr>
              <a:t>Find a correlation between payment method and order status: </a:t>
            </a:r>
            <a:endParaRPr lang="en-US" dirty="0">
              <a:latin typeface="Arial" panose="020B0604020202020204" pitchFamily="34" charset="0"/>
              <a:ea typeface="Arial" panose="020B0604020202020204" pitchFamily="34" charset="0"/>
            </a:endParaRPr>
          </a:p>
          <a:p>
            <a:pPr marL="342900" lvl="0" indent="-342900">
              <a:lnSpc>
                <a:spcPct val="115000"/>
              </a:lnSpc>
              <a:tabLst>
                <a:tab pos="457200" algn="l"/>
              </a:tabLst>
            </a:pPr>
            <a:r>
              <a:rPr lang="en-US" dirty="0">
                <a:latin typeface="Times New Roman" panose="02020603050405020304" pitchFamily="18" charset="0"/>
                <a:ea typeface="Arial" panose="020B0604020202020204" pitchFamily="34" charset="0"/>
              </a:rPr>
              <a:t>We can find four payment methods: </a:t>
            </a:r>
            <a:r>
              <a:rPr lang="en-US" b="1" dirty="0">
                <a:latin typeface="Times New Roman" panose="02020603050405020304" pitchFamily="18" charset="0"/>
                <a:ea typeface="Arial" panose="020B0604020202020204" pitchFamily="34" charset="0"/>
              </a:rPr>
              <a:t>credit card,</a:t>
            </a:r>
            <a:r>
              <a:rPr lang="en-US" dirty="0">
                <a:latin typeface="Times New Roman" panose="02020603050405020304" pitchFamily="18" charset="0"/>
                <a:ea typeface="Arial" panose="020B0604020202020204" pitchFamily="34" charset="0"/>
              </a:rPr>
              <a:t> </a:t>
            </a:r>
            <a:r>
              <a:rPr lang="en-US" b="1" dirty="0">
                <a:latin typeface="Times New Roman" panose="02020603050405020304" pitchFamily="18" charset="0"/>
                <a:ea typeface="Arial" panose="020B0604020202020204" pitchFamily="34" charset="0"/>
              </a:rPr>
              <a:t>boleto</a:t>
            </a:r>
            <a:r>
              <a:rPr lang="en-US" dirty="0">
                <a:latin typeface="Times New Roman" panose="02020603050405020304" pitchFamily="18" charset="0"/>
                <a:ea typeface="Arial" panose="020B0604020202020204" pitchFamily="34" charset="0"/>
              </a:rPr>
              <a:t>, </a:t>
            </a:r>
            <a:r>
              <a:rPr lang="en-US" b="1" dirty="0">
                <a:latin typeface="Times New Roman" panose="02020603050405020304" pitchFamily="18" charset="0"/>
                <a:ea typeface="Arial" panose="020B0604020202020204" pitchFamily="34" charset="0"/>
              </a:rPr>
              <a:t>voucher </a:t>
            </a:r>
            <a:r>
              <a:rPr lang="en-US" dirty="0">
                <a:latin typeface="Times New Roman" panose="02020603050405020304" pitchFamily="18" charset="0"/>
                <a:ea typeface="Arial" panose="020B0604020202020204" pitchFamily="34" charset="0"/>
              </a:rPr>
              <a:t>and </a:t>
            </a:r>
            <a:r>
              <a:rPr lang="en-US" b="1" dirty="0">
                <a:latin typeface="Times New Roman" panose="02020603050405020304" pitchFamily="18" charset="0"/>
                <a:ea typeface="Arial" panose="020B0604020202020204" pitchFamily="34" charset="0"/>
              </a:rPr>
              <a:t>debit card </a:t>
            </a:r>
            <a:r>
              <a:rPr lang="en-US" dirty="0">
                <a:latin typeface="Times New Roman" panose="02020603050405020304" pitchFamily="18" charset="0"/>
                <a:ea typeface="Arial" panose="020B0604020202020204" pitchFamily="34" charset="0"/>
              </a:rPr>
              <a:t>and total eight order statuses. Here we analyze the correlation between payment method and order status: highest number of orders is </a:t>
            </a:r>
            <a:r>
              <a:rPr lang="en-US" b="1" dirty="0">
                <a:latin typeface="Times New Roman" panose="02020603050405020304" pitchFamily="18" charset="0"/>
                <a:ea typeface="Arial" panose="020B0604020202020204" pitchFamily="34" charset="0"/>
              </a:rPr>
              <a:t>74586</a:t>
            </a:r>
            <a:r>
              <a:rPr lang="en-US" dirty="0">
                <a:latin typeface="Times New Roman" panose="02020603050405020304" pitchFamily="18" charset="0"/>
                <a:ea typeface="Arial" panose="020B0604020202020204" pitchFamily="34" charset="0"/>
              </a:rPr>
              <a:t>, placed by credit card payment method and the status is delivered.</a:t>
            </a:r>
            <a:endParaRPr lang="en-US" dirty="0">
              <a:latin typeface="Arial" panose="020B0604020202020204" pitchFamily="34" charset="0"/>
              <a:ea typeface="Arial" panose="020B0604020202020204" pitchFamily="34" charset="0"/>
            </a:endParaRPr>
          </a:p>
        </p:txBody>
      </p:sp>
      <p:pic>
        <p:nvPicPr>
          <p:cNvPr id="10" name="image1.png"/>
          <p:cNvPicPr/>
          <p:nvPr/>
        </p:nvPicPr>
        <p:blipFill>
          <a:blip r:embed="rId3"/>
          <a:srcRect/>
          <a:stretch>
            <a:fillRect/>
          </a:stretch>
        </p:blipFill>
        <p:spPr>
          <a:xfrm>
            <a:off x="709941" y="1871380"/>
            <a:ext cx="6351761" cy="28784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93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3702796" y="0"/>
            <a:ext cx="5441204"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288000" y="278432"/>
            <a:ext cx="3249642" cy="1321806"/>
          </a:xfrm>
          <a:prstGeom prst="rect">
            <a:avLst/>
          </a:prstGeom>
        </p:spPr>
        <p:txBody>
          <a:bodyPr spcFirstLastPara="1" wrap="square" lIns="0" tIns="0" rIns="0" bIns="0" anchor="b" anchorCtr="0">
            <a:noAutofit/>
          </a:bodyPr>
          <a:lstStyle/>
          <a:p>
            <a:pPr lvl="0"/>
            <a:r>
              <a:rPr lang="en-US" sz="1400" dirty="0"/>
              <a:t>What is the best-selling category? </a:t>
            </a:r>
            <a:br>
              <a:rPr lang="en-US" sz="1400" dirty="0"/>
            </a:br>
            <a:r>
              <a:rPr lang="en-US" sz="1400" b="0" dirty="0"/>
              <a:t>Best-selling category: </a:t>
            </a:r>
            <a:r>
              <a:rPr lang="en-US" sz="1400" b="0" dirty="0" err="1"/>
              <a:t>cama_mesa_banho</a:t>
            </a:r>
            <a:br>
              <a:rPr lang="en-US" sz="1400" dirty="0"/>
            </a:br>
            <a:endParaRPr dirty="0"/>
          </a:p>
        </p:txBody>
      </p:sp>
      <p:pic>
        <p:nvPicPr>
          <p:cNvPr id="8" name="Picture 7"/>
          <p:cNvPicPr/>
          <p:nvPr/>
        </p:nvPicPr>
        <p:blipFill rotWithShape="1">
          <a:blip r:embed="rId3"/>
          <a:srcRect l="1287" r="9876"/>
          <a:stretch/>
        </p:blipFill>
        <p:spPr bwMode="auto">
          <a:xfrm>
            <a:off x="288000" y="1595437"/>
            <a:ext cx="3249642" cy="1952625"/>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9" name="Google Shape;140;p18"/>
          <p:cNvSpPr txBox="1">
            <a:spLocks/>
          </p:cNvSpPr>
          <p:nvPr/>
        </p:nvSpPr>
        <p:spPr>
          <a:xfrm>
            <a:off x="4007465" y="273631"/>
            <a:ext cx="3249642" cy="1321806"/>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br>
              <a:rPr lang="en-US" sz="1400" dirty="0"/>
            </a:br>
            <a:endParaRPr lang="en-US" dirty="0"/>
          </a:p>
        </p:txBody>
      </p:sp>
      <p:sp>
        <p:nvSpPr>
          <p:cNvPr id="10" name="Google Shape;140;p18"/>
          <p:cNvSpPr txBox="1">
            <a:spLocks/>
          </p:cNvSpPr>
          <p:nvPr/>
        </p:nvSpPr>
        <p:spPr>
          <a:xfrm>
            <a:off x="4007465" y="332064"/>
            <a:ext cx="3249642" cy="148274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1pPr>
            <a:lvl2pPr marR="0" lvl="1"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2pPr>
            <a:lvl3pPr marR="0" lvl="2"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3pPr>
            <a:lvl4pPr marR="0" lvl="3"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4pPr>
            <a:lvl5pPr marR="0" lvl="4"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5pPr>
            <a:lvl6pPr marR="0" lvl="5"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6pPr>
            <a:lvl7pPr marR="0" lvl="6"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7pPr>
            <a:lvl8pPr marR="0" lvl="7"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8pPr>
            <a:lvl9pPr marR="0" lvl="8" algn="l" rtl="0">
              <a:lnSpc>
                <a:spcPct val="90000"/>
              </a:lnSpc>
              <a:spcBef>
                <a:spcPts val="0"/>
              </a:spcBef>
              <a:spcAft>
                <a:spcPts val="0"/>
              </a:spcAft>
              <a:buClr>
                <a:schemeClr val="dk1"/>
              </a:buClr>
              <a:buSzPts val="4100"/>
              <a:buFont typeface="Barlow"/>
              <a:buNone/>
              <a:defRPr sz="4100" b="1" i="0" u="none" strike="noStrike" cap="none">
                <a:solidFill>
                  <a:schemeClr val="dk1"/>
                </a:solidFill>
                <a:latin typeface="Barlow"/>
                <a:ea typeface="Barlow"/>
                <a:cs typeface="Barlow"/>
                <a:sym typeface="Barlow"/>
              </a:defRPr>
            </a:lvl9pPr>
          </a:lstStyle>
          <a:p>
            <a:r>
              <a:rPr lang="en-US" sz="1600" dirty="0"/>
              <a:t>Visualize payment method and order status frequency.</a:t>
            </a:r>
          </a:p>
          <a:p>
            <a:br>
              <a:rPr lang="en-US" sz="1400" dirty="0"/>
            </a:br>
            <a:endParaRPr lang="en-US" dirty="0"/>
          </a:p>
        </p:txBody>
      </p:sp>
      <p:pic>
        <p:nvPicPr>
          <p:cNvPr id="2" name="Picture 1"/>
          <p:cNvPicPr>
            <a:picLocks noChangeAspect="1"/>
          </p:cNvPicPr>
          <p:nvPr/>
        </p:nvPicPr>
        <p:blipFill>
          <a:blip r:embed="rId4"/>
          <a:stretch>
            <a:fillRect/>
          </a:stretch>
        </p:blipFill>
        <p:spPr>
          <a:xfrm>
            <a:off x="3909155" y="1284732"/>
            <a:ext cx="5015620" cy="316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78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4" y="1367074"/>
            <a:ext cx="5313868" cy="749212"/>
          </a:xfrm>
          <a:prstGeom prst="rect">
            <a:avLst/>
          </a:prstGeom>
        </p:spPr>
        <p:txBody>
          <a:bodyPr spcFirstLastPara="1" wrap="square" lIns="0" tIns="0" rIns="0" bIns="0" anchor="b" anchorCtr="0">
            <a:noAutofit/>
          </a:bodyPr>
          <a:lstStyle/>
          <a:p>
            <a:r>
              <a:rPr lang="en-US" sz="1600" dirty="0"/>
              <a:t>Can we predict the number of orders, item categories, or the number of customers/amounts in advance? </a:t>
            </a:r>
            <a:br>
              <a:rPr lang="en-US" sz="1600" dirty="0"/>
            </a:br>
            <a:br>
              <a:rPr lang="en-US" dirty="0"/>
            </a:br>
            <a:endParaRPr dirty="0"/>
          </a:p>
        </p:txBody>
      </p:sp>
      <p:pic>
        <p:nvPicPr>
          <p:cNvPr id="2" name="Picture 1"/>
          <p:cNvPicPr>
            <a:picLocks noChangeAspect="1"/>
          </p:cNvPicPr>
          <p:nvPr/>
        </p:nvPicPr>
        <p:blipFill>
          <a:blip r:embed="rId3"/>
          <a:stretch>
            <a:fillRect/>
          </a:stretch>
        </p:blipFill>
        <p:spPr>
          <a:xfrm>
            <a:off x="697634" y="1207535"/>
            <a:ext cx="7024972" cy="345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806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4" y="1367074"/>
            <a:ext cx="5313868" cy="749212"/>
          </a:xfrm>
          <a:prstGeom prst="rect">
            <a:avLst/>
          </a:prstGeom>
        </p:spPr>
        <p:txBody>
          <a:bodyPr spcFirstLastPara="1" wrap="square" lIns="0" tIns="0" rIns="0" bIns="0" anchor="b" anchorCtr="0">
            <a:noAutofit/>
          </a:bodyPr>
          <a:lstStyle/>
          <a:p>
            <a:r>
              <a:rPr lang="en-US" sz="1600" dirty="0"/>
              <a:t>Can we predict the number of orders, item categories, or the number of customers/amounts in advance? </a:t>
            </a:r>
            <a:br>
              <a:rPr lang="en-US" sz="1600" dirty="0"/>
            </a:br>
            <a:br>
              <a:rPr lang="en-US" dirty="0"/>
            </a:br>
            <a:endParaRPr dirty="0"/>
          </a:p>
        </p:txBody>
      </p:sp>
      <p:pic>
        <p:nvPicPr>
          <p:cNvPr id="7" name="Picture 6"/>
          <p:cNvPicPr/>
          <p:nvPr/>
        </p:nvPicPr>
        <p:blipFill>
          <a:blip r:embed="rId3"/>
          <a:stretch>
            <a:fillRect/>
          </a:stretch>
        </p:blipFill>
        <p:spPr>
          <a:xfrm>
            <a:off x="697633" y="1207535"/>
            <a:ext cx="6572299" cy="32739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56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4" y="488887"/>
            <a:ext cx="5313868" cy="1627399"/>
          </a:xfrm>
          <a:prstGeom prst="rect">
            <a:avLst/>
          </a:prstGeom>
        </p:spPr>
        <p:txBody>
          <a:bodyPr spcFirstLastPara="1" wrap="square" lIns="0" tIns="0" rIns="0" bIns="0" anchor="b" anchorCtr="0">
            <a:noAutofit/>
          </a:bodyPr>
          <a:lstStyle/>
          <a:p>
            <a:br>
              <a:rPr lang="en-US" sz="1600" dirty="0"/>
            </a:br>
            <a:br>
              <a:rPr lang="en-US" dirty="0"/>
            </a:br>
            <a:endParaRPr dirty="0"/>
          </a:p>
        </p:txBody>
      </p:sp>
      <p:pic>
        <p:nvPicPr>
          <p:cNvPr id="2" name="Picture 1"/>
          <p:cNvPicPr>
            <a:picLocks noChangeAspect="1"/>
          </p:cNvPicPr>
          <p:nvPr/>
        </p:nvPicPr>
        <p:blipFill>
          <a:blip r:embed="rId3"/>
          <a:stretch>
            <a:fillRect/>
          </a:stretch>
        </p:blipFill>
        <p:spPr>
          <a:xfrm>
            <a:off x="825162" y="530193"/>
            <a:ext cx="7657935" cy="40831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10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4445250" y="0"/>
            <a:ext cx="4698749"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4" y="488887"/>
            <a:ext cx="5313868" cy="1627399"/>
          </a:xfrm>
          <a:prstGeom prst="rect">
            <a:avLst/>
          </a:prstGeom>
        </p:spPr>
        <p:txBody>
          <a:bodyPr spcFirstLastPara="1" wrap="square" lIns="0" tIns="0" rIns="0" bIns="0" anchor="b" anchorCtr="0">
            <a:noAutofit/>
          </a:bodyPr>
          <a:lstStyle/>
          <a:p>
            <a:br>
              <a:rPr lang="en-US" sz="1600" dirty="0"/>
            </a:br>
            <a:br>
              <a:rPr lang="en-US" dirty="0"/>
            </a:br>
            <a:endParaRPr dirty="0"/>
          </a:p>
        </p:txBody>
      </p:sp>
      <p:pic>
        <p:nvPicPr>
          <p:cNvPr id="7" name="Picture 6"/>
          <p:cNvPicPr/>
          <p:nvPr/>
        </p:nvPicPr>
        <p:blipFill>
          <a:blip r:embed="rId3"/>
          <a:stretch>
            <a:fillRect/>
          </a:stretch>
        </p:blipFill>
        <p:spPr>
          <a:xfrm>
            <a:off x="1645325" y="407403"/>
            <a:ext cx="2777490" cy="1946495"/>
          </a:xfrm>
          <a:prstGeom prst="rect">
            <a:avLst/>
          </a:prstGeom>
          <a:ln>
            <a:noFill/>
          </a:ln>
          <a:effectLst>
            <a:outerShdw blurRad="292100" dist="139700" dir="2700000" algn="tl" rotWithShape="0">
              <a:srgbClr val="333333">
                <a:alpha val="65000"/>
              </a:srgbClr>
            </a:outerShdw>
          </a:effectLst>
        </p:spPr>
      </p:pic>
      <p:pic>
        <p:nvPicPr>
          <p:cNvPr id="8" name="Picture 7"/>
          <p:cNvPicPr/>
          <p:nvPr/>
        </p:nvPicPr>
        <p:blipFill>
          <a:blip r:embed="rId4"/>
          <a:stretch>
            <a:fillRect/>
          </a:stretch>
        </p:blipFill>
        <p:spPr>
          <a:xfrm>
            <a:off x="4482076" y="407403"/>
            <a:ext cx="2823210" cy="194649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5"/>
          <a:stretch>
            <a:fillRect/>
          </a:stretch>
        </p:blipFill>
        <p:spPr>
          <a:xfrm>
            <a:off x="1385179" y="2710474"/>
            <a:ext cx="619379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842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p:nvPr/>
        </p:nvSpPr>
        <p:spPr>
          <a:xfrm>
            <a:off x="6301050" y="0"/>
            <a:ext cx="4698749"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US" dirty="0"/>
              <a:t>   </a:t>
            </a:r>
            <a:endParaRPr dirty="0"/>
          </a:p>
        </p:txBody>
      </p:sp>
      <p:sp>
        <p:nvSpPr>
          <p:cNvPr id="138" name="Google Shape;13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139" name="Google Shape;139;p18"/>
          <p:cNvSpPr txBox="1">
            <a:spLocks noGrp="1"/>
          </p:cNvSpPr>
          <p:nvPr>
            <p:ph type="subTitle" idx="1"/>
          </p:nvPr>
        </p:nvSpPr>
        <p:spPr>
          <a:xfrm>
            <a:off x="516600" y="939335"/>
            <a:ext cx="3679200" cy="2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a:t>
            </a:r>
            <a:endParaRPr dirty="0"/>
          </a:p>
        </p:txBody>
      </p:sp>
      <p:sp>
        <p:nvSpPr>
          <p:cNvPr id="140" name="Google Shape;140;p18"/>
          <p:cNvSpPr txBox="1">
            <a:spLocks noGrp="1"/>
          </p:cNvSpPr>
          <p:nvPr>
            <p:ph type="title"/>
          </p:nvPr>
        </p:nvSpPr>
        <p:spPr>
          <a:xfrm>
            <a:off x="697634" y="488887"/>
            <a:ext cx="5313868" cy="1627399"/>
          </a:xfrm>
          <a:prstGeom prst="rect">
            <a:avLst/>
          </a:prstGeom>
        </p:spPr>
        <p:txBody>
          <a:bodyPr spcFirstLastPara="1" wrap="square" lIns="0" tIns="0" rIns="0" bIns="0" anchor="b" anchorCtr="0">
            <a:noAutofit/>
          </a:bodyPr>
          <a:lstStyle/>
          <a:p>
            <a:br>
              <a:rPr lang="en-US" sz="1600" dirty="0"/>
            </a:br>
            <a:br>
              <a:rPr lang="en-US" dirty="0"/>
            </a:br>
            <a:endParaRPr dirty="0"/>
          </a:p>
        </p:txBody>
      </p:sp>
      <p:pic>
        <p:nvPicPr>
          <p:cNvPr id="9" name="Picture 8"/>
          <p:cNvPicPr/>
          <p:nvPr/>
        </p:nvPicPr>
        <p:blipFill>
          <a:blip r:embed="rId3"/>
          <a:stretch>
            <a:fillRect/>
          </a:stretch>
        </p:blipFill>
        <p:spPr>
          <a:xfrm>
            <a:off x="909734" y="520750"/>
            <a:ext cx="7534470" cy="4229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9493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36D375-C444-ECC5-4357-EA49882CE9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3" name="TextBox 2">
            <a:extLst>
              <a:ext uri="{FF2B5EF4-FFF2-40B4-BE49-F238E27FC236}">
                <a16:creationId xmlns:a16="http://schemas.microsoft.com/office/drawing/2014/main" id="{EC9B7392-DB7F-8FCA-E28C-C7C41FB37CF3}"/>
              </a:ext>
            </a:extLst>
          </p:cNvPr>
          <p:cNvSpPr txBox="1"/>
          <p:nvPr/>
        </p:nvSpPr>
        <p:spPr>
          <a:xfrm>
            <a:off x="467833" y="648586"/>
            <a:ext cx="8016948" cy="3693319"/>
          </a:xfrm>
          <a:prstGeom prst="rect">
            <a:avLst/>
          </a:prstGeom>
          <a:noFill/>
        </p:spPr>
        <p:txBody>
          <a:bodyPr wrap="square" rtlCol="0">
            <a:spAutoFit/>
          </a:bodyPr>
          <a:lstStyle/>
          <a:p>
            <a:r>
              <a:rPr lang="en-US" sz="2400" b="1" i="0" u="sng" dirty="0">
                <a:solidFill>
                  <a:srgbClr val="202124"/>
                </a:solidFill>
                <a:effectLst/>
                <a:latin typeface="Roboto" panose="02000000000000000000" pitchFamily="2" charset="0"/>
              </a:rPr>
              <a:t>SUMMARY &amp; RECOMMENDATIONS:</a:t>
            </a:r>
          </a:p>
          <a:p>
            <a:endParaRPr lang="en-US" b="0" i="0" dirty="0">
              <a:solidFill>
                <a:srgbClr val="202124"/>
              </a:solidFill>
              <a:effectLst/>
              <a:latin typeface="Roboto" panose="02000000000000000000" pitchFamily="2" charset="0"/>
            </a:endParaRPr>
          </a:p>
          <a:p>
            <a:pPr marL="342900" indent="-342900">
              <a:buAutoNum type="arabicParenBoth"/>
            </a:pPr>
            <a:r>
              <a:rPr lang="en-US" b="0" i="0" u="sng" dirty="0">
                <a:solidFill>
                  <a:srgbClr val="202124"/>
                </a:solidFill>
                <a:effectLst/>
                <a:latin typeface="Roboto" panose="02000000000000000000" pitchFamily="2" charset="0"/>
              </a:rPr>
              <a:t>Low sales in states outside San Paulo</a:t>
            </a:r>
            <a:r>
              <a:rPr lang="en-US" b="0" i="0" dirty="0">
                <a:solidFill>
                  <a:srgbClr val="202124"/>
                </a:solidFill>
                <a:effectLst/>
                <a:latin typeface="Roboto" panose="02000000000000000000" pitchFamily="2" charset="0"/>
              </a:rPr>
              <a:t>:</a:t>
            </a:r>
          </a:p>
          <a:p>
            <a:r>
              <a:rPr lang="en-US" b="0" i="0" dirty="0">
                <a:solidFill>
                  <a:srgbClr val="202124"/>
                </a:solidFill>
                <a:effectLst/>
                <a:latin typeface="Roboto" panose="02000000000000000000" pitchFamily="2" charset="0"/>
              </a:rPr>
              <a:t> </a:t>
            </a:r>
          </a:p>
          <a:p>
            <a:r>
              <a:rPr lang="en-US" b="0" i="0" dirty="0">
                <a:solidFill>
                  <a:srgbClr val="202124"/>
                </a:solidFill>
                <a:effectLst/>
                <a:latin typeface="Roboto" panose="02000000000000000000" pitchFamily="2" charset="0"/>
              </a:rPr>
              <a:t>Summary: There’s an indication that high freight values caused the gap in total transactions between Sao Paulo and other states to be very high.</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Recommendation: Develop a new strategy to lower the freight cost for customers.</a:t>
            </a: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(2) </a:t>
            </a:r>
            <a:r>
              <a:rPr lang="en-US" b="0" i="0" u="sng" dirty="0">
                <a:solidFill>
                  <a:srgbClr val="202124"/>
                </a:solidFill>
                <a:effectLst/>
                <a:latin typeface="Roboto" panose="02000000000000000000" pitchFamily="2" charset="0"/>
              </a:rPr>
              <a:t>Low Customer Retention rate: </a:t>
            </a:r>
          </a:p>
          <a:p>
            <a:endParaRPr lang="en-US" b="0" i="0" u="sng"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Summary: New customers increase from 2017–2018 but the retention rate is very low.</a:t>
            </a:r>
          </a:p>
          <a:p>
            <a:endParaRPr lang="en-US" dirty="0">
              <a:solidFill>
                <a:srgbClr val="202124"/>
              </a:solidFill>
              <a:latin typeface="Roboto" panose="02000000000000000000" pitchFamily="2" charset="0"/>
            </a:endParaRPr>
          </a:p>
          <a:p>
            <a:r>
              <a:rPr lang="en-US" b="0" i="0" dirty="0">
                <a:solidFill>
                  <a:srgbClr val="202124"/>
                </a:solidFill>
                <a:effectLst/>
                <a:latin typeface="Roboto" panose="02000000000000000000" pitchFamily="2" charset="0"/>
              </a:rPr>
              <a:t>Recommendation:</a:t>
            </a:r>
          </a:p>
          <a:p>
            <a:pPr marL="342900" indent="-342900">
              <a:buAutoNum type="arabicParenBoth"/>
            </a:pPr>
            <a:r>
              <a:rPr lang="en-US" b="0" i="0" dirty="0">
                <a:solidFill>
                  <a:srgbClr val="202124"/>
                </a:solidFill>
                <a:effectLst/>
                <a:latin typeface="Roboto" panose="02000000000000000000" pitchFamily="2" charset="0"/>
              </a:rPr>
              <a:t>Customers need more attention to product recommendations and price incentives</a:t>
            </a:r>
          </a:p>
          <a:p>
            <a:pPr marL="342900" indent="-342900">
              <a:buAutoNum type="arabicParenBoth"/>
            </a:pPr>
            <a:r>
              <a:rPr lang="en-US" b="0" i="0" dirty="0">
                <a:solidFill>
                  <a:srgbClr val="202124"/>
                </a:solidFill>
                <a:effectLst/>
                <a:latin typeface="Roboto" panose="02000000000000000000" pitchFamily="2" charset="0"/>
              </a:rPr>
              <a:t>Analyze customer leaving behavior.</a:t>
            </a:r>
            <a:endParaRPr lang="en-PK" dirty="0"/>
          </a:p>
        </p:txBody>
      </p:sp>
    </p:spTree>
    <p:extLst>
      <p:ext uri="{BB962C8B-B14F-4D97-AF65-F5344CB8AC3E}">
        <p14:creationId xmlns:p14="http://schemas.microsoft.com/office/powerpoint/2010/main" val="3315431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598" y="523730"/>
            <a:ext cx="6480001" cy="405092"/>
          </a:xfrm>
          <a:prstGeom prst="rect">
            <a:avLst/>
          </a:prstGeom>
        </p:spPr>
        <p:txBody>
          <a:bodyPr spcFirstLastPara="1" wrap="square" lIns="0" tIns="0" rIns="0" bIns="0" anchor="t" anchorCtr="0">
            <a:noAutofit/>
          </a:bodyPr>
          <a:lstStyle/>
          <a:p>
            <a:r>
              <a:rPr lang="en-US" sz="2000" dirty="0"/>
              <a:t>Dashboard:</a:t>
            </a:r>
            <a:br>
              <a:rPr lang="en-US" dirty="0"/>
            </a:br>
            <a:br>
              <a:rPr lang="en-US" sz="1600" dirty="0"/>
            </a:br>
            <a:r>
              <a:rPr lang="en-US" sz="1600" dirty="0"/>
              <a:t> </a:t>
            </a:r>
            <a:br>
              <a:rPr lang="en-US" dirty="0"/>
            </a:br>
            <a:br>
              <a:rPr lang="en-US" dirty="0"/>
            </a:br>
            <a:br>
              <a:rPr lang="en-US" dirty="0"/>
            </a:br>
            <a:endParaRPr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7F4E5F7-A16F-FBFD-A050-059D5B0993FC}"/>
              </a:ext>
            </a:extLst>
          </p:cNvPr>
          <p:cNvPicPr>
            <a:picLocks noChangeAspect="1"/>
          </p:cNvPicPr>
          <p:nvPr/>
        </p:nvPicPr>
        <p:blipFill>
          <a:blip r:embed="rId3"/>
          <a:stretch>
            <a:fillRect/>
          </a:stretch>
        </p:blipFill>
        <p:spPr>
          <a:xfrm>
            <a:off x="516597" y="928822"/>
            <a:ext cx="8183783" cy="40028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5644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F014FE-9295-3D3C-9915-07D3C19BCE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5" name="Picture 4">
            <a:extLst>
              <a:ext uri="{FF2B5EF4-FFF2-40B4-BE49-F238E27FC236}">
                <a16:creationId xmlns:a16="http://schemas.microsoft.com/office/drawing/2014/main" id="{F8FD8CD4-13CA-6203-E35C-D034ADBD3515}"/>
              </a:ext>
            </a:extLst>
          </p:cNvPr>
          <p:cNvPicPr>
            <a:picLocks noChangeAspect="1"/>
          </p:cNvPicPr>
          <p:nvPr/>
        </p:nvPicPr>
        <p:blipFill>
          <a:blip r:embed="rId2"/>
          <a:stretch>
            <a:fillRect/>
          </a:stretch>
        </p:blipFill>
        <p:spPr>
          <a:xfrm>
            <a:off x="871870" y="181800"/>
            <a:ext cx="7167607" cy="4645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623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20"/>
        <p:cNvGrpSpPr/>
        <p:nvPr/>
      </p:nvGrpSpPr>
      <p:grpSpPr>
        <a:xfrm>
          <a:off x="0" y="0"/>
          <a:ext cx="0" cy="0"/>
          <a:chOff x="0" y="0"/>
          <a:chExt cx="0" cy="0"/>
        </a:xfrm>
      </p:grpSpPr>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1497" y="2239265"/>
            <a:ext cx="3164367" cy="18480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164" y="2180723"/>
            <a:ext cx="3164367" cy="1848086"/>
          </a:xfrm>
          <a:prstGeom prst="rect">
            <a:avLst/>
          </a:prstGeom>
        </p:spPr>
      </p:pic>
      <p:grpSp>
        <p:nvGrpSpPr>
          <p:cNvPr id="521" name="Google Shape;521;p30"/>
          <p:cNvGrpSpPr/>
          <p:nvPr/>
        </p:nvGrpSpPr>
        <p:grpSpPr>
          <a:xfrm>
            <a:off x="1552863" y="514350"/>
            <a:ext cx="6972300" cy="1074994"/>
            <a:chOff x="0" y="0"/>
            <a:chExt cx="18592800" cy="2866651"/>
          </a:xfrm>
        </p:grpSpPr>
        <p:sp>
          <p:nvSpPr>
            <p:cNvPr id="522" name="Google Shape;522;p30"/>
            <p:cNvSpPr txBox="1"/>
            <p:nvPr/>
          </p:nvSpPr>
          <p:spPr>
            <a:xfrm>
              <a:off x="0" y="0"/>
              <a:ext cx="18592800" cy="201901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4100" b="1" dirty="0">
                  <a:solidFill>
                    <a:schemeClr val="dk1"/>
                  </a:solidFill>
                  <a:latin typeface="Barlow"/>
                  <a:ea typeface="Barlow"/>
                  <a:cs typeface="Barlow"/>
                  <a:sym typeface="Barlow"/>
                </a:rPr>
                <a:t>Our</a:t>
              </a:r>
              <a:r>
                <a:rPr lang="en" sz="4100" b="1" u="none" dirty="0">
                  <a:solidFill>
                    <a:schemeClr val="dk1"/>
                  </a:solidFill>
                  <a:latin typeface="Barlow"/>
                  <a:ea typeface="Barlow"/>
                  <a:cs typeface="Barlow"/>
                  <a:sym typeface="Barlow"/>
                </a:rPr>
                <a:t> Team Members</a:t>
              </a:r>
              <a:endParaRPr sz="700" dirty="0">
                <a:solidFill>
                  <a:schemeClr val="dk1"/>
                </a:solidFill>
                <a:latin typeface="Barlow"/>
                <a:ea typeface="Barlow"/>
                <a:cs typeface="Barlow"/>
                <a:sym typeface="Barlow"/>
              </a:endParaRPr>
            </a:p>
          </p:txBody>
        </p:sp>
        <p:sp>
          <p:nvSpPr>
            <p:cNvPr id="523" name="Google Shape;523;p30"/>
            <p:cNvSpPr txBox="1"/>
            <p:nvPr/>
          </p:nvSpPr>
          <p:spPr>
            <a:xfrm>
              <a:off x="0" y="1947424"/>
              <a:ext cx="16429800" cy="919227"/>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 sz="1600" dirty="0">
                  <a:solidFill>
                    <a:schemeClr val="dk1"/>
                  </a:solidFill>
                  <a:latin typeface="Barlow Medium"/>
                  <a:ea typeface="Barlow Medium"/>
                  <a:cs typeface="Barlow Medium"/>
                  <a:sym typeface="Barlow Medium"/>
                </a:rPr>
                <a:t> </a:t>
              </a:r>
              <a:endParaRPr sz="700" dirty="0">
                <a:solidFill>
                  <a:schemeClr val="dk1"/>
                </a:solidFill>
                <a:latin typeface="Barlow"/>
                <a:ea typeface="Barlow"/>
                <a:cs typeface="Barlow"/>
                <a:sym typeface="Barlow"/>
              </a:endParaRPr>
            </a:p>
          </p:txBody>
        </p:sp>
      </p:grpSp>
      <p:sp>
        <p:nvSpPr>
          <p:cNvPr id="529" name="Google Shape;529;p30"/>
          <p:cNvSpPr txBox="1"/>
          <p:nvPr/>
        </p:nvSpPr>
        <p:spPr>
          <a:xfrm>
            <a:off x="1766690" y="3928426"/>
            <a:ext cx="1409998" cy="5539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a:solidFill>
                  <a:schemeClr val="dk1"/>
                </a:solidFill>
                <a:latin typeface="Barlow"/>
                <a:ea typeface="Barlow"/>
                <a:cs typeface="Barlow"/>
                <a:sym typeface="Barlow"/>
              </a:rPr>
              <a:t>Ahmed </a:t>
            </a:r>
          </a:p>
          <a:p>
            <a:pPr marL="0" marR="0" lvl="0" indent="0" algn="ctr" rtl="0">
              <a:lnSpc>
                <a:spcPct val="120000"/>
              </a:lnSpc>
              <a:spcBef>
                <a:spcPts val="0"/>
              </a:spcBef>
              <a:spcAft>
                <a:spcPts val="0"/>
              </a:spcAft>
              <a:buNone/>
            </a:pPr>
            <a:r>
              <a:rPr lang="en" sz="1500" b="1" dirty="0">
                <a:solidFill>
                  <a:schemeClr val="dk1"/>
                </a:solidFill>
                <a:latin typeface="Barlow"/>
                <a:ea typeface="Barlow"/>
                <a:cs typeface="Barlow"/>
                <a:sym typeface="Barlow"/>
              </a:rPr>
              <a:t>Shahroz</a:t>
            </a:r>
            <a:endParaRPr sz="700" dirty="0">
              <a:solidFill>
                <a:schemeClr val="dk1"/>
              </a:solidFill>
              <a:latin typeface="Barlow"/>
              <a:ea typeface="Barlow"/>
              <a:cs typeface="Barlow"/>
              <a:sym typeface="Barlow"/>
            </a:endParaRPr>
          </a:p>
        </p:txBody>
      </p:sp>
      <p:grpSp>
        <p:nvGrpSpPr>
          <p:cNvPr id="531" name="Google Shape;531;p30"/>
          <p:cNvGrpSpPr/>
          <p:nvPr/>
        </p:nvGrpSpPr>
        <p:grpSpPr>
          <a:xfrm>
            <a:off x="3419851" y="3947516"/>
            <a:ext cx="1245469" cy="618631"/>
            <a:chOff x="0" y="-430890"/>
            <a:chExt cx="3321249" cy="1649684"/>
          </a:xfrm>
        </p:grpSpPr>
        <p:sp>
          <p:nvSpPr>
            <p:cNvPr id="532" name="Google Shape;532;p30"/>
            <p:cNvSpPr txBox="1"/>
            <p:nvPr/>
          </p:nvSpPr>
          <p:spPr>
            <a:xfrm>
              <a:off x="81549" y="-430890"/>
              <a:ext cx="3239700" cy="147732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dirty="0">
                  <a:solidFill>
                    <a:schemeClr val="dk1"/>
                  </a:solidFill>
                  <a:latin typeface="Barlow"/>
                  <a:ea typeface="Barlow"/>
                  <a:cs typeface="Barlow"/>
                  <a:sym typeface="Barlow"/>
                </a:rPr>
                <a:t>Irfana Perveen</a:t>
              </a:r>
              <a:endParaRPr sz="700" dirty="0">
                <a:solidFill>
                  <a:schemeClr val="dk1"/>
                </a:solidFill>
                <a:latin typeface="Barlow"/>
                <a:ea typeface="Barlow"/>
                <a:cs typeface="Barlow"/>
                <a:sym typeface="Barlow"/>
              </a:endParaRPr>
            </a:p>
          </p:txBody>
        </p:sp>
        <p:sp>
          <p:nvSpPr>
            <p:cNvPr id="533" name="Google Shape;533;p30"/>
            <p:cNvSpPr txBox="1"/>
            <p:nvPr/>
          </p:nvSpPr>
          <p:spPr>
            <a:xfrm>
              <a:off x="0" y="816631"/>
              <a:ext cx="3239700" cy="40216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endParaRPr sz="700" dirty="0">
                <a:solidFill>
                  <a:schemeClr val="dk1"/>
                </a:solidFill>
                <a:latin typeface="Barlow"/>
                <a:ea typeface="Barlow"/>
                <a:cs typeface="Barlow"/>
                <a:sym typeface="Barlow"/>
              </a:endParaRPr>
            </a:p>
          </p:txBody>
        </p:sp>
      </p:grpSp>
      <p:grpSp>
        <p:nvGrpSpPr>
          <p:cNvPr id="534" name="Google Shape;534;p30"/>
          <p:cNvGrpSpPr/>
          <p:nvPr/>
        </p:nvGrpSpPr>
        <p:grpSpPr>
          <a:xfrm>
            <a:off x="5147708" y="3962884"/>
            <a:ext cx="1337211" cy="603263"/>
            <a:chOff x="-232502" y="-389909"/>
            <a:chExt cx="3565895" cy="1608703"/>
          </a:xfrm>
        </p:grpSpPr>
        <p:sp>
          <p:nvSpPr>
            <p:cNvPr id="535" name="Google Shape;535;p30"/>
            <p:cNvSpPr txBox="1"/>
            <p:nvPr/>
          </p:nvSpPr>
          <p:spPr>
            <a:xfrm>
              <a:off x="-232502" y="-389909"/>
              <a:ext cx="3565895" cy="147732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u="none" dirty="0">
                  <a:solidFill>
                    <a:schemeClr val="dk1"/>
                  </a:solidFill>
                  <a:latin typeface="Barlow"/>
                  <a:ea typeface="Barlow"/>
                  <a:cs typeface="Barlow"/>
                  <a:sym typeface="Barlow"/>
                </a:rPr>
                <a:t> </a:t>
              </a:r>
              <a:r>
                <a:rPr lang="en" sz="1500" b="1" dirty="0">
                  <a:solidFill>
                    <a:schemeClr val="dk1"/>
                  </a:solidFill>
                  <a:latin typeface="Barlow"/>
                  <a:ea typeface="Barlow"/>
                  <a:cs typeface="Barlow"/>
                  <a:sym typeface="Barlow"/>
                </a:rPr>
                <a:t>Muhammad Nouman Akhtar</a:t>
              </a:r>
              <a:endParaRPr sz="700" dirty="0">
                <a:solidFill>
                  <a:schemeClr val="dk1"/>
                </a:solidFill>
                <a:latin typeface="Barlow"/>
                <a:ea typeface="Barlow"/>
                <a:cs typeface="Barlow"/>
                <a:sym typeface="Barlow"/>
              </a:endParaRPr>
            </a:p>
          </p:txBody>
        </p:sp>
        <p:sp>
          <p:nvSpPr>
            <p:cNvPr id="536" name="Google Shape;536;p30"/>
            <p:cNvSpPr txBox="1"/>
            <p:nvPr/>
          </p:nvSpPr>
          <p:spPr>
            <a:xfrm>
              <a:off x="0" y="816631"/>
              <a:ext cx="3239700" cy="40216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endParaRPr sz="700" dirty="0">
                <a:solidFill>
                  <a:schemeClr val="dk1"/>
                </a:solidFill>
                <a:latin typeface="Barlow"/>
                <a:ea typeface="Barlow"/>
                <a:cs typeface="Barlow"/>
                <a:sym typeface="Barlow"/>
              </a:endParaRPr>
            </a:p>
          </p:txBody>
        </p:sp>
      </p:grpSp>
      <p:grpSp>
        <p:nvGrpSpPr>
          <p:cNvPr id="537" name="Google Shape;537;p30"/>
          <p:cNvGrpSpPr/>
          <p:nvPr/>
        </p:nvGrpSpPr>
        <p:grpSpPr>
          <a:xfrm>
            <a:off x="6771096" y="4066925"/>
            <a:ext cx="1580158" cy="631570"/>
            <a:chOff x="-974052" y="-465394"/>
            <a:chExt cx="4213752" cy="1684188"/>
          </a:xfrm>
        </p:grpSpPr>
        <p:sp>
          <p:nvSpPr>
            <p:cNvPr id="538" name="Google Shape;538;p30"/>
            <p:cNvSpPr txBox="1"/>
            <p:nvPr/>
          </p:nvSpPr>
          <p:spPr>
            <a:xfrm>
              <a:off x="-974052" y="-465394"/>
              <a:ext cx="3239700" cy="73866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500" b="1" dirty="0">
                  <a:solidFill>
                    <a:schemeClr val="dk1"/>
                  </a:solidFill>
                  <a:latin typeface="Barlow"/>
                  <a:ea typeface="Barlow"/>
                  <a:cs typeface="Barlow"/>
                  <a:sym typeface="Barlow"/>
                </a:rPr>
                <a:t>Shaiza Mann</a:t>
              </a:r>
              <a:endParaRPr lang="en" sz="700" dirty="0">
                <a:solidFill>
                  <a:schemeClr val="dk1"/>
                </a:solidFill>
                <a:latin typeface="Barlow"/>
                <a:ea typeface="Barlow"/>
                <a:cs typeface="Barlow"/>
                <a:sym typeface="Barlow"/>
              </a:endParaRPr>
            </a:p>
          </p:txBody>
        </p:sp>
        <p:sp>
          <p:nvSpPr>
            <p:cNvPr id="539" name="Google Shape;539;p30"/>
            <p:cNvSpPr txBox="1"/>
            <p:nvPr/>
          </p:nvSpPr>
          <p:spPr>
            <a:xfrm>
              <a:off x="0" y="816631"/>
              <a:ext cx="3239700" cy="40216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endParaRPr sz="700" dirty="0">
                <a:solidFill>
                  <a:schemeClr val="dk1"/>
                </a:solidFill>
                <a:latin typeface="Barlow"/>
                <a:ea typeface="Barlow"/>
                <a:cs typeface="Barlow"/>
                <a:sym typeface="Barlow"/>
              </a:endParaRPr>
            </a:p>
          </p:txBody>
        </p:sp>
      </p:grpSp>
      <p:sp>
        <p:nvSpPr>
          <p:cNvPr id="540" name="Google Shape;540;p30"/>
          <p:cNvSpPr/>
          <p:nvPr/>
        </p:nvSpPr>
        <p:spPr>
          <a:xfrm>
            <a:off x="0" y="0"/>
            <a:ext cx="951300" cy="5143500"/>
          </a:xfrm>
          <a:prstGeom prst="rect">
            <a:avLst/>
          </a:pr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541" name="Google Shape;541;p30"/>
          <p:cNvGrpSpPr/>
          <p:nvPr/>
        </p:nvGrpSpPr>
        <p:grpSpPr>
          <a:xfrm>
            <a:off x="-944609" y="-4"/>
            <a:ext cx="1891805" cy="5180466"/>
            <a:chOff x="1026284" y="-180719"/>
            <a:chExt cx="3816432" cy="10450808"/>
          </a:xfrm>
        </p:grpSpPr>
        <p:sp>
          <p:nvSpPr>
            <p:cNvPr id="542" name="Google Shape;542;p30"/>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3" name="Google Shape;543;p30"/>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4" name="Google Shape;544;p30"/>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5" name="Google Shape;545;p30"/>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6" name="Google Shape;546;p30"/>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7" name="Google Shape;547;p30"/>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8" name="Google Shape;548;p30"/>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49" name="Google Shape;549;p30"/>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0" name="Google Shape;550;p30"/>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1" name="Google Shape;551;p30"/>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2" name="Google Shape;552;p30"/>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3" name="Google Shape;553;p30"/>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4" name="Google Shape;554;p30"/>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5" name="Google Shape;555;p30"/>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56" name="Google Shape;556;p30"/>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rgbClr val="363739"/>
            </a:solidFill>
            <a:ln w="9525" cap="flat" cmpd="sng">
              <a:solidFill>
                <a:schemeClr val="lt2"/>
              </a:solidFill>
              <a:prstDash val="solid"/>
              <a:miter lim="8000"/>
              <a:headEnd type="none" w="sm" len="sm"/>
              <a:tailEnd type="none" w="sm" len="sm"/>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557" name="Google Shape;557;p3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393477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598" y="523730"/>
            <a:ext cx="6480001" cy="405092"/>
          </a:xfrm>
          <a:prstGeom prst="rect">
            <a:avLst/>
          </a:prstGeom>
        </p:spPr>
        <p:txBody>
          <a:bodyPr spcFirstLastPara="1" wrap="square" lIns="0" tIns="0" rIns="0" bIns="0" anchor="t" anchorCtr="0">
            <a:noAutofit/>
          </a:bodyPr>
          <a:lstStyle/>
          <a:p>
            <a:r>
              <a:rPr lang="en-US" sz="2000" dirty="0"/>
              <a:t>Dashboard:</a:t>
            </a:r>
            <a:br>
              <a:rPr lang="en-US" dirty="0"/>
            </a:br>
            <a:br>
              <a:rPr lang="en-US" sz="1600" dirty="0"/>
            </a:br>
            <a:r>
              <a:rPr lang="en-US" sz="1600" dirty="0"/>
              <a:t> </a:t>
            </a:r>
            <a:br>
              <a:rPr lang="en-US" dirty="0"/>
            </a:br>
            <a:br>
              <a:rPr lang="en-US" dirty="0"/>
            </a:br>
            <a:br>
              <a:rPr lang="en-US" dirty="0"/>
            </a:br>
            <a:endParaRPr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734" name="Google Shape;734;p37"/>
          <p:cNvSpPr/>
          <p:nvPr/>
        </p:nvSpPr>
        <p:spPr>
          <a:xfrm>
            <a:off x="7238587" y="555006"/>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598" y="928822"/>
            <a:ext cx="8039477" cy="38179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491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grpSp>
        <p:nvGrpSpPr>
          <p:cNvPr id="488" name="Google Shape;488;p29"/>
          <p:cNvGrpSpPr/>
          <p:nvPr/>
        </p:nvGrpSpPr>
        <p:grpSpPr>
          <a:xfrm>
            <a:off x="-768525" y="-48199"/>
            <a:ext cx="5225404" cy="5225404"/>
            <a:chOff x="-1537049" y="-96399"/>
            <a:chExt cx="10450808" cy="10450808"/>
          </a:xfrm>
        </p:grpSpPr>
        <p:sp>
          <p:nvSpPr>
            <p:cNvPr id="489" name="Google Shape;489;p29"/>
            <p:cNvSpPr/>
            <p:nvPr/>
          </p:nvSpPr>
          <p:spPr>
            <a:xfrm>
              <a:off x="-1537049" y="-96399"/>
              <a:ext cx="10450808" cy="10450808"/>
            </a:xfrm>
            <a:custGeom>
              <a:avLst/>
              <a:gdLst/>
              <a:ahLst/>
              <a:cxnLst/>
              <a:rect l="l" t="t" r="r" b="b"/>
              <a:pathLst>
                <a:path w="10450808" h="10450808" extrusionOk="0">
                  <a:moveTo>
                    <a:pt x="10450808" y="10450808"/>
                  </a:moveTo>
                  <a:lnTo>
                    <a:pt x="0" y="10450808"/>
                  </a:lnTo>
                  <a:lnTo>
                    <a:pt x="0" y="0"/>
                  </a:lnTo>
                  <a:lnTo>
                    <a:pt x="10450808" y="0"/>
                  </a:lnTo>
                  <a:lnTo>
                    <a:pt x="10450808" y="10450808"/>
                  </a:lnTo>
                  <a:close/>
                  <a:moveTo>
                    <a:pt x="14495" y="10436313"/>
                  </a:moveTo>
                  <a:lnTo>
                    <a:pt x="10436313" y="10436313"/>
                  </a:lnTo>
                  <a:lnTo>
                    <a:pt x="10436313" y="14495"/>
                  </a:lnTo>
                  <a:lnTo>
                    <a:pt x="14495" y="14495"/>
                  </a:lnTo>
                  <a:lnTo>
                    <a:pt x="14495"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0" name="Google Shape;490;p29"/>
            <p:cNvSpPr/>
            <p:nvPr/>
          </p:nvSpPr>
          <p:spPr>
            <a:xfrm>
              <a:off x="-1529802" y="9391176"/>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1" name="Google Shape;491;p29"/>
            <p:cNvSpPr/>
            <p:nvPr/>
          </p:nvSpPr>
          <p:spPr>
            <a:xfrm>
              <a:off x="-1529802" y="844243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2" name="Google Shape;492;p29"/>
            <p:cNvSpPr/>
            <p:nvPr/>
          </p:nvSpPr>
          <p:spPr>
            <a:xfrm>
              <a:off x="-1529802" y="7493603"/>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3" name="Google Shape;493;p29"/>
            <p:cNvSpPr/>
            <p:nvPr/>
          </p:nvSpPr>
          <p:spPr>
            <a:xfrm>
              <a:off x="-1529802" y="6544865"/>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4" name="Google Shape;494;p29"/>
            <p:cNvSpPr/>
            <p:nvPr/>
          </p:nvSpPr>
          <p:spPr>
            <a:xfrm>
              <a:off x="-1529802" y="559612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5" name="Google Shape;495;p29"/>
            <p:cNvSpPr/>
            <p:nvPr/>
          </p:nvSpPr>
          <p:spPr>
            <a:xfrm>
              <a:off x="-1529802" y="4647388"/>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6" name="Google Shape;496;p29"/>
            <p:cNvSpPr/>
            <p:nvPr/>
          </p:nvSpPr>
          <p:spPr>
            <a:xfrm>
              <a:off x="-1529802" y="3698650"/>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7" name="Google Shape;497;p29"/>
            <p:cNvSpPr/>
            <p:nvPr/>
          </p:nvSpPr>
          <p:spPr>
            <a:xfrm>
              <a:off x="-1529802" y="2749912"/>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8" name="Google Shape;498;p29"/>
            <p:cNvSpPr/>
            <p:nvPr/>
          </p:nvSpPr>
          <p:spPr>
            <a:xfrm>
              <a:off x="-1529802" y="1801077"/>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9" name="Google Shape;499;p29"/>
            <p:cNvSpPr/>
            <p:nvPr/>
          </p:nvSpPr>
          <p:spPr>
            <a:xfrm>
              <a:off x="-1529802" y="852339"/>
              <a:ext cx="10436313" cy="14494"/>
            </a:xfrm>
            <a:custGeom>
              <a:avLst/>
              <a:gdLst/>
              <a:ahLst/>
              <a:cxnLst/>
              <a:rect l="l" t="t" r="r" b="b"/>
              <a:pathLst>
                <a:path w="10436313" h="14494" extrusionOk="0">
                  <a:moveTo>
                    <a:pt x="0" y="0"/>
                  </a:moveTo>
                  <a:lnTo>
                    <a:pt x="10436313" y="0"/>
                  </a:lnTo>
                  <a:lnTo>
                    <a:pt x="10436313" y="14495"/>
                  </a:lnTo>
                  <a:lnTo>
                    <a:pt x="0" y="14495"/>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0" name="Google Shape;500;p29"/>
            <p:cNvSpPr/>
            <p:nvPr/>
          </p:nvSpPr>
          <p:spPr>
            <a:xfrm>
              <a:off x="7950525"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1" name="Google Shape;501;p29"/>
            <p:cNvSpPr/>
            <p:nvPr/>
          </p:nvSpPr>
          <p:spPr>
            <a:xfrm>
              <a:off x="700178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2" name="Google Shape;502;p29"/>
            <p:cNvSpPr/>
            <p:nvPr/>
          </p:nvSpPr>
          <p:spPr>
            <a:xfrm>
              <a:off x="6052952"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3" name="Google Shape;503;p29"/>
            <p:cNvSpPr/>
            <p:nvPr/>
          </p:nvSpPr>
          <p:spPr>
            <a:xfrm>
              <a:off x="5104214"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4" name="Google Shape;504;p29"/>
            <p:cNvSpPr/>
            <p:nvPr/>
          </p:nvSpPr>
          <p:spPr>
            <a:xfrm>
              <a:off x="415547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5" name="Google Shape;505;p29"/>
            <p:cNvSpPr/>
            <p:nvPr/>
          </p:nvSpPr>
          <p:spPr>
            <a:xfrm>
              <a:off x="3206737"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6" name="Google Shape;506;p29"/>
            <p:cNvSpPr/>
            <p:nvPr/>
          </p:nvSpPr>
          <p:spPr>
            <a:xfrm>
              <a:off x="2257999"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7" name="Google Shape;507;p29"/>
            <p:cNvSpPr/>
            <p:nvPr/>
          </p:nvSpPr>
          <p:spPr>
            <a:xfrm>
              <a:off x="130926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8" name="Google Shape;508;p29"/>
            <p:cNvSpPr/>
            <p:nvPr/>
          </p:nvSpPr>
          <p:spPr>
            <a:xfrm>
              <a:off x="360426"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09" name="Google Shape;509;p29"/>
            <p:cNvSpPr/>
            <p:nvPr/>
          </p:nvSpPr>
          <p:spPr>
            <a:xfrm>
              <a:off x="-588311" y="-8915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grpSp>
        <p:nvGrpSpPr>
          <p:cNvPr id="510" name="Google Shape;510;p29"/>
          <p:cNvGrpSpPr/>
          <p:nvPr/>
        </p:nvGrpSpPr>
        <p:grpSpPr>
          <a:xfrm>
            <a:off x="2022225" y="1913392"/>
            <a:ext cx="5099518" cy="1499768"/>
            <a:chOff x="-14" y="285750"/>
            <a:chExt cx="13598714" cy="3999381"/>
          </a:xfrm>
        </p:grpSpPr>
        <p:sp>
          <p:nvSpPr>
            <p:cNvPr id="511" name="Google Shape;511;p29"/>
            <p:cNvSpPr txBox="1"/>
            <p:nvPr/>
          </p:nvSpPr>
          <p:spPr>
            <a:xfrm>
              <a:off x="0" y="285750"/>
              <a:ext cx="13598700" cy="307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7500" b="1">
                  <a:solidFill>
                    <a:schemeClr val="dk1"/>
                  </a:solidFill>
                  <a:latin typeface="Barlow"/>
                  <a:ea typeface="Barlow"/>
                  <a:cs typeface="Barlow"/>
                  <a:sym typeface="Barlow"/>
                </a:rPr>
                <a:t>Thank you!</a:t>
              </a:r>
              <a:endParaRPr sz="700">
                <a:solidFill>
                  <a:schemeClr val="dk1"/>
                </a:solidFill>
                <a:latin typeface="Barlow"/>
                <a:ea typeface="Barlow"/>
                <a:cs typeface="Barlow"/>
                <a:sym typeface="Barlow"/>
              </a:endParaRPr>
            </a:p>
          </p:txBody>
        </p:sp>
        <p:sp>
          <p:nvSpPr>
            <p:cNvPr id="512" name="Google Shape;512;p29"/>
            <p:cNvSpPr txBox="1"/>
            <p:nvPr/>
          </p:nvSpPr>
          <p:spPr>
            <a:xfrm>
              <a:off x="-14" y="3365904"/>
              <a:ext cx="13598701" cy="919227"/>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r>
                <a:rPr lang="en-US" sz="1600" dirty="0">
                  <a:solidFill>
                    <a:schemeClr val="dk1"/>
                  </a:solidFill>
                  <a:latin typeface="Barlow Medium"/>
                  <a:ea typeface="Barlow"/>
                  <a:cs typeface="Barlow"/>
                  <a:sym typeface="Barlow Medium"/>
                </a:rPr>
                <a:t>Your Valuable Feedback</a:t>
              </a:r>
              <a:r>
                <a:rPr lang="en" sz="1600" dirty="0">
                  <a:solidFill>
                    <a:schemeClr val="dk1"/>
                  </a:solidFill>
                  <a:latin typeface="Barlow Medium"/>
                  <a:ea typeface="Barlow"/>
                  <a:cs typeface="Barlow"/>
                  <a:sym typeface="Barlow Medium"/>
                </a:rPr>
                <a:t> </a:t>
              </a:r>
              <a:endParaRPr sz="700" dirty="0">
                <a:solidFill>
                  <a:schemeClr val="dk1"/>
                </a:solidFill>
                <a:latin typeface="Barlow"/>
                <a:ea typeface="Barlow"/>
                <a:cs typeface="Barlow"/>
                <a:sym typeface="Barlow"/>
              </a:endParaRPr>
            </a:p>
          </p:txBody>
        </p:sp>
      </p:grpSp>
      <p:sp>
        <p:nvSpPr>
          <p:cNvPr id="513" name="Google Shape;513;p2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4" name="Google Shape;514;p29"/>
          <p:cNvSpPr/>
          <p:nvPr/>
        </p:nvSpPr>
        <p:spPr>
          <a:xfrm rot="5400000">
            <a:off x="1412630" y="3399051"/>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5" name="Google Shape;515;p29"/>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516" name="Google Shape;516;p2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5"/>
        <p:cNvGrpSpPr/>
        <p:nvPr/>
      </p:nvGrpSpPr>
      <p:grpSpPr>
        <a:xfrm>
          <a:off x="0" y="0"/>
          <a:ext cx="0" cy="0"/>
          <a:chOff x="0" y="0"/>
          <a:chExt cx="0" cy="0"/>
        </a:xfrm>
      </p:grpSpPr>
      <p:grpSp>
        <p:nvGrpSpPr>
          <p:cNvPr id="146" name="Google Shape;146;p19"/>
          <p:cNvGrpSpPr/>
          <p:nvPr/>
        </p:nvGrpSpPr>
        <p:grpSpPr>
          <a:xfrm>
            <a:off x="513142" y="-90359"/>
            <a:ext cx="1908216" cy="5225404"/>
            <a:chOff x="1026284" y="-180719"/>
            <a:chExt cx="3816432" cy="10450808"/>
          </a:xfrm>
        </p:grpSpPr>
        <p:sp>
          <p:nvSpPr>
            <p:cNvPr id="147" name="Google Shape;147;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8" name="Google Shape;148;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49" name="Google Shape;149;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0" name="Google Shape;150;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1" name="Google Shape;151;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2" name="Google Shape;152;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3" name="Google Shape;153;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4" name="Google Shape;154;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5" name="Google Shape;155;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6" name="Google Shape;156;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7" name="Google Shape;157;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8" name="Google Shape;158;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59" name="Google Shape;159;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0" name="Google Shape;160;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61" name="Google Shape;161;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62" name="Google Shape;162;p19"/>
          <p:cNvSpPr txBox="1">
            <a:spLocks noGrp="1"/>
          </p:cNvSpPr>
          <p:nvPr>
            <p:ph type="title"/>
          </p:nvPr>
        </p:nvSpPr>
        <p:spPr>
          <a:xfrm>
            <a:off x="3739900" y="0"/>
            <a:ext cx="3679200"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Database Background</a:t>
            </a:r>
            <a:endParaRPr dirty="0"/>
          </a:p>
        </p:txBody>
      </p:sp>
      <p:sp>
        <p:nvSpPr>
          <p:cNvPr id="163" name="Google Shape;163;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64" name="Google Shape;164;p19"/>
          <p:cNvSpPr txBox="1">
            <a:spLocks noGrp="1"/>
          </p:cNvSpPr>
          <p:nvPr>
            <p:ph type="subTitle" idx="1"/>
          </p:nvPr>
        </p:nvSpPr>
        <p:spPr>
          <a:xfrm>
            <a:off x="3316007" y="1538966"/>
            <a:ext cx="4761304" cy="268200"/>
          </a:xfrm>
          <a:prstGeom prst="rect">
            <a:avLst/>
          </a:prstGeom>
        </p:spPr>
        <p:txBody>
          <a:bodyPr spcFirstLastPara="1" wrap="square" lIns="0" tIns="0" rIns="0" bIns="0" anchor="t" anchorCtr="0">
            <a:noAutofit/>
          </a:bodyPr>
          <a:lstStyle/>
          <a:p>
            <a:r>
              <a:rPr lang="en-US" sz="1400" b="1" dirty="0"/>
              <a:t>         This is a Brazilian E-Commerce public dataset of orders made at “Olist Store”. The dataset has information on 100k orders from 2016 to 2018 made at multiple marketplaces in Brazil. Its features allow viewing orders from various dimensions: from order status, price, payment, and freight performance to customer location, product attributes, and finally reviews written by customers. We also released a geolocation dataset that relates Brazilian zip codes to LAT/LNG coordinates.</a:t>
            </a:r>
            <a:endParaRPr lang="en-US" sz="1400" dirty="0"/>
          </a:p>
          <a:p>
            <a:r>
              <a:rPr lang="en-US" sz="1400" b="1" dirty="0"/>
              <a:t> </a:t>
            </a:r>
            <a:r>
              <a:rPr lang="en-US" sz="1400" dirty="0"/>
              <a:t>         </a:t>
            </a:r>
            <a:r>
              <a:rPr lang="en-US" sz="1400" u="sng" dirty="0">
                <a:hlinkClick r:id="rId3"/>
              </a:rPr>
              <a:t>https://www.kaggle.com/datasets/olistbr/brazilian-ecommerce</a:t>
            </a:r>
            <a:endParaRPr lang="en-US" sz="1400" dirty="0"/>
          </a:p>
          <a:p>
            <a:pPr marL="0" lvl="0" indent="0" algn="l" rtl="0">
              <a:spcBef>
                <a:spcPts val="0"/>
              </a:spcBef>
              <a:spcAft>
                <a:spcPts val="800"/>
              </a:spcAft>
              <a:buNone/>
            </a:pPr>
            <a:endParaRPr dirty="0"/>
          </a:p>
        </p:txBody>
      </p:sp>
      <p:sp>
        <p:nvSpPr>
          <p:cNvPr id="165" name="Google Shape;165;p19"/>
          <p:cNvSpPr/>
          <p:nvPr/>
        </p:nvSpPr>
        <p:spPr>
          <a:xfrm>
            <a:off x="1563185" y="3363592"/>
            <a:ext cx="1268700" cy="1180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9"/>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54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7"/>
        <p:cNvGrpSpPr/>
        <p:nvPr/>
      </p:nvGrpSpPr>
      <p:grpSpPr>
        <a:xfrm>
          <a:off x="0" y="0"/>
          <a:ext cx="0" cy="0"/>
          <a:chOff x="0" y="0"/>
          <a:chExt cx="0" cy="0"/>
        </a:xfrm>
      </p:grpSpPr>
      <p:grpSp>
        <p:nvGrpSpPr>
          <p:cNvPr id="248" name="Google Shape;248;p24"/>
          <p:cNvGrpSpPr/>
          <p:nvPr/>
        </p:nvGrpSpPr>
        <p:grpSpPr>
          <a:xfrm>
            <a:off x="79251" y="489167"/>
            <a:ext cx="6599599" cy="2769143"/>
            <a:chOff x="-5069941" y="-3408063"/>
            <a:chExt cx="17598929" cy="7384381"/>
          </a:xfrm>
        </p:grpSpPr>
        <p:sp>
          <p:nvSpPr>
            <p:cNvPr id="249" name="Google Shape;249;p24"/>
            <p:cNvSpPr txBox="1"/>
            <p:nvPr/>
          </p:nvSpPr>
          <p:spPr>
            <a:xfrm>
              <a:off x="-5069941" y="-3408063"/>
              <a:ext cx="13821300" cy="147732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3600" b="1" dirty="0">
                  <a:solidFill>
                    <a:schemeClr val="accent1"/>
                  </a:solidFill>
                  <a:latin typeface="Barlow"/>
                  <a:ea typeface="Barlow"/>
                  <a:cs typeface="Barlow"/>
                  <a:sym typeface="Barlow"/>
                </a:rPr>
                <a:t>Database Schema</a:t>
              </a:r>
              <a:endParaRPr sz="3600" dirty="0">
                <a:solidFill>
                  <a:schemeClr val="accent1"/>
                </a:solidFill>
                <a:latin typeface="Barlow"/>
                <a:ea typeface="Barlow"/>
                <a:cs typeface="Barlow"/>
                <a:sym typeface="Barlow"/>
              </a:endParaRPr>
            </a:p>
          </p:txBody>
        </p:sp>
        <p:sp>
          <p:nvSpPr>
            <p:cNvPr id="250" name="Google Shape;250;p24"/>
            <p:cNvSpPr txBox="1"/>
            <p:nvPr/>
          </p:nvSpPr>
          <p:spPr>
            <a:xfrm>
              <a:off x="1292488" y="3574155"/>
              <a:ext cx="11236500" cy="402163"/>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dirty="0">
                <a:solidFill>
                  <a:schemeClr val="lt2"/>
                </a:solidFill>
                <a:latin typeface="Barlow"/>
                <a:ea typeface="Barlow"/>
                <a:cs typeface="Barlow"/>
                <a:sym typeface="Barlow"/>
              </a:endParaRPr>
            </a:p>
          </p:txBody>
        </p:sp>
      </p:grpSp>
      <p:sp>
        <p:nvSpPr>
          <p:cNvPr id="251" name="Google Shape;251;p24"/>
          <p:cNvSpPr/>
          <p:nvPr/>
        </p:nvSpPr>
        <p:spPr>
          <a:xfrm>
            <a:off x="-754241" y="2818631"/>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2" name="Google Shape;252;p24"/>
          <p:cNvSpPr/>
          <p:nvPr/>
        </p:nvSpPr>
        <p:spPr>
          <a:xfrm>
            <a:off x="762000" y="4019550"/>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3" name="Google Shape;253;p24"/>
          <p:cNvSpPr/>
          <p:nvPr/>
        </p:nvSpPr>
        <p:spPr>
          <a:xfrm>
            <a:off x="7565367" y="168944"/>
            <a:ext cx="1359408" cy="1359404"/>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54" name="Google Shape;254;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5</a:t>
            </a:fld>
            <a:endParaRPr>
              <a:solidFill>
                <a:schemeClr val="accen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938" y="1154377"/>
            <a:ext cx="6337224" cy="36863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6453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ED0DBF-8830-8519-7C5C-F1009D7FCB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a:extLst>
              <a:ext uri="{FF2B5EF4-FFF2-40B4-BE49-F238E27FC236}">
                <a16:creationId xmlns:a16="http://schemas.microsoft.com/office/drawing/2014/main" id="{05E4D786-65BC-32D9-2112-22A0C93C1242}"/>
              </a:ext>
            </a:extLst>
          </p:cNvPr>
          <p:cNvSpPr txBox="1"/>
          <p:nvPr/>
        </p:nvSpPr>
        <p:spPr>
          <a:xfrm>
            <a:off x="297712" y="361507"/>
            <a:ext cx="8527311" cy="307777"/>
          </a:xfrm>
          <a:prstGeom prst="rect">
            <a:avLst/>
          </a:prstGeom>
          <a:noFill/>
        </p:spPr>
        <p:txBody>
          <a:bodyPr wrap="square" rtlCol="0">
            <a:spAutoFit/>
          </a:bodyPr>
          <a:lstStyle/>
          <a:p>
            <a:r>
              <a:rPr lang="en-US" dirty="0"/>
              <a:t>AVERAGE ORDER COUNT/ ORDER COUNT:</a:t>
            </a:r>
            <a:endParaRPr lang="en-PK" dirty="0"/>
          </a:p>
        </p:txBody>
      </p:sp>
      <p:pic>
        <p:nvPicPr>
          <p:cNvPr id="5" name="Picture 4">
            <a:extLst>
              <a:ext uri="{FF2B5EF4-FFF2-40B4-BE49-F238E27FC236}">
                <a16:creationId xmlns:a16="http://schemas.microsoft.com/office/drawing/2014/main" id="{30AA70FB-406E-8230-662F-D07902765203}"/>
              </a:ext>
            </a:extLst>
          </p:cNvPr>
          <p:cNvPicPr>
            <a:picLocks noChangeAspect="1"/>
          </p:cNvPicPr>
          <p:nvPr/>
        </p:nvPicPr>
        <p:blipFill>
          <a:blip r:embed="rId2"/>
          <a:stretch>
            <a:fillRect/>
          </a:stretch>
        </p:blipFill>
        <p:spPr>
          <a:xfrm>
            <a:off x="966284" y="916833"/>
            <a:ext cx="7211431" cy="4112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236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r>
              <a:rPr lang="en-US" sz="2000" dirty="0"/>
              <a:t>Find net profit margins:</a:t>
            </a:r>
            <a:br>
              <a:rPr lang="en-US" dirty="0"/>
            </a:br>
            <a:br>
              <a:rPr lang="en-US" sz="1600" dirty="0"/>
            </a:br>
            <a:r>
              <a:rPr lang="en-US" sz="1600" dirty="0"/>
              <a:t> </a:t>
            </a:r>
            <a:br>
              <a:rPr lang="en-US" dirty="0"/>
            </a:br>
            <a:br>
              <a:rPr lang="en-US" dirty="0"/>
            </a:br>
            <a:br>
              <a:rPr lang="en-US" dirty="0"/>
            </a:br>
            <a:endParaRPr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D26A415-2DBB-9B8A-3FEA-6B1A4DD4A233}"/>
              </a:ext>
            </a:extLst>
          </p:cNvPr>
          <p:cNvPicPr>
            <a:picLocks noChangeAspect="1"/>
          </p:cNvPicPr>
          <p:nvPr/>
        </p:nvPicPr>
        <p:blipFill>
          <a:blip r:embed="rId3"/>
          <a:stretch>
            <a:fillRect/>
          </a:stretch>
        </p:blipFill>
        <p:spPr>
          <a:xfrm>
            <a:off x="752792" y="958355"/>
            <a:ext cx="6830378" cy="34512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455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r>
              <a:rPr lang="en-US" sz="2000" dirty="0"/>
              <a:t>Find average delivery time:</a:t>
            </a:r>
            <a:br>
              <a:rPr lang="en-US" dirty="0"/>
            </a:br>
            <a:br>
              <a:rPr lang="en-US" dirty="0"/>
            </a:br>
            <a:br>
              <a:rPr lang="en-US" sz="1600" dirty="0"/>
            </a:br>
            <a:r>
              <a:rPr lang="en-US" sz="1600" dirty="0"/>
              <a:t> </a:t>
            </a:r>
            <a:br>
              <a:rPr lang="en-US" dirty="0"/>
            </a:br>
            <a:br>
              <a:rPr lang="en-US" dirty="0"/>
            </a:br>
            <a:br>
              <a:rPr lang="en-US" dirty="0"/>
            </a:br>
            <a:endParaRPr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7" name="Picture 6"/>
          <p:cNvPicPr/>
          <p:nvPr/>
        </p:nvPicPr>
        <p:blipFill>
          <a:blip r:embed="rId3"/>
          <a:stretch>
            <a:fillRect/>
          </a:stretch>
        </p:blipFill>
        <p:spPr>
          <a:xfrm>
            <a:off x="516600" y="1123749"/>
            <a:ext cx="5802119" cy="3493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088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30"/>
        <p:cNvGrpSpPr/>
        <p:nvPr/>
      </p:nvGrpSpPr>
      <p:grpSpPr>
        <a:xfrm>
          <a:off x="0" y="0"/>
          <a:ext cx="0" cy="0"/>
          <a:chOff x="0" y="0"/>
          <a:chExt cx="0" cy="0"/>
        </a:xfrm>
      </p:grpSpPr>
      <p:sp>
        <p:nvSpPr>
          <p:cNvPr id="731" name="Google Shape;731;p37"/>
          <p:cNvSpPr txBox="1">
            <a:spLocks noGrp="1"/>
          </p:cNvSpPr>
          <p:nvPr>
            <p:ph type="title"/>
          </p:nvPr>
        </p:nvSpPr>
        <p:spPr>
          <a:xfrm>
            <a:off x="516599" y="106945"/>
            <a:ext cx="6480000" cy="717900"/>
          </a:xfrm>
          <a:prstGeom prst="rect">
            <a:avLst/>
          </a:prstGeom>
        </p:spPr>
        <p:txBody>
          <a:bodyPr spcFirstLastPara="1" wrap="square" lIns="0" tIns="0" rIns="0" bIns="0" anchor="t" anchorCtr="0">
            <a:noAutofit/>
          </a:bodyPr>
          <a:lstStyle/>
          <a:p>
            <a:br>
              <a:rPr lang="en-US" dirty="0"/>
            </a:br>
            <a:r>
              <a:rPr lang="en-US" sz="2000" dirty="0"/>
              <a:t>Conduct RFM analysis for this dataset:</a:t>
            </a:r>
            <a:br>
              <a:rPr lang="en-US" dirty="0"/>
            </a:br>
            <a:br>
              <a:rPr lang="en-US" sz="1600" dirty="0"/>
            </a:br>
            <a:r>
              <a:rPr lang="en-US" sz="1600" dirty="0"/>
              <a:t> </a:t>
            </a:r>
            <a:br>
              <a:rPr lang="en-US" dirty="0"/>
            </a:br>
            <a:br>
              <a:rPr lang="en-US" dirty="0"/>
            </a:br>
            <a:br>
              <a:rPr lang="en-US" dirty="0"/>
            </a:br>
            <a:endParaRPr dirty="0"/>
          </a:p>
        </p:txBody>
      </p:sp>
      <p:sp>
        <p:nvSpPr>
          <p:cNvPr id="733" name="Google Shape;733;p3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734" name="Google Shape;734;p37"/>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735" name="Google Shape;735;p37"/>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E53C10E8-9DE6-A04A-C35F-BC40109C9FE5}"/>
              </a:ext>
            </a:extLst>
          </p:cNvPr>
          <p:cNvPicPr>
            <a:picLocks noChangeAspect="1"/>
          </p:cNvPicPr>
          <p:nvPr/>
        </p:nvPicPr>
        <p:blipFill>
          <a:blip r:embed="rId3"/>
          <a:stretch>
            <a:fillRect/>
          </a:stretch>
        </p:blipFill>
        <p:spPr>
          <a:xfrm>
            <a:off x="292526" y="1123749"/>
            <a:ext cx="4183781" cy="3518101"/>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894EF2EB-B2F4-AA22-D809-28EEAC43F6F4}"/>
              </a:ext>
            </a:extLst>
          </p:cNvPr>
          <p:cNvSpPr txBox="1"/>
          <p:nvPr/>
        </p:nvSpPr>
        <p:spPr>
          <a:xfrm>
            <a:off x="4784651" y="1927327"/>
            <a:ext cx="4066823" cy="1815882"/>
          </a:xfrm>
          <a:prstGeom prst="rect">
            <a:avLst/>
          </a:prstGeom>
          <a:noFill/>
        </p:spPr>
        <p:txBody>
          <a:bodyPr wrap="square" rtlCol="0">
            <a:spAutoFit/>
          </a:bodyPr>
          <a:lstStyle/>
          <a:p>
            <a:r>
              <a:rPr lang="en-US" dirty="0"/>
              <a:t>champion:</a:t>
            </a:r>
          </a:p>
          <a:p>
            <a:r>
              <a:rPr lang="en-US" dirty="0" err="1"/>
              <a:t>rfm_recency</a:t>
            </a:r>
            <a:r>
              <a:rPr lang="en-US" dirty="0"/>
              <a:t> &gt;4, </a:t>
            </a:r>
            <a:r>
              <a:rPr lang="en-US" dirty="0" err="1"/>
              <a:t>rfm_monetary</a:t>
            </a:r>
            <a:r>
              <a:rPr lang="en-US" dirty="0"/>
              <a:t> &gt;4 and </a:t>
            </a:r>
            <a:r>
              <a:rPr lang="en-US" dirty="0" err="1"/>
              <a:t>rfm_frequency</a:t>
            </a:r>
            <a:r>
              <a:rPr lang="en-US" dirty="0"/>
              <a:t> =2</a:t>
            </a:r>
          </a:p>
          <a:p>
            <a:endParaRPr lang="en-US" dirty="0"/>
          </a:p>
          <a:p>
            <a:r>
              <a:rPr lang="en-US" dirty="0"/>
              <a:t>Average:</a:t>
            </a:r>
          </a:p>
          <a:p>
            <a:r>
              <a:rPr lang="en-US" dirty="0" err="1"/>
              <a:t>rfm_recency</a:t>
            </a:r>
            <a:r>
              <a:rPr lang="en-US" dirty="0"/>
              <a:t> &gt; 2, </a:t>
            </a:r>
            <a:r>
              <a:rPr lang="en-US" dirty="0" err="1"/>
              <a:t>rfm_monetary</a:t>
            </a:r>
            <a:r>
              <a:rPr lang="en-US" dirty="0"/>
              <a:t> &gt; 2 and </a:t>
            </a:r>
            <a:r>
              <a:rPr lang="en-US" dirty="0" err="1"/>
              <a:t>rfm_frequency</a:t>
            </a:r>
            <a:r>
              <a:rPr lang="en-US" dirty="0"/>
              <a:t> = 1</a:t>
            </a:r>
          </a:p>
          <a:p>
            <a:endParaRPr lang="en-PK" dirty="0"/>
          </a:p>
        </p:txBody>
      </p:sp>
    </p:spTree>
    <p:extLst>
      <p:ext uri="{BB962C8B-B14F-4D97-AF65-F5344CB8AC3E}">
        <p14:creationId xmlns:p14="http://schemas.microsoft.com/office/powerpoint/2010/main" val="317035886"/>
      </p:ext>
    </p:extLst>
  </p:cSld>
  <p:clrMapOvr>
    <a:masterClrMapping/>
  </p:clrMapOvr>
</p:sld>
</file>

<file path=ppt/theme/theme1.xml><?xml version="1.0" encoding="utf-8"?>
<a:theme xmlns:a="http://schemas.openxmlformats.org/drawingml/2006/main" name="Business Geometric Template">
  <a:themeElements>
    <a:clrScheme name="Custom 347">
      <a:dk1>
        <a:srgbClr val="363739"/>
      </a:dk1>
      <a:lt1>
        <a:srgbClr val="FFFFFF"/>
      </a:lt1>
      <a:dk2>
        <a:srgbClr val="888888"/>
      </a:dk2>
      <a:lt2>
        <a:srgbClr val="F5F5EF"/>
      </a:lt2>
      <a:accent1>
        <a:srgbClr val="EFBC49"/>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TotalTime>
  <Words>672</Words>
  <Application>Microsoft Office PowerPoint</Application>
  <PresentationFormat>On-screen Show (16:9)</PresentationFormat>
  <Paragraphs>139</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Black</vt:lpstr>
      <vt:lpstr>Barlow</vt:lpstr>
      <vt:lpstr>Barlow Medium</vt:lpstr>
      <vt:lpstr>Georgia</vt:lpstr>
      <vt:lpstr>Roboto</vt:lpstr>
      <vt:lpstr>Arial</vt:lpstr>
      <vt:lpstr>Calibri</vt:lpstr>
      <vt:lpstr>Times New Roman</vt:lpstr>
      <vt:lpstr>Business Geometric Template</vt:lpstr>
      <vt:lpstr>Brazilian  E-Commerce Public Dataset by Olist </vt:lpstr>
      <vt:lpstr>PowerPoint Presentation</vt:lpstr>
      <vt:lpstr>PowerPoint Presentation</vt:lpstr>
      <vt:lpstr>Database Background</vt:lpstr>
      <vt:lpstr>PowerPoint Presentation</vt:lpstr>
      <vt:lpstr>PowerPoint Presentation</vt:lpstr>
      <vt:lpstr>Find net profit margins:      </vt:lpstr>
      <vt:lpstr>Find average delivery time:       </vt:lpstr>
      <vt:lpstr> Conduct RFM analysis for this dataset:      </vt:lpstr>
      <vt:lpstr>PowerPoint Presentation</vt:lpstr>
      <vt:lpstr>PowerPoint Presentation</vt:lpstr>
      <vt:lpstr> </vt:lpstr>
      <vt:lpstr>Show the shopping patterns of OLIST customers:</vt:lpstr>
      <vt:lpstr>PowerPoint Presentation</vt:lpstr>
      <vt:lpstr>Dashboard:</vt:lpstr>
      <vt:lpstr>Summary:</vt:lpstr>
      <vt:lpstr>Cost of goods sold monthly for 2017 and 2018.   In June 2018 has 18.212% highest sales percentage where total sales is 1,022,677 and total cost is 865,124.   </vt:lpstr>
      <vt:lpstr>Show the number of categories present in the OLIST and how many items are present in that category.   There are a total 71 categories and multiple items present in each category, also we make a correlation between number of items and number of items selling. Bed_bath_table have max 3029 items and cds_dvds_musicals have only min 1 item.     </vt:lpstr>
      <vt:lpstr>How many types of payment methods have been used for shopping and who has the highest percentage?   Four different payment methods can be found: credit card, boleto, voucher and debit card. 3 payments had no payment defined against them. Credit cards have the highest 73.92% used for payments.    </vt:lpstr>
      <vt:lpstr>PowerPoint Presentation</vt:lpstr>
      <vt:lpstr>What is the best-selling category?  Best-selling category: cama_mesa_banho </vt:lpstr>
      <vt:lpstr>Can we predict the number of orders, item categories, or the number of customers/amounts in advance?   </vt:lpstr>
      <vt:lpstr>Can we predict the number of orders, item categories, or the number of customers/amounts in advance?   </vt:lpstr>
      <vt:lpstr>  </vt:lpstr>
      <vt:lpstr>  </vt:lpstr>
      <vt:lpstr>  </vt:lpstr>
      <vt:lpstr>PowerPoint Presentation</vt:lpstr>
      <vt:lpstr>Dashboard:      </vt:lpstr>
      <vt:lpstr>PowerPoint Presentation</vt:lpstr>
      <vt:lpstr>Dashboard: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Hp Probook</dc:creator>
  <cp:lastModifiedBy>Nouman Akhtar</cp:lastModifiedBy>
  <cp:revision>41</cp:revision>
  <dcterms:modified xsi:type="dcterms:W3CDTF">2023-02-05T08:40:11Z</dcterms:modified>
</cp:coreProperties>
</file>