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hoPD/l4og4VA3S8wguwRRxyF58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rm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rm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2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Hotel Booking Analysis</a:t>
            </a:r>
            <a:br>
              <a:rPr b="1" lang="en-GB" sz="3600">
                <a:solidFill>
                  <a:schemeClr val="lt1"/>
                </a:solidFill>
                <a:latin typeface="Montserrat"/>
                <a:ea typeface="Montserrat"/>
                <a:cs typeface="Montserrat"/>
                <a:sym typeface="Montserrat"/>
              </a:rPr>
            </a:br>
            <a:r>
              <a:rPr lang="en-GB" sz="2800">
                <a:solidFill>
                  <a:schemeClr val="lt1"/>
                </a:solidFill>
                <a:latin typeface="Montserrat"/>
                <a:ea typeface="Montserrat"/>
                <a:cs typeface="Montserrat"/>
                <a:sym typeface="Montserrat"/>
              </a:rPr>
              <a:t>SHAJAD</a:t>
            </a:r>
            <a:endParaRPr sz="2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Hotel wise analysis</a:t>
            </a:r>
            <a:endParaRPr b="1"/>
          </a:p>
        </p:txBody>
      </p:sp>
      <p:sp>
        <p:nvSpPr>
          <p:cNvPr id="124" name="Google Shape;12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GB">
                <a:solidFill>
                  <a:schemeClr val="lt1"/>
                </a:solidFill>
              </a:rPr>
              <a:t>Type of hotel in the market and percentage in each Type?</a:t>
            </a:r>
            <a:endParaRPr/>
          </a:p>
          <a:p>
            <a:pPr indent="-228600" lvl="0" marL="457200" rtl="0" algn="l">
              <a:lnSpc>
                <a:spcPct val="115000"/>
              </a:lnSpc>
              <a:spcBef>
                <a:spcPts val="0"/>
              </a:spcBef>
              <a:spcAft>
                <a:spcPts val="0"/>
              </a:spcAft>
              <a:buSzPts val="1800"/>
              <a:buNone/>
            </a:pPr>
            <a:r>
              <a:t/>
            </a:r>
            <a:endParaRPr>
              <a:solidFill>
                <a:schemeClr val="lt1"/>
              </a:solidFill>
            </a:endParaRPr>
          </a:p>
        </p:txBody>
      </p:sp>
      <p:pic>
        <p:nvPicPr>
          <p:cNvPr descr="city_resort.jpg" id="125" name="Google Shape;125;p10"/>
          <p:cNvPicPr preferRelativeResize="0"/>
          <p:nvPr/>
        </p:nvPicPr>
        <p:blipFill rotWithShape="1">
          <a:blip r:embed="rId3">
            <a:alphaModFix/>
          </a:blip>
          <a:srcRect b="0" l="0" r="0" t="0"/>
          <a:stretch/>
        </p:blipFill>
        <p:spPr>
          <a:xfrm>
            <a:off x="1002094" y="1555531"/>
            <a:ext cx="3328167" cy="2995448"/>
          </a:xfrm>
          <a:prstGeom prst="rect">
            <a:avLst/>
          </a:prstGeom>
          <a:noFill/>
          <a:ln>
            <a:noFill/>
          </a:ln>
        </p:spPr>
      </p:pic>
      <p:sp>
        <p:nvSpPr>
          <p:cNvPr id="126" name="Google Shape;126;p10"/>
          <p:cNvSpPr txBox="1"/>
          <p:nvPr/>
        </p:nvSpPr>
        <p:spPr>
          <a:xfrm>
            <a:off x="4645572" y="1776248"/>
            <a:ext cx="3258207"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According to Analysis city hotels are comparatively more expensive than resort hotels.</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city hotel having 66.45% and Resort hotel having 33.55%  percentage in hotel market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Resort hotel should me more expensive so, peoples are stick to city hotel</a:t>
            </a:r>
            <a:endParaRPr/>
          </a:p>
          <a:p>
            <a:pPr indent="0" lvl="0" marL="0" marR="0" rtl="0" algn="l">
              <a:lnSpc>
                <a:spcPct val="100000"/>
              </a:lnSpc>
              <a:spcBef>
                <a:spcPts val="0"/>
              </a:spcBef>
              <a:spcAft>
                <a:spcPts val="0"/>
              </a:spcAft>
              <a:buNone/>
            </a:pPr>
            <a:br>
              <a:rPr b="0" i="0" lang="en-GB"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idx="1" type="body"/>
          </p:nvPr>
        </p:nvSpPr>
        <p:spPr>
          <a:xfrm>
            <a:off x="311700" y="441434"/>
            <a:ext cx="8520600" cy="4127441"/>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b="1" lang="en-GB">
                <a:solidFill>
                  <a:schemeClr val="lt1"/>
                </a:solidFill>
              </a:rPr>
              <a:t>Which Hotel has higher lead time and preferred stay in each hotel?</a:t>
            </a:r>
            <a:endParaRPr>
              <a:solidFill>
                <a:schemeClr val="lt1"/>
              </a:solidFill>
            </a:endParaRPr>
          </a:p>
          <a:p>
            <a:pPr indent="-342900" lvl="0" marL="457200" rtl="0" algn="l">
              <a:lnSpc>
                <a:spcPct val="115000"/>
              </a:lnSpc>
              <a:spcBef>
                <a:spcPts val="0"/>
              </a:spcBef>
              <a:spcAft>
                <a:spcPts val="0"/>
              </a:spcAft>
              <a:buSzPts val="1800"/>
              <a:buChar char="●"/>
            </a:pPr>
            <a:br>
              <a:rPr lang="en-GB">
                <a:solidFill>
                  <a:schemeClr val="lt1"/>
                </a:solidFill>
              </a:rPr>
            </a:br>
            <a:endParaRPr>
              <a:solidFill>
                <a:schemeClr val="lt1"/>
              </a:solidFill>
            </a:endParaRPr>
          </a:p>
        </p:txBody>
      </p:sp>
      <p:pic>
        <p:nvPicPr>
          <p:cNvPr descr="lead_time.jpg" id="132" name="Google Shape;132;p11"/>
          <p:cNvPicPr preferRelativeResize="0"/>
          <p:nvPr/>
        </p:nvPicPr>
        <p:blipFill rotWithShape="1">
          <a:blip r:embed="rId3">
            <a:alphaModFix/>
          </a:blip>
          <a:srcRect b="0" l="0" r="0" t="0"/>
          <a:stretch/>
        </p:blipFill>
        <p:spPr>
          <a:xfrm>
            <a:off x="471487" y="965310"/>
            <a:ext cx="3324225" cy="4010025"/>
          </a:xfrm>
          <a:prstGeom prst="rect">
            <a:avLst/>
          </a:prstGeom>
          <a:noFill/>
          <a:ln>
            <a:noFill/>
          </a:ln>
        </p:spPr>
      </p:pic>
      <p:sp>
        <p:nvSpPr>
          <p:cNvPr id="133" name="Google Shape;133;p11"/>
          <p:cNvSpPr txBox="1"/>
          <p:nvPr/>
        </p:nvSpPr>
        <p:spPr>
          <a:xfrm>
            <a:off x="4078014" y="1744717"/>
            <a:ext cx="428822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Lead time of city hotel is more than Resort Hotel</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Resort hotel having longer stay compared to city hotel.i.e.For short stay peoples are choose City Hotel</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idx="1" type="body"/>
          </p:nvPr>
        </p:nvSpPr>
        <p:spPr>
          <a:xfrm>
            <a:off x="311700" y="262759"/>
            <a:ext cx="8520600" cy="4306116"/>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b="1" lang="en-GB">
                <a:solidFill>
                  <a:schemeClr val="lt1"/>
                </a:solidFill>
              </a:rPr>
              <a:t>Which hotel has a higher bookings cancellation rate?</a:t>
            </a:r>
            <a:endParaRPr/>
          </a:p>
          <a:p>
            <a:pPr indent="-342900" lvl="0" marL="457200" rtl="0" algn="l">
              <a:lnSpc>
                <a:spcPct val="115000"/>
              </a:lnSpc>
              <a:spcBef>
                <a:spcPts val="0"/>
              </a:spcBef>
              <a:spcAft>
                <a:spcPts val="0"/>
              </a:spcAft>
              <a:buSzPts val="1800"/>
              <a:buNone/>
            </a:pPr>
            <a:r>
              <a:t/>
            </a:r>
            <a:endParaRPr>
              <a:solidFill>
                <a:schemeClr val="lt1"/>
              </a:solidFill>
            </a:endParaRPr>
          </a:p>
        </p:txBody>
      </p:sp>
      <p:pic>
        <p:nvPicPr>
          <p:cNvPr descr="booking cancelled.jpg" id="139" name="Google Shape;139;p12"/>
          <p:cNvPicPr preferRelativeResize="0"/>
          <p:nvPr/>
        </p:nvPicPr>
        <p:blipFill rotWithShape="1">
          <a:blip r:embed="rId3">
            <a:alphaModFix/>
          </a:blip>
          <a:srcRect b="0" l="0" r="0" t="0"/>
          <a:stretch/>
        </p:blipFill>
        <p:spPr>
          <a:xfrm>
            <a:off x="418442" y="1334814"/>
            <a:ext cx="3619500" cy="2902333"/>
          </a:xfrm>
          <a:prstGeom prst="rect">
            <a:avLst/>
          </a:prstGeom>
          <a:noFill/>
          <a:ln>
            <a:noFill/>
          </a:ln>
        </p:spPr>
      </p:pic>
      <p:sp>
        <p:nvSpPr>
          <p:cNvPr id="140" name="Google Shape;140;p12"/>
          <p:cNvSpPr txBox="1"/>
          <p:nvPr/>
        </p:nvSpPr>
        <p:spPr>
          <a:xfrm>
            <a:off x="5286703" y="1597571"/>
            <a:ext cx="1996966"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City Hotel bookings are more cancelled than Resort hotel</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idx="1" type="body"/>
          </p:nvPr>
        </p:nvSpPr>
        <p:spPr>
          <a:xfrm>
            <a:off x="311700" y="357352"/>
            <a:ext cx="8520600" cy="4211523"/>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b="1" lang="en-GB">
                <a:solidFill>
                  <a:schemeClr val="lt1"/>
                </a:solidFill>
              </a:rPr>
              <a:t>Which distribution channel has a longer average waiting time?</a:t>
            </a:r>
            <a:endParaRPr/>
          </a:p>
          <a:p>
            <a:pPr indent="-342900" lvl="0" marL="457200" rtl="0" algn="l">
              <a:lnSpc>
                <a:spcPct val="115000"/>
              </a:lnSpc>
              <a:spcBef>
                <a:spcPts val="0"/>
              </a:spcBef>
              <a:spcAft>
                <a:spcPts val="0"/>
              </a:spcAft>
              <a:buSzPts val="1800"/>
              <a:buNone/>
            </a:pPr>
            <a:r>
              <a:t/>
            </a:r>
            <a:endParaRPr>
              <a:solidFill>
                <a:schemeClr val="lt1"/>
              </a:solidFill>
            </a:endParaRPr>
          </a:p>
        </p:txBody>
      </p:sp>
      <p:pic>
        <p:nvPicPr>
          <p:cNvPr descr="distribution channel.jpg" id="146" name="Google Shape;146;p13"/>
          <p:cNvPicPr preferRelativeResize="0"/>
          <p:nvPr/>
        </p:nvPicPr>
        <p:blipFill rotWithShape="1">
          <a:blip r:embed="rId3">
            <a:alphaModFix/>
          </a:blip>
          <a:srcRect b="0" l="0" r="0" t="0"/>
          <a:stretch/>
        </p:blipFill>
        <p:spPr>
          <a:xfrm>
            <a:off x="230242" y="1177159"/>
            <a:ext cx="4488903" cy="3563007"/>
          </a:xfrm>
          <a:prstGeom prst="rect">
            <a:avLst/>
          </a:prstGeom>
          <a:noFill/>
          <a:ln>
            <a:noFill/>
          </a:ln>
        </p:spPr>
      </p:pic>
      <p:sp>
        <p:nvSpPr>
          <p:cNvPr id="147" name="Google Shape;147;p13"/>
          <p:cNvSpPr txBox="1"/>
          <p:nvPr/>
        </p:nvSpPr>
        <p:spPr>
          <a:xfrm>
            <a:off x="5339255" y="1313793"/>
            <a:ext cx="3026979"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TA/TO distribution channel having longer waiting time compared to Corporate and Direct</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The term “TA” means “Travel Agents” and “TO” means “Tour Operators”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idx="1" type="body"/>
          </p:nvPr>
        </p:nvSpPr>
        <p:spPr>
          <a:xfrm>
            <a:off x="311700" y="336331"/>
            <a:ext cx="8520600" cy="4232544"/>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b="1" lang="en-GB">
                <a:solidFill>
                  <a:schemeClr val="lt1"/>
                </a:solidFill>
              </a:rPr>
              <a:t>Which month hotels have high revenue?</a:t>
            </a:r>
            <a:endParaRPr/>
          </a:p>
          <a:p>
            <a:pPr indent="-342900" lvl="0" marL="457200" rtl="0" algn="l">
              <a:lnSpc>
                <a:spcPct val="115000"/>
              </a:lnSpc>
              <a:spcBef>
                <a:spcPts val="0"/>
              </a:spcBef>
              <a:spcAft>
                <a:spcPts val="0"/>
              </a:spcAft>
              <a:buSzPts val="1800"/>
              <a:buNone/>
            </a:pPr>
            <a:r>
              <a:t/>
            </a:r>
            <a:endParaRPr>
              <a:solidFill>
                <a:schemeClr val="lt1"/>
              </a:solidFill>
            </a:endParaRPr>
          </a:p>
        </p:txBody>
      </p:sp>
      <p:pic>
        <p:nvPicPr>
          <p:cNvPr descr="high revenue.jpg" id="153" name="Google Shape;153;p14"/>
          <p:cNvPicPr preferRelativeResize="0"/>
          <p:nvPr/>
        </p:nvPicPr>
        <p:blipFill rotWithShape="1">
          <a:blip r:embed="rId3">
            <a:alphaModFix/>
          </a:blip>
          <a:srcRect b="0" l="0" r="0" t="0"/>
          <a:stretch/>
        </p:blipFill>
        <p:spPr>
          <a:xfrm>
            <a:off x="235004" y="967444"/>
            <a:ext cx="5457825" cy="3629025"/>
          </a:xfrm>
          <a:prstGeom prst="rect">
            <a:avLst/>
          </a:prstGeom>
          <a:noFill/>
          <a:ln>
            <a:noFill/>
          </a:ln>
        </p:spPr>
      </p:pic>
      <p:sp>
        <p:nvSpPr>
          <p:cNvPr id="154" name="Google Shape;154;p14"/>
          <p:cNvSpPr txBox="1"/>
          <p:nvPr/>
        </p:nvSpPr>
        <p:spPr>
          <a:xfrm>
            <a:off x="5864772" y="1208690"/>
            <a:ext cx="2669628"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Less peoples are visited to Hotel in January month.so,revenue having huge cut off</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But, hotels have large revenue in August due to more people visiting.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1" type="body"/>
          </p:nvPr>
        </p:nvSpPr>
        <p:spPr>
          <a:xfrm>
            <a:off x="311700" y="325821"/>
            <a:ext cx="8520600" cy="4243054"/>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GB">
                <a:solidFill>
                  <a:schemeClr val="lt1"/>
                </a:solidFill>
              </a:rPr>
              <a:t>Which type of meal is booked?</a:t>
            </a:r>
            <a:endParaRPr/>
          </a:p>
          <a:p>
            <a:pPr indent="-342900" lvl="0" marL="457200" rtl="0" algn="l">
              <a:lnSpc>
                <a:spcPct val="115000"/>
              </a:lnSpc>
              <a:spcBef>
                <a:spcPts val="0"/>
              </a:spcBef>
              <a:spcAft>
                <a:spcPts val="0"/>
              </a:spcAft>
              <a:buSzPts val="1800"/>
              <a:buNone/>
            </a:pPr>
            <a:r>
              <a:t/>
            </a:r>
            <a:endParaRPr>
              <a:solidFill>
                <a:schemeClr val="lt1"/>
              </a:solidFill>
            </a:endParaRPr>
          </a:p>
        </p:txBody>
      </p:sp>
      <p:pic>
        <p:nvPicPr>
          <p:cNvPr descr="meal.jpg" id="160" name="Google Shape;160;p15"/>
          <p:cNvPicPr preferRelativeResize="0"/>
          <p:nvPr/>
        </p:nvPicPr>
        <p:blipFill rotWithShape="1">
          <a:blip r:embed="rId3">
            <a:alphaModFix/>
          </a:blip>
          <a:srcRect b="0" l="0" r="0" t="0"/>
          <a:stretch/>
        </p:blipFill>
        <p:spPr>
          <a:xfrm>
            <a:off x="521411" y="1100467"/>
            <a:ext cx="3476625" cy="3152775"/>
          </a:xfrm>
          <a:prstGeom prst="rect">
            <a:avLst/>
          </a:prstGeom>
          <a:noFill/>
          <a:ln>
            <a:noFill/>
          </a:ln>
        </p:spPr>
      </p:pic>
      <p:sp>
        <p:nvSpPr>
          <p:cNvPr id="161" name="Google Shape;161;p15"/>
          <p:cNvSpPr txBox="1"/>
          <p:nvPr/>
        </p:nvSpPr>
        <p:spPr>
          <a:xfrm>
            <a:off x="5023944" y="956441"/>
            <a:ext cx="3699642"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chemeClr val="lt1"/>
                </a:solidFill>
                <a:latin typeface="Arial"/>
                <a:ea typeface="Arial"/>
                <a:cs typeface="Arial"/>
                <a:sym typeface="Arial"/>
              </a:rPr>
              <a:t>BB</a:t>
            </a:r>
            <a:r>
              <a:rPr b="0" i="0" lang="en-GB" sz="1400" u="none" cap="none" strike="noStrike">
                <a:solidFill>
                  <a:schemeClr val="lt1"/>
                </a:solidFill>
                <a:latin typeface="Arial"/>
                <a:ea typeface="Arial"/>
                <a:cs typeface="Arial"/>
                <a:sym typeface="Arial"/>
              </a:rPr>
              <a:t>.(i.e. Bed &amp; Breakfast) is most preferable type of meal for 77.8% guest</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Categories as per standard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hospitality meal package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400" u="none" cap="none" strike="noStrike">
                <a:solidFill>
                  <a:schemeClr val="lt1"/>
                </a:solidFill>
                <a:latin typeface="Arial"/>
                <a:ea typeface="Arial"/>
                <a:cs typeface="Arial"/>
                <a:sym typeface="Arial"/>
              </a:rPr>
              <a:t>Undefined/SC </a:t>
            </a:r>
            <a:r>
              <a:rPr b="0" i="0" lang="en-GB" sz="1400" u="none" cap="none" strike="noStrike">
                <a:solidFill>
                  <a:schemeClr val="lt1"/>
                </a:solidFill>
                <a:latin typeface="Arial"/>
                <a:ea typeface="Arial"/>
                <a:cs typeface="Arial"/>
                <a:sym typeface="Arial"/>
              </a:rPr>
              <a:t>— no meal package</a:t>
            </a:r>
            <a:endParaRPr/>
          </a:p>
          <a:p>
            <a:pPr indent="0" lvl="0" marL="0" marR="0" rtl="0" algn="l">
              <a:lnSpc>
                <a:spcPct val="100000"/>
              </a:lnSpc>
              <a:spcBef>
                <a:spcPts val="0"/>
              </a:spcBef>
              <a:spcAft>
                <a:spcPts val="0"/>
              </a:spcAft>
              <a:buNone/>
            </a:pPr>
            <a:r>
              <a:rPr b="1" i="0" lang="en-GB" sz="1400" u="none" cap="none" strike="noStrike">
                <a:solidFill>
                  <a:schemeClr val="lt1"/>
                </a:solidFill>
                <a:latin typeface="Arial"/>
                <a:ea typeface="Arial"/>
                <a:cs typeface="Arial"/>
                <a:sym typeface="Arial"/>
              </a:rPr>
              <a:t>BB </a:t>
            </a:r>
            <a:r>
              <a:rPr b="0" i="0" lang="en-GB" sz="1400" u="none" cap="none" strike="noStrike">
                <a:solidFill>
                  <a:schemeClr val="lt1"/>
                </a:solidFill>
                <a:latin typeface="Arial"/>
                <a:ea typeface="Arial"/>
                <a:cs typeface="Arial"/>
                <a:sym typeface="Arial"/>
              </a:rPr>
              <a:t>— Bed &amp; Breakfast</a:t>
            </a:r>
            <a:endParaRPr/>
          </a:p>
          <a:p>
            <a:pPr indent="0" lvl="0" marL="0" marR="0" rtl="0" algn="l">
              <a:lnSpc>
                <a:spcPct val="100000"/>
              </a:lnSpc>
              <a:spcBef>
                <a:spcPts val="0"/>
              </a:spcBef>
              <a:spcAft>
                <a:spcPts val="0"/>
              </a:spcAft>
              <a:buNone/>
            </a:pPr>
            <a:r>
              <a:rPr b="1" i="0" lang="en-GB" sz="1400" u="none" cap="none" strike="noStrike">
                <a:solidFill>
                  <a:schemeClr val="lt1"/>
                </a:solidFill>
                <a:latin typeface="Arial"/>
                <a:ea typeface="Arial"/>
                <a:cs typeface="Arial"/>
                <a:sym typeface="Arial"/>
              </a:rPr>
              <a:t>HB</a:t>
            </a:r>
            <a:r>
              <a:rPr b="0" i="0" lang="en-GB" sz="1400" u="none" cap="none" strike="noStrike">
                <a:solidFill>
                  <a:schemeClr val="lt1"/>
                </a:solidFill>
                <a:latin typeface="Arial"/>
                <a:ea typeface="Arial"/>
                <a:cs typeface="Arial"/>
                <a:sym typeface="Arial"/>
              </a:rPr>
              <a:t> —Half board (breakfast and one other meal — usually dinner)</a:t>
            </a:r>
            <a:endParaRPr/>
          </a:p>
          <a:p>
            <a:pPr indent="0" lvl="0" marL="0" marR="0" rtl="0" algn="l">
              <a:lnSpc>
                <a:spcPct val="100000"/>
              </a:lnSpc>
              <a:spcBef>
                <a:spcPts val="0"/>
              </a:spcBef>
              <a:spcAft>
                <a:spcPts val="0"/>
              </a:spcAft>
              <a:buNone/>
            </a:pPr>
            <a:r>
              <a:rPr b="1" i="0" lang="en-GB" sz="1400" u="none" cap="none" strike="noStrike">
                <a:solidFill>
                  <a:schemeClr val="lt1"/>
                </a:solidFill>
                <a:latin typeface="Arial"/>
                <a:ea typeface="Arial"/>
                <a:cs typeface="Arial"/>
                <a:sym typeface="Arial"/>
              </a:rPr>
              <a:t>FB</a:t>
            </a:r>
            <a:r>
              <a:rPr b="0" i="0" lang="en-GB" sz="1400" u="none" cap="none" strike="noStrike">
                <a:solidFill>
                  <a:schemeClr val="lt1"/>
                </a:solidFill>
                <a:latin typeface="Arial"/>
                <a:ea typeface="Arial"/>
                <a:cs typeface="Arial"/>
                <a:sym typeface="Arial"/>
              </a:rPr>
              <a:t> — Full board (breakfast, lunch and dinner)</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idx="1" type="body"/>
          </p:nvPr>
        </p:nvSpPr>
        <p:spPr>
          <a:xfrm>
            <a:off x="311700" y="336331"/>
            <a:ext cx="8520600" cy="4232544"/>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GB">
                <a:solidFill>
                  <a:schemeClr val="lt1"/>
                </a:solidFill>
              </a:rPr>
              <a:t>Find from which country most guests come from?</a:t>
            </a:r>
            <a:endParaRPr/>
          </a:p>
          <a:p>
            <a:pPr indent="-342900" lvl="0" marL="457200" rtl="0" algn="l">
              <a:lnSpc>
                <a:spcPct val="115000"/>
              </a:lnSpc>
              <a:spcBef>
                <a:spcPts val="0"/>
              </a:spcBef>
              <a:spcAft>
                <a:spcPts val="0"/>
              </a:spcAft>
              <a:buSzPts val="1800"/>
              <a:buNone/>
            </a:pPr>
            <a:r>
              <a:t/>
            </a:r>
            <a:endParaRPr>
              <a:solidFill>
                <a:schemeClr val="lt1"/>
              </a:solidFill>
            </a:endParaRPr>
          </a:p>
          <a:p>
            <a:pPr indent="-228600" lvl="0" marL="457200" rtl="0" algn="l">
              <a:lnSpc>
                <a:spcPct val="115000"/>
              </a:lnSpc>
              <a:spcBef>
                <a:spcPts val="0"/>
              </a:spcBef>
              <a:spcAft>
                <a:spcPts val="0"/>
              </a:spcAft>
              <a:buSzPts val="1800"/>
              <a:buNone/>
            </a:pPr>
            <a:r>
              <a:t/>
            </a:r>
            <a:endParaRPr/>
          </a:p>
        </p:txBody>
      </p:sp>
      <p:pic>
        <p:nvPicPr>
          <p:cNvPr descr="most _gest_country.jpg" id="167" name="Google Shape;167;p16"/>
          <p:cNvPicPr preferRelativeResize="0"/>
          <p:nvPr/>
        </p:nvPicPr>
        <p:blipFill rotWithShape="1">
          <a:blip r:embed="rId3">
            <a:alphaModFix/>
          </a:blip>
          <a:srcRect b="0" l="0" r="0" t="0"/>
          <a:stretch/>
        </p:blipFill>
        <p:spPr>
          <a:xfrm>
            <a:off x="398079" y="851830"/>
            <a:ext cx="4648200" cy="3629025"/>
          </a:xfrm>
          <a:prstGeom prst="rect">
            <a:avLst/>
          </a:prstGeom>
          <a:noFill/>
          <a:ln>
            <a:noFill/>
          </a:ln>
        </p:spPr>
      </p:pic>
      <p:sp>
        <p:nvSpPr>
          <p:cNvPr id="168" name="Google Shape;168;p16"/>
          <p:cNvSpPr txBox="1"/>
          <p:nvPr/>
        </p:nvSpPr>
        <p:spPr>
          <a:xfrm>
            <a:off x="5633545" y="1639614"/>
            <a:ext cx="250146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Most of the peoples are come from PRT (i.e. Portugal)</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idx="1" type="body"/>
          </p:nvPr>
        </p:nvSpPr>
        <p:spPr>
          <a:xfrm>
            <a:off x="311700" y="283779"/>
            <a:ext cx="8520600" cy="4285096"/>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GB">
                <a:solidFill>
                  <a:schemeClr val="lt1"/>
                </a:solidFill>
              </a:rPr>
              <a:t>Year wise booking of hotel?</a:t>
            </a:r>
            <a:endParaRPr/>
          </a:p>
          <a:p>
            <a:pPr indent="-342900" lvl="0" marL="457200" rtl="0" algn="l">
              <a:lnSpc>
                <a:spcPct val="115000"/>
              </a:lnSpc>
              <a:spcBef>
                <a:spcPts val="0"/>
              </a:spcBef>
              <a:spcAft>
                <a:spcPts val="0"/>
              </a:spcAft>
              <a:buSzPts val="1800"/>
              <a:buNone/>
            </a:pPr>
            <a:r>
              <a:t/>
            </a:r>
            <a:endParaRPr>
              <a:solidFill>
                <a:schemeClr val="lt1"/>
              </a:solidFill>
            </a:endParaRPr>
          </a:p>
        </p:txBody>
      </p:sp>
      <p:pic>
        <p:nvPicPr>
          <p:cNvPr descr="year wise booking.jpg" id="174" name="Google Shape;174;p17"/>
          <p:cNvPicPr preferRelativeResize="0"/>
          <p:nvPr/>
        </p:nvPicPr>
        <p:blipFill rotWithShape="1">
          <a:blip r:embed="rId3">
            <a:alphaModFix/>
          </a:blip>
          <a:srcRect b="0" l="0" r="0" t="0"/>
          <a:stretch/>
        </p:blipFill>
        <p:spPr>
          <a:xfrm>
            <a:off x="298066" y="902741"/>
            <a:ext cx="4506533" cy="3532626"/>
          </a:xfrm>
          <a:prstGeom prst="rect">
            <a:avLst/>
          </a:prstGeom>
          <a:noFill/>
          <a:ln>
            <a:noFill/>
          </a:ln>
        </p:spPr>
      </p:pic>
      <p:sp>
        <p:nvSpPr>
          <p:cNvPr id="175" name="Google Shape;175;p17"/>
          <p:cNvSpPr txBox="1"/>
          <p:nvPr/>
        </p:nvSpPr>
        <p:spPr>
          <a:xfrm>
            <a:off x="5349765" y="1166648"/>
            <a:ext cx="2837793"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From  Graph it is clear that 2016 had higher bookings compared to 2017 and 2015.</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so,according to given data there is increment of booking with alternate years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Challenges</a:t>
            </a:r>
            <a:endParaRPr b="1"/>
          </a:p>
        </p:txBody>
      </p:sp>
      <p:sp>
        <p:nvSpPr>
          <p:cNvPr id="181" name="Google Shape;18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265" lvl="0" marL="354330" marR="5080" rtl="0" algn="l">
              <a:lnSpc>
                <a:spcPct val="114599"/>
              </a:lnSpc>
              <a:spcBef>
                <a:spcPts val="100"/>
              </a:spcBef>
              <a:spcAft>
                <a:spcPts val="0"/>
              </a:spcAft>
              <a:buClr>
                <a:srgbClr val="373737"/>
              </a:buClr>
              <a:buSzPts val="1800"/>
              <a:buChar char="●"/>
            </a:pPr>
            <a:r>
              <a:rPr lang="en-GB">
                <a:solidFill>
                  <a:srgbClr val="004A52"/>
                </a:solidFill>
                <a:latin typeface="Helvetica Neue"/>
                <a:ea typeface="Helvetica Neue"/>
                <a:cs typeface="Helvetica Neue"/>
                <a:sym typeface="Helvetica Neue"/>
              </a:rPr>
              <a:t>Data set having huge data need to segregate.Also,dataset having lots of duplicate value.</a:t>
            </a:r>
            <a:endParaRPr sz="2450">
              <a:latin typeface="Helvetica Neue"/>
              <a:ea typeface="Helvetica Neue"/>
              <a:cs typeface="Helvetica Neue"/>
              <a:sym typeface="Helvetica Neue"/>
            </a:endParaRPr>
          </a:p>
          <a:p>
            <a:pPr indent="-342265" lvl="0" marL="354330" rtl="0" algn="l">
              <a:lnSpc>
                <a:spcPct val="100000"/>
              </a:lnSpc>
              <a:spcBef>
                <a:spcPts val="0"/>
              </a:spcBef>
              <a:spcAft>
                <a:spcPts val="0"/>
              </a:spcAft>
              <a:buClr>
                <a:srgbClr val="373737"/>
              </a:buClr>
              <a:buSzPts val="1800"/>
              <a:buChar char="●"/>
            </a:pPr>
            <a:r>
              <a:rPr lang="en-GB">
                <a:solidFill>
                  <a:srgbClr val="004A52"/>
                </a:solidFill>
                <a:latin typeface="Helvetica Neue"/>
                <a:ea typeface="Helvetica Neue"/>
                <a:cs typeface="Helvetica Neue"/>
                <a:sym typeface="Helvetica Neue"/>
              </a:rPr>
              <a:t>Lots of null values in the dataset.</a:t>
            </a:r>
            <a:endParaRPr/>
          </a:p>
          <a:p>
            <a:pPr indent="-342265" lvl="0" marL="354330" rtl="0" algn="l">
              <a:lnSpc>
                <a:spcPct val="100000"/>
              </a:lnSpc>
              <a:spcBef>
                <a:spcPts val="0"/>
              </a:spcBef>
              <a:spcAft>
                <a:spcPts val="0"/>
              </a:spcAft>
              <a:buClr>
                <a:srgbClr val="373737"/>
              </a:buClr>
              <a:buSzPts val="1800"/>
              <a:buChar char="●"/>
            </a:pPr>
            <a:r>
              <a:rPr lang="en-GB">
                <a:solidFill>
                  <a:srgbClr val="124F5C"/>
                </a:solidFill>
                <a:latin typeface="Arial"/>
                <a:ea typeface="Arial"/>
                <a:cs typeface="Arial"/>
                <a:sym typeface="Arial"/>
              </a:rPr>
              <a:t>Handling null values and replace them with Zero or ‘text'. Do with care so that it doesn’t affect analysis.</a:t>
            </a:r>
            <a:endParaRPr/>
          </a:p>
          <a:p>
            <a:pPr indent="-342265" lvl="0" marL="354330" rtl="0" algn="l">
              <a:lnSpc>
                <a:spcPct val="100000"/>
              </a:lnSpc>
              <a:spcBef>
                <a:spcPts val="0"/>
              </a:spcBef>
              <a:spcAft>
                <a:spcPts val="0"/>
              </a:spcAft>
              <a:buClr>
                <a:srgbClr val="373737"/>
              </a:buClr>
              <a:buSzPts val="1800"/>
              <a:buChar char="●"/>
            </a:pPr>
            <a:r>
              <a:rPr lang="en-GB">
                <a:solidFill>
                  <a:srgbClr val="124F5C"/>
                </a:solidFill>
                <a:latin typeface="Arial"/>
                <a:ea typeface="Arial"/>
                <a:cs typeface="Arial"/>
                <a:sym typeface="Arial"/>
              </a:rPr>
              <a:t>Choosing visualization for different analysis.</a:t>
            </a:r>
            <a:endParaRPr>
              <a:latin typeface="Arial"/>
              <a:ea typeface="Arial"/>
              <a:cs typeface="Arial"/>
              <a:sym typeface="Arial"/>
            </a:endParaRPr>
          </a:p>
          <a:p>
            <a:pPr indent="-227965" lvl="0" marL="354330" rtl="0" algn="l">
              <a:lnSpc>
                <a:spcPct val="100000"/>
              </a:lnSpc>
              <a:spcBef>
                <a:spcPts val="0"/>
              </a:spcBef>
              <a:spcAft>
                <a:spcPts val="0"/>
              </a:spcAft>
              <a:buClr>
                <a:srgbClr val="373737"/>
              </a:buClr>
              <a:buSzPts val="1800"/>
              <a:buNone/>
            </a:pPr>
            <a:r>
              <a:t/>
            </a:r>
            <a:endParaRPr>
              <a:solidFill>
                <a:srgbClr val="004A52"/>
              </a:solidFill>
              <a:latin typeface="Helvetica Neue"/>
              <a:ea typeface="Helvetica Neue"/>
              <a:cs typeface="Helvetica Neue"/>
              <a:sym typeface="Helvetica Neue"/>
            </a:endParaRPr>
          </a:p>
          <a:p>
            <a:pPr indent="-227965" lvl="0" marL="354330" rtl="0" algn="l">
              <a:lnSpc>
                <a:spcPct val="100000"/>
              </a:lnSpc>
              <a:spcBef>
                <a:spcPts val="0"/>
              </a:spcBef>
              <a:spcAft>
                <a:spcPts val="0"/>
              </a:spcAft>
              <a:buClr>
                <a:srgbClr val="373737"/>
              </a:buClr>
              <a:buSzPts val="1800"/>
              <a:buNone/>
            </a:pPr>
            <a:r>
              <a:t/>
            </a:r>
            <a:endParaRPr>
              <a:solidFill>
                <a:srgbClr val="124F5C"/>
              </a:solidFill>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Conclusion</a:t>
            </a:r>
            <a:endParaRPr b="1"/>
          </a:p>
        </p:txBody>
      </p:sp>
      <p:sp>
        <p:nvSpPr>
          <p:cNvPr id="187" name="Google Shape;18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sz="1400">
                <a:solidFill>
                  <a:schemeClr val="lt1"/>
                </a:solidFill>
              </a:rPr>
              <a:t>Average daily rate (adr) is directly proportional to totle_peoples.No peoples increases then revenue must be increased.</a:t>
            </a:r>
            <a:endParaRPr/>
          </a:p>
          <a:p>
            <a:pPr indent="-342900" lvl="0" marL="457200" rtl="0" algn="l">
              <a:lnSpc>
                <a:spcPct val="115000"/>
              </a:lnSpc>
              <a:spcBef>
                <a:spcPts val="0"/>
              </a:spcBef>
              <a:spcAft>
                <a:spcPts val="0"/>
              </a:spcAft>
              <a:buSzPts val="1800"/>
              <a:buChar char="●"/>
            </a:pPr>
            <a:r>
              <a:rPr lang="en-GB" sz="1400">
                <a:solidFill>
                  <a:schemeClr val="lt1"/>
                </a:solidFill>
              </a:rPr>
              <a:t>The percentage of city hotel is 66.45%.while the percentage of resort hotel is 33.55% is use to stay.So,City hotel connect more no of peoples and having higher lead time</a:t>
            </a:r>
            <a:endParaRPr/>
          </a:p>
          <a:p>
            <a:pPr indent="-342900" lvl="0" marL="457200" rtl="0" algn="l">
              <a:lnSpc>
                <a:spcPct val="115000"/>
              </a:lnSpc>
              <a:spcBef>
                <a:spcPts val="0"/>
              </a:spcBef>
              <a:spcAft>
                <a:spcPts val="0"/>
              </a:spcAft>
              <a:buSzPts val="1800"/>
              <a:buChar char="●"/>
            </a:pPr>
            <a:r>
              <a:rPr lang="en-GB" sz="1400">
                <a:solidFill>
                  <a:schemeClr val="lt1"/>
                </a:solidFill>
              </a:rPr>
              <a:t>For longer stay peoples are choose Resort hotel and for short stay choose city hotel</a:t>
            </a:r>
            <a:endParaRPr/>
          </a:p>
          <a:p>
            <a:pPr indent="-342900" lvl="0" marL="457200" rtl="0" algn="l">
              <a:lnSpc>
                <a:spcPct val="115000"/>
              </a:lnSpc>
              <a:spcBef>
                <a:spcPts val="0"/>
              </a:spcBef>
              <a:spcAft>
                <a:spcPts val="0"/>
              </a:spcAft>
              <a:buSzPts val="1800"/>
              <a:buChar char="●"/>
            </a:pPr>
            <a:r>
              <a:rPr lang="en-GB" sz="1400">
                <a:solidFill>
                  <a:schemeClr val="lt1"/>
                </a:solidFill>
              </a:rPr>
              <a:t>City Hotel bookings are more cancelled</a:t>
            </a:r>
            <a:endParaRPr sz="1400">
              <a:solidFill>
                <a:schemeClr val="lt1"/>
              </a:solidFill>
            </a:endParaRPr>
          </a:p>
          <a:p>
            <a:pPr indent="-342900" lvl="0" marL="457200" rtl="0" algn="l">
              <a:lnSpc>
                <a:spcPct val="115000"/>
              </a:lnSpc>
              <a:spcBef>
                <a:spcPts val="0"/>
              </a:spcBef>
              <a:spcAft>
                <a:spcPts val="0"/>
              </a:spcAft>
              <a:buSzPts val="1800"/>
              <a:buChar char="●"/>
            </a:pPr>
            <a:r>
              <a:rPr lang="en-GB" sz="1400">
                <a:solidFill>
                  <a:schemeClr val="lt1"/>
                </a:solidFill>
              </a:rPr>
              <a:t>Here,TA/TO distribution channel having longer waiting time</a:t>
            </a:r>
            <a:endParaRPr/>
          </a:p>
          <a:p>
            <a:pPr indent="-342900" lvl="0" marL="457200" rtl="0" algn="l">
              <a:lnSpc>
                <a:spcPct val="115000"/>
              </a:lnSpc>
              <a:spcBef>
                <a:spcPts val="0"/>
              </a:spcBef>
              <a:spcAft>
                <a:spcPts val="0"/>
              </a:spcAft>
              <a:buSzPts val="1800"/>
              <a:buChar char="●"/>
            </a:pPr>
            <a:r>
              <a:rPr lang="en-GB" sz="1400">
                <a:solidFill>
                  <a:schemeClr val="lt1"/>
                </a:solidFill>
              </a:rPr>
              <a:t>More people visit hotels in August and less people visit in January.</a:t>
            </a:r>
            <a:endParaRPr/>
          </a:p>
          <a:p>
            <a:pPr indent="-342900" lvl="0" marL="457200" rtl="0" algn="l">
              <a:lnSpc>
                <a:spcPct val="115000"/>
              </a:lnSpc>
              <a:spcBef>
                <a:spcPts val="0"/>
              </a:spcBef>
              <a:spcAft>
                <a:spcPts val="0"/>
              </a:spcAft>
              <a:buSzPts val="1800"/>
              <a:buChar char="●"/>
            </a:pPr>
            <a:r>
              <a:rPr lang="en-GB" sz="1400">
                <a:solidFill>
                  <a:schemeClr val="lt1"/>
                </a:solidFill>
              </a:rPr>
              <a:t>BB.(i.e. Bed &amp; Breakfast) is most preferable type of meal for 77.8% guest</a:t>
            </a:r>
            <a:endParaRPr/>
          </a:p>
          <a:p>
            <a:pPr indent="-342900" lvl="0" marL="457200" rtl="0" algn="l">
              <a:lnSpc>
                <a:spcPct val="115000"/>
              </a:lnSpc>
              <a:spcBef>
                <a:spcPts val="0"/>
              </a:spcBef>
              <a:spcAft>
                <a:spcPts val="0"/>
              </a:spcAft>
              <a:buSzPts val="1800"/>
              <a:buChar char="●"/>
            </a:pPr>
            <a:r>
              <a:rPr lang="en-GB" sz="1400">
                <a:solidFill>
                  <a:schemeClr val="lt1"/>
                </a:solidFill>
              </a:rPr>
              <a:t>Most of the peoples are come from PRT (i.e. Portugal)</a:t>
            </a:r>
            <a:endParaRPr sz="1400">
              <a:solidFill>
                <a:schemeClr val="lt1"/>
              </a:solidFill>
            </a:endParaRPr>
          </a:p>
          <a:p>
            <a:pPr indent="-342900" lvl="0" marL="457200" rtl="0" algn="l">
              <a:lnSpc>
                <a:spcPct val="115000"/>
              </a:lnSpc>
              <a:spcBef>
                <a:spcPts val="0"/>
              </a:spcBef>
              <a:spcAft>
                <a:spcPts val="0"/>
              </a:spcAft>
              <a:buSzPts val="1800"/>
              <a:buChar char="●"/>
            </a:pPr>
            <a:r>
              <a:rPr lang="en-GB" sz="1400">
                <a:solidFill>
                  <a:schemeClr val="lt1"/>
                </a:solidFill>
              </a:rPr>
              <a:t>Year 2016 having higher bookings compared to year 2017 and 2015.</a:t>
            </a:r>
            <a:endParaRPr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latin typeface="Verdana"/>
                <a:ea typeface="Verdana"/>
                <a:cs typeface="Verdana"/>
                <a:sym typeface="Verdana"/>
              </a:rPr>
              <a:t>Table of Contents</a:t>
            </a:r>
            <a:endParaRPr b="1"/>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7019" lvl="0" marL="299085" rtl="0" algn="l">
              <a:lnSpc>
                <a:spcPct val="100000"/>
              </a:lnSpc>
              <a:spcBef>
                <a:spcPts val="10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Objective</a:t>
            </a:r>
            <a:endParaRPr>
              <a:latin typeface="Verdana"/>
              <a:ea typeface="Verdana"/>
              <a:cs typeface="Verdana"/>
              <a:sym typeface="Verdana"/>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Data Summary</a:t>
            </a:r>
            <a:endParaRPr>
              <a:latin typeface="Verdana"/>
              <a:ea typeface="Verdana"/>
              <a:cs typeface="Verdana"/>
              <a:sym typeface="Verdana"/>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Data loading and exploration</a:t>
            </a:r>
            <a:endParaRPr>
              <a:latin typeface="Verdana"/>
              <a:ea typeface="Verdana"/>
              <a:cs typeface="Verdana"/>
              <a:sym typeface="Verdana"/>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Data Wrangling</a:t>
            </a:r>
            <a:endParaRPr>
              <a:latin typeface="Verdana"/>
              <a:ea typeface="Verdana"/>
              <a:cs typeface="Verdana"/>
              <a:sym typeface="Verdana"/>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Correlation matrix analysis</a:t>
            </a:r>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Scatter plot analysis</a:t>
            </a:r>
            <a:endParaRPr>
              <a:latin typeface="Verdana"/>
              <a:ea typeface="Verdana"/>
              <a:cs typeface="Verdana"/>
              <a:sym typeface="Verdana"/>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Hotel wise analysis</a:t>
            </a:r>
            <a:endParaRPr>
              <a:latin typeface="Verdana"/>
              <a:ea typeface="Verdana"/>
              <a:cs typeface="Verdana"/>
              <a:sym typeface="Verdana"/>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Some other questions</a:t>
            </a:r>
            <a:endParaRPr>
              <a:latin typeface="Verdana"/>
              <a:ea typeface="Verdana"/>
              <a:cs typeface="Verdana"/>
              <a:sym typeface="Verdana"/>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Challenges</a:t>
            </a:r>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Reference</a:t>
            </a:r>
            <a:endParaRPr>
              <a:latin typeface="Verdana"/>
              <a:ea typeface="Verdana"/>
              <a:cs typeface="Verdana"/>
              <a:sym typeface="Verdana"/>
            </a:endParaRPr>
          </a:p>
          <a:p>
            <a:pPr indent="-287019" lvl="0" marL="299085" rtl="0" algn="l">
              <a:lnSpc>
                <a:spcPct val="100000"/>
              </a:lnSpc>
              <a:spcBef>
                <a:spcPts val="0"/>
              </a:spcBef>
              <a:spcAft>
                <a:spcPts val="0"/>
              </a:spcAft>
              <a:buClr>
                <a:srgbClr val="000000"/>
              </a:buClr>
              <a:buSzPts val="1800"/>
              <a:buFont typeface="Arial"/>
              <a:buChar char="•"/>
            </a:pPr>
            <a:r>
              <a:rPr b="1" lang="en-GB">
                <a:solidFill>
                  <a:srgbClr val="124F5C"/>
                </a:solidFill>
                <a:latin typeface="Verdana"/>
                <a:ea typeface="Verdana"/>
                <a:cs typeface="Verdana"/>
                <a:sym typeface="Verdana"/>
              </a:rPr>
              <a:t>Conclusion</a:t>
            </a:r>
            <a:endParaRPr>
              <a:latin typeface="Verdana"/>
              <a:ea typeface="Verdana"/>
              <a:cs typeface="Verdana"/>
              <a:sym typeface="Verdana"/>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Reference</a:t>
            </a:r>
            <a:endParaRPr b="1"/>
          </a:p>
        </p:txBody>
      </p:sp>
      <p:sp>
        <p:nvSpPr>
          <p:cNvPr id="193" name="Google Shape;19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GB">
                <a:solidFill>
                  <a:schemeClr val="lt1"/>
                </a:solidFill>
              </a:rPr>
              <a:t>Almabetter</a:t>
            </a:r>
            <a:endParaRPr b="1">
              <a:solidFill>
                <a:schemeClr val="lt1"/>
              </a:solidFill>
            </a:endParaRPr>
          </a:p>
          <a:p>
            <a:pPr indent="-342900" lvl="0" marL="457200" rtl="0" algn="l">
              <a:lnSpc>
                <a:spcPct val="115000"/>
              </a:lnSpc>
              <a:spcBef>
                <a:spcPts val="0"/>
              </a:spcBef>
              <a:spcAft>
                <a:spcPts val="0"/>
              </a:spcAft>
              <a:buSzPts val="1800"/>
              <a:buChar char="●"/>
            </a:pPr>
            <a:r>
              <a:rPr b="1" lang="en-GB">
                <a:solidFill>
                  <a:schemeClr val="lt1"/>
                </a:solidFill>
              </a:rPr>
              <a:t>Geeksforgeeks</a:t>
            </a:r>
            <a:endParaRPr b="1">
              <a:solidFill>
                <a:schemeClr val="lt1"/>
              </a:solidFill>
            </a:endParaRPr>
          </a:p>
          <a:p>
            <a:pPr indent="-342900" lvl="0" marL="457200" rtl="0" algn="l">
              <a:lnSpc>
                <a:spcPct val="115000"/>
              </a:lnSpc>
              <a:spcBef>
                <a:spcPts val="0"/>
              </a:spcBef>
              <a:spcAft>
                <a:spcPts val="0"/>
              </a:spcAft>
              <a:buSzPts val="1800"/>
              <a:buChar char="●"/>
            </a:pPr>
            <a:r>
              <a:rPr b="1" lang="en-GB">
                <a:solidFill>
                  <a:schemeClr val="lt1"/>
                </a:solidFill>
              </a:rPr>
              <a:t>Stackoverflow</a:t>
            </a:r>
            <a:endParaRPr b="1">
              <a:solidFill>
                <a:schemeClr val="lt1"/>
              </a:solidFill>
            </a:endParaRPr>
          </a:p>
          <a:p>
            <a:pPr indent="-342900" lvl="0" marL="457200" rtl="0" algn="l">
              <a:lnSpc>
                <a:spcPct val="115000"/>
              </a:lnSpc>
              <a:spcBef>
                <a:spcPts val="0"/>
              </a:spcBef>
              <a:spcAft>
                <a:spcPts val="0"/>
              </a:spcAft>
              <a:buSzPts val="1800"/>
              <a:buChar char="●"/>
            </a:pPr>
            <a:r>
              <a:rPr b="1" lang="en-GB">
                <a:solidFill>
                  <a:schemeClr val="lt1"/>
                </a:solidFill>
              </a:rPr>
              <a:t>w3schools</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SzPts val="1800"/>
              <a:buNone/>
            </a:pPr>
            <a:r>
              <a:t/>
            </a:r>
            <a:endParaRPr b="1" sz="4800">
              <a:solidFill>
                <a:schemeClr val="lt1"/>
              </a:solidFill>
            </a:endParaRPr>
          </a:p>
        </p:txBody>
      </p:sp>
      <p:sp>
        <p:nvSpPr>
          <p:cNvPr id="199" name="Google Shape;199;p21"/>
          <p:cNvSpPr/>
          <p:nvPr/>
        </p:nvSpPr>
        <p:spPr>
          <a:xfrm>
            <a:off x="2748424" y="2110085"/>
            <a:ext cx="3647152"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5400" u="none" cap="none" strike="noStrike">
                <a:solidFill>
                  <a:schemeClr val="lt1"/>
                </a:solidFill>
                <a:latin typeface="Arial"/>
                <a:ea typeface="Arial"/>
                <a:cs typeface="Arial"/>
                <a:sym typeface="Arial"/>
              </a:rPr>
              <a:t>Thank you</a:t>
            </a:r>
            <a:endParaRPr b="1" i="0" sz="5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Objective</a:t>
            </a:r>
            <a:endParaRPr b="1"/>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12700" lvl="0" marL="12700" rtl="0" algn="l">
              <a:lnSpc>
                <a:spcPct val="100000"/>
              </a:lnSpc>
              <a:spcBef>
                <a:spcPts val="100"/>
              </a:spcBef>
              <a:spcAft>
                <a:spcPts val="0"/>
              </a:spcAft>
              <a:buSzPts val="1800"/>
              <a:buNone/>
            </a:pPr>
            <a:r>
              <a:rPr lang="en-GB">
                <a:solidFill>
                  <a:schemeClr val="lt1"/>
                </a:solidFill>
              </a:rPr>
              <a:t>	      This hotel booking dataset contains booking information about city and resort hotels. Both datasets share the same structure, with Database having 119390 Rows and 32 columns. All personally identifying information has been removed from the data. We</a:t>
            </a:r>
            <a:r>
              <a:rPr lang="en-GB">
                <a:solidFill>
                  <a:srgbClr val="124F5C"/>
                </a:solidFill>
                <a:latin typeface="Arial"/>
                <a:ea typeface="Arial"/>
                <a:cs typeface="Arial"/>
                <a:sym typeface="Arial"/>
              </a:rPr>
              <a:t> are going to analyse hotel bookings dataset for 3 years i.e. 2015 - 2017.</a:t>
            </a:r>
            <a:endParaRPr>
              <a:latin typeface="Arial"/>
              <a:ea typeface="Arial"/>
              <a:cs typeface="Arial"/>
              <a:sym typeface="Arial"/>
            </a:endParaRPr>
          </a:p>
          <a:p>
            <a:pPr indent="-12700" lvl="0" marL="12700" rtl="0" algn="l">
              <a:lnSpc>
                <a:spcPct val="100000"/>
              </a:lnSpc>
              <a:spcBef>
                <a:spcPts val="5"/>
              </a:spcBef>
              <a:spcAft>
                <a:spcPts val="0"/>
              </a:spcAft>
              <a:buSzPts val="1800"/>
              <a:buNone/>
            </a:pPr>
            <a:r>
              <a:rPr lang="en-GB">
                <a:solidFill>
                  <a:srgbClr val="124F5C"/>
                </a:solidFill>
                <a:latin typeface="Arial"/>
                <a:ea typeface="Arial"/>
                <a:cs typeface="Arial"/>
                <a:sym typeface="Arial"/>
              </a:rPr>
              <a:t>We will be discussing following steps in upcoming slides.</a:t>
            </a:r>
            <a:endParaRPr>
              <a:latin typeface="Arial"/>
              <a:ea typeface="Arial"/>
              <a:cs typeface="Arial"/>
              <a:sym typeface="Arial"/>
            </a:endParaRPr>
          </a:p>
          <a:p>
            <a:pPr indent="-287019" lvl="0" marL="299085" rtl="0" algn="l">
              <a:lnSpc>
                <a:spcPct val="100000"/>
              </a:lnSpc>
              <a:spcBef>
                <a:spcPts val="0"/>
              </a:spcBef>
              <a:spcAft>
                <a:spcPts val="0"/>
              </a:spcAft>
              <a:buClr>
                <a:srgbClr val="000000"/>
              </a:buClr>
              <a:buSzPts val="1800"/>
              <a:buChar char="•"/>
            </a:pPr>
            <a:r>
              <a:rPr lang="en-GB">
                <a:solidFill>
                  <a:srgbClr val="124F5C"/>
                </a:solidFill>
                <a:latin typeface="Arial"/>
                <a:ea typeface="Arial"/>
                <a:cs typeface="Arial"/>
                <a:sym typeface="Arial"/>
              </a:rPr>
              <a:t>Data loading and exploration.</a:t>
            </a:r>
            <a:endParaRPr>
              <a:latin typeface="Arial"/>
              <a:ea typeface="Arial"/>
              <a:cs typeface="Arial"/>
              <a:sym typeface="Arial"/>
            </a:endParaRPr>
          </a:p>
          <a:p>
            <a:pPr indent="-287019" lvl="0" marL="299085" rtl="0" algn="l">
              <a:lnSpc>
                <a:spcPct val="100000"/>
              </a:lnSpc>
              <a:spcBef>
                <a:spcPts val="0"/>
              </a:spcBef>
              <a:spcAft>
                <a:spcPts val="0"/>
              </a:spcAft>
              <a:buClr>
                <a:srgbClr val="000000"/>
              </a:buClr>
              <a:buSzPts val="1800"/>
              <a:buChar char="•"/>
            </a:pPr>
            <a:r>
              <a:rPr lang="en-GB">
                <a:solidFill>
                  <a:srgbClr val="124F5C"/>
                </a:solidFill>
                <a:latin typeface="Arial"/>
                <a:ea typeface="Arial"/>
                <a:cs typeface="Arial"/>
                <a:sym typeface="Arial"/>
              </a:rPr>
              <a:t>Data Wrangling</a:t>
            </a:r>
            <a:endParaRPr>
              <a:latin typeface="Arial"/>
              <a:ea typeface="Arial"/>
              <a:cs typeface="Arial"/>
              <a:sym typeface="Arial"/>
            </a:endParaRPr>
          </a:p>
          <a:p>
            <a:pPr indent="-287019" lvl="0" marL="299085" rtl="0" algn="l">
              <a:lnSpc>
                <a:spcPct val="100000"/>
              </a:lnSpc>
              <a:spcBef>
                <a:spcPts val="0"/>
              </a:spcBef>
              <a:spcAft>
                <a:spcPts val="0"/>
              </a:spcAft>
              <a:buClr>
                <a:srgbClr val="000000"/>
              </a:buClr>
              <a:buSzPts val="1800"/>
              <a:buChar char="•"/>
            </a:pPr>
            <a:r>
              <a:rPr lang="en-GB">
                <a:solidFill>
                  <a:srgbClr val="124F5C"/>
                </a:solidFill>
                <a:latin typeface="Arial"/>
                <a:ea typeface="Arial"/>
                <a:cs typeface="Arial"/>
                <a:sym typeface="Arial"/>
              </a:rPr>
              <a:t>Data analysis and visualization.</a:t>
            </a:r>
            <a:endParaRPr>
              <a:latin typeface="Arial"/>
              <a:ea typeface="Arial"/>
              <a:cs typeface="Arial"/>
              <a:sym typeface="Arial"/>
            </a:endParaRPr>
          </a:p>
          <a:p>
            <a:pPr indent="-287019" lvl="0" marL="299085" rtl="0" algn="l">
              <a:lnSpc>
                <a:spcPct val="100000"/>
              </a:lnSpc>
              <a:spcBef>
                <a:spcPts val="0"/>
              </a:spcBef>
              <a:spcAft>
                <a:spcPts val="0"/>
              </a:spcAft>
              <a:buClr>
                <a:srgbClr val="000000"/>
              </a:buClr>
              <a:buSzPts val="1800"/>
              <a:buChar char="•"/>
            </a:pPr>
            <a:r>
              <a:rPr lang="en-GB">
                <a:solidFill>
                  <a:srgbClr val="124F5C"/>
                </a:solidFill>
                <a:latin typeface="Arial"/>
                <a:ea typeface="Arial"/>
                <a:cs typeface="Arial"/>
                <a:sym typeface="Arial"/>
              </a:rPr>
              <a:t>Conclusion.</a:t>
            </a:r>
            <a:endParaRPr>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252248"/>
            <a:ext cx="8520600" cy="56755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Data Summary</a:t>
            </a:r>
            <a:br>
              <a:rPr b="1" lang="en-GB"/>
            </a:br>
            <a:br>
              <a:rPr b="1" lang="en-GB"/>
            </a:br>
            <a:endParaRPr b="1"/>
          </a:p>
        </p:txBody>
      </p:sp>
      <p:sp>
        <p:nvSpPr>
          <p:cNvPr id="73" name="Google Shape;73;p4"/>
          <p:cNvSpPr txBox="1"/>
          <p:nvPr>
            <p:ph idx="1" type="body"/>
          </p:nvPr>
        </p:nvSpPr>
        <p:spPr>
          <a:xfrm>
            <a:off x="311700" y="830317"/>
            <a:ext cx="8520600" cy="4067504"/>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sz="1500">
                <a:solidFill>
                  <a:srgbClr val="124F5C"/>
                </a:solidFill>
              </a:rPr>
              <a:t>The data table consists of 119,390 rows and 32 columns. So, Our analysis starts with understand feature description of each column  mentioned below:</a:t>
            </a:r>
            <a:endParaRPr sz="1500">
              <a:solidFill>
                <a:srgbClr val="124F5C"/>
              </a:solidFill>
            </a:endParaRPr>
          </a:p>
          <a:p>
            <a:pPr indent="-342900" lvl="0" marL="457200" rtl="0" algn="l">
              <a:lnSpc>
                <a:spcPct val="115000"/>
              </a:lnSpc>
              <a:spcBef>
                <a:spcPts val="0"/>
              </a:spcBef>
              <a:spcAft>
                <a:spcPts val="0"/>
              </a:spcAft>
              <a:buSzPts val="1800"/>
              <a:buChar char="●"/>
            </a:pPr>
            <a:r>
              <a:rPr b="1" lang="en-GB" sz="1200">
                <a:solidFill>
                  <a:schemeClr val="lt1"/>
                </a:solidFill>
              </a:rPr>
              <a:t>'hotel’: </a:t>
            </a:r>
            <a:r>
              <a:rPr lang="en-GB" sz="1200">
                <a:solidFill>
                  <a:schemeClr val="lt1"/>
                </a:solidFill>
              </a:rPr>
              <a:t>Hotel(Resort Hotel or City Hotel)</a:t>
            </a:r>
            <a:endParaRPr/>
          </a:p>
          <a:p>
            <a:pPr indent="-342900" lvl="0" marL="457200" rtl="0" algn="l">
              <a:lnSpc>
                <a:spcPct val="115000"/>
              </a:lnSpc>
              <a:spcBef>
                <a:spcPts val="0"/>
              </a:spcBef>
              <a:spcAft>
                <a:spcPts val="0"/>
              </a:spcAft>
              <a:buSzPts val="1800"/>
              <a:buChar char="●"/>
            </a:pPr>
            <a:r>
              <a:rPr b="1" lang="en-GB" sz="1200">
                <a:solidFill>
                  <a:schemeClr val="lt1"/>
                </a:solidFill>
              </a:rPr>
              <a:t>'hotel1':</a:t>
            </a:r>
            <a:r>
              <a:rPr lang="en-GB" sz="1200">
                <a:solidFill>
                  <a:schemeClr val="lt1"/>
                </a:solidFill>
              </a:rPr>
              <a:t>Copy of hotel</a:t>
            </a:r>
            <a:endParaRPr/>
          </a:p>
          <a:p>
            <a:pPr indent="-342900" lvl="0" marL="457200" rtl="0" algn="l">
              <a:lnSpc>
                <a:spcPct val="115000"/>
              </a:lnSpc>
              <a:spcBef>
                <a:spcPts val="0"/>
              </a:spcBef>
              <a:spcAft>
                <a:spcPts val="0"/>
              </a:spcAft>
              <a:buSzPts val="1800"/>
              <a:buChar char="●"/>
            </a:pPr>
            <a:r>
              <a:rPr b="1" lang="en-GB" sz="1200">
                <a:solidFill>
                  <a:schemeClr val="lt1"/>
                </a:solidFill>
              </a:rPr>
              <a:t>'is_canceled</a:t>
            </a:r>
            <a:r>
              <a:rPr lang="en-GB" sz="1200">
                <a:solidFill>
                  <a:schemeClr val="lt1"/>
                </a:solidFill>
              </a:rPr>
              <a:t>':</a:t>
            </a:r>
            <a:r>
              <a:rPr b="1" lang="en-GB" sz="1200">
                <a:solidFill>
                  <a:schemeClr val="lt1"/>
                </a:solidFill>
              </a:rPr>
              <a:t> </a:t>
            </a:r>
            <a:r>
              <a:rPr lang="en-GB" sz="1200">
                <a:solidFill>
                  <a:schemeClr val="lt1"/>
                </a:solidFill>
              </a:rPr>
              <a:t>Booking was cancelled or not.</a:t>
            </a:r>
            <a:endParaRPr/>
          </a:p>
          <a:p>
            <a:pPr indent="-342900" lvl="0" marL="457200" rtl="0" algn="l">
              <a:lnSpc>
                <a:spcPct val="115000"/>
              </a:lnSpc>
              <a:spcBef>
                <a:spcPts val="0"/>
              </a:spcBef>
              <a:spcAft>
                <a:spcPts val="0"/>
              </a:spcAft>
              <a:buSzPts val="1800"/>
              <a:buChar char="●"/>
            </a:pPr>
            <a:r>
              <a:rPr b="1" lang="en-GB" sz="1200">
                <a:solidFill>
                  <a:schemeClr val="lt1"/>
                </a:solidFill>
              </a:rPr>
              <a:t>'lead_time'</a:t>
            </a:r>
            <a:r>
              <a:rPr lang="en-GB" sz="1200">
                <a:solidFill>
                  <a:schemeClr val="lt1"/>
                </a:solidFill>
              </a:rPr>
              <a:t>:Time difference between booking date and date of arrival</a:t>
            </a:r>
            <a:endParaRPr/>
          </a:p>
          <a:p>
            <a:pPr indent="-342900" lvl="0" marL="457200" rtl="0" algn="l">
              <a:lnSpc>
                <a:spcPct val="115000"/>
              </a:lnSpc>
              <a:spcBef>
                <a:spcPts val="0"/>
              </a:spcBef>
              <a:spcAft>
                <a:spcPts val="0"/>
              </a:spcAft>
              <a:buSzPts val="1800"/>
              <a:buChar char="●"/>
            </a:pPr>
            <a:r>
              <a:rPr b="1" lang="en-GB" sz="1200">
                <a:solidFill>
                  <a:schemeClr val="lt1"/>
                </a:solidFill>
              </a:rPr>
              <a:t>'arrival_date_year'</a:t>
            </a:r>
            <a:r>
              <a:rPr lang="en-GB" sz="1200">
                <a:solidFill>
                  <a:schemeClr val="lt1"/>
                </a:solidFill>
              </a:rPr>
              <a:t>:Year of arrival</a:t>
            </a:r>
            <a:endParaRPr/>
          </a:p>
          <a:p>
            <a:pPr indent="-342900" lvl="0" marL="457200" rtl="0" algn="l">
              <a:lnSpc>
                <a:spcPct val="115000"/>
              </a:lnSpc>
              <a:spcBef>
                <a:spcPts val="0"/>
              </a:spcBef>
              <a:spcAft>
                <a:spcPts val="0"/>
              </a:spcAft>
              <a:buSzPts val="1800"/>
              <a:buChar char="●"/>
            </a:pPr>
            <a:r>
              <a:rPr b="1" lang="en-GB" sz="1200">
                <a:solidFill>
                  <a:schemeClr val="lt1"/>
                </a:solidFill>
              </a:rPr>
              <a:t>'arrival_date_month'</a:t>
            </a:r>
            <a:r>
              <a:rPr lang="en-GB" sz="1200">
                <a:solidFill>
                  <a:schemeClr val="lt1"/>
                </a:solidFill>
              </a:rPr>
              <a:t>:Month of arrival</a:t>
            </a:r>
            <a:endParaRPr/>
          </a:p>
          <a:p>
            <a:pPr indent="-342900" lvl="0" marL="457200" rtl="0" algn="l">
              <a:lnSpc>
                <a:spcPct val="115000"/>
              </a:lnSpc>
              <a:spcBef>
                <a:spcPts val="0"/>
              </a:spcBef>
              <a:spcAft>
                <a:spcPts val="0"/>
              </a:spcAft>
              <a:buSzPts val="1800"/>
              <a:buChar char="●"/>
            </a:pPr>
            <a:r>
              <a:rPr b="1" lang="en-GB" sz="1200">
                <a:solidFill>
                  <a:schemeClr val="lt1"/>
                </a:solidFill>
              </a:rPr>
              <a:t>'arrival_date_week_number'</a:t>
            </a:r>
            <a:r>
              <a:rPr lang="en-GB" sz="1200">
                <a:solidFill>
                  <a:schemeClr val="lt1"/>
                </a:solidFill>
              </a:rPr>
              <a:t>:Week of arrival</a:t>
            </a:r>
            <a:endParaRPr/>
          </a:p>
          <a:p>
            <a:pPr indent="-342900" lvl="0" marL="457200" rtl="0" algn="l">
              <a:lnSpc>
                <a:spcPct val="115000"/>
              </a:lnSpc>
              <a:spcBef>
                <a:spcPts val="0"/>
              </a:spcBef>
              <a:spcAft>
                <a:spcPts val="0"/>
              </a:spcAft>
              <a:buSzPts val="1800"/>
              <a:buChar char="●"/>
            </a:pPr>
            <a:r>
              <a:rPr b="1" lang="en-GB" sz="1200">
                <a:solidFill>
                  <a:schemeClr val="lt1"/>
                </a:solidFill>
              </a:rPr>
              <a:t>'arrival_date_day_of_month'</a:t>
            </a:r>
            <a:r>
              <a:rPr lang="en-GB" sz="1200">
                <a:solidFill>
                  <a:schemeClr val="lt1"/>
                </a:solidFill>
              </a:rPr>
              <a:t>:Day of arrival</a:t>
            </a:r>
            <a:endParaRPr/>
          </a:p>
          <a:p>
            <a:pPr indent="-342900" lvl="0" marL="457200" rtl="0" algn="l">
              <a:lnSpc>
                <a:spcPct val="115000"/>
              </a:lnSpc>
              <a:spcBef>
                <a:spcPts val="0"/>
              </a:spcBef>
              <a:spcAft>
                <a:spcPts val="0"/>
              </a:spcAft>
              <a:buSzPts val="1800"/>
              <a:buChar char="●"/>
            </a:pPr>
            <a:r>
              <a:rPr b="1" lang="en-GB" sz="1200">
                <a:solidFill>
                  <a:schemeClr val="lt1"/>
                </a:solidFill>
              </a:rPr>
              <a:t>'stays_in_weekend_nights'</a:t>
            </a:r>
            <a:r>
              <a:rPr lang="en-GB" sz="1200">
                <a:solidFill>
                  <a:schemeClr val="lt1"/>
                </a:solidFill>
              </a:rPr>
              <a:t>:Total Stay on weekend</a:t>
            </a:r>
            <a:endParaRPr/>
          </a:p>
          <a:p>
            <a:pPr indent="-342900" lvl="0" marL="457200" rtl="0" algn="l">
              <a:lnSpc>
                <a:spcPct val="115000"/>
              </a:lnSpc>
              <a:spcBef>
                <a:spcPts val="0"/>
              </a:spcBef>
              <a:spcAft>
                <a:spcPts val="0"/>
              </a:spcAft>
              <a:buSzPts val="1800"/>
              <a:buChar char="●"/>
            </a:pPr>
            <a:r>
              <a:rPr b="1" lang="en-GB" sz="1200">
                <a:solidFill>
                  <a:schemeClr val="lt1"/>
                </a:solidFill>
              </a:rPr>
              <a:t>'stays_in_week_nights'</a:t>
            </a:r>
            <a:r>
              <a:rPr lang="en-GB" sz="1200">
                <a:solidFill>
                  <a:schemeClr val="lt1"/>
                </a:solidFill>
              </a:rPr>
              <a:t>:Total Stay on weekday</a:t>
            </a:r>
            <a:endParaRPr/>
          </a:p>
          <a:p>
            <a:pPr indent="-342900" lvl="0" marL="457200" rtl="0" algn="l">
              <a:lnSpc>
                <a:spcPct val="115000"/>
              </a:lnSpc>
              <a:spcBef>
                <a:spcPts val="0"/>
              </a:spcBef>
              <a:spcAft>
                <a:spcPts val="0"/>
              </a:spcAft>
              <a:buSzPts val="1800"/>
              <a:buChar char="●"/>
            </a:pPr>
            <a:r>
              <a:rPr b="1" lang="en-GB" sz="1200">
                <a:solidFill>
                  <a:schemeClr val="lt1"/>
                </a:solidFill>
              </a:rPr>
              <a:t>'adults'</a:t>
            </a:r>
            <a:r>
              <a:rPr lang="en-GB" sz="1200">
                <a:solidFill>
                  <a:schemeClr val="lt1"/>
                </a:solidFill>
              </a:rPr>
              <a:t>:No.of adults in the room</a:t>
            </a:r>
            <a:endParaRPr/>
          </a:p>
          <a:p>
            <a:pPr indent="-342900" lvl="0" marL="457200" rtl="0" algn="l">
              <a:lnSpc>
                <a:spcPct val="115000"/>
              </a:lnSpc>
              <a:spcBef>
                <a:spcPts val="0"/>
              </a:spcBef>
              <a:spcAft>
                <a:spcPts val="0"/>
              </a:spcAft>
              <a:buSzPts val="1800"/>
              <a:buChar char="●"/>
            </a:pPr>
            <a:r>
              <a:rPr b="1" lang="en-GB" sz="1200">
                <a:solidFill>
                  <a:schemeClr val="lt1"/>
                </a:solidFill>
              </a:rPr>
              <a:t>'children'</a:t>
            </a:r>
            <a:r>
              <a:rPr lang="en-GB" sz="1200">
                <a:solidFill>
                  <a:schemeClr val="lt1"/>
                </a:solidFill>
              </a:rPr>
              <a:t>:No. of children in the room</a:t>
            </a:r>
            <a:endParaRPr/>
          </a:p>
          <a:p>
            <a:pPr indent="-342900" lvl="0" marL="457200" rtl="0" algn="l">
              <a:lnSpc>
                <a:spcPct val="115000"/>
              </a:lnSpc>
              <a:spcBef>
                <a:spcPts val="0"/>
              </a:spcBef>
              <a:spcAft>
                <a:spcPts val="0"/>
              </a:spcAft>
              <a:buSzPts val="1800"/>
              <a:buChar char="●"/>
            </a:pPr>
            <a:r>
              <a:rPr b="1" lang="en-GB" sz="1200">
                <a:solidFill>
                  <a:schemeClr val="lt1"/>
                </a:solidFill>
              </a:rPr>
              <a:t>'babies'</a:t>
            </a:r>
            <a:r>
              <a:rPr lang="en-GB" sz="1200">
                <a:solidFill>
                  <a:schemeClr val="lt1"/>
                </a:solidFill>
              </a:rPr>
              <a:t>:No.of babies in the room</a:t>
            </a:r>
            <a:endParaRPr/>
          </a:p>
          <a:p>
            <a:pPr indent="-342900" lvl="0" marL="457200" rtl="0" algn="l">
              <a:lnSpc>
                <a:spcPct val="115000"/>
              </a:lnSpc>
              <a:spcBef>
                <a:spcPts val="0"/>
              </a:spcBef>
              <a:spcAft>
                <a:spcPts val="0"/>
              </a:spcAft>
              <a:buSzPts val="1800"/>
              <a:buChar char="●"/>
            </a:pPr>
            <a:r>
              <a:rPr b="1" lang="en-GB" sz="1200">
                <a:solidFill>
                  <a:schemeClr val="lt1"/>
                </a:solidFill>
              </a:rPr>
              <a:t>'meal'</a:t>
            </a:r>
            <a:r>
              <a:rPr lang="en-GB" sz="1200">
                <a:solidFill>
                  <a:schemeClr val="lt1"/>
                </a:solidFill>
              </a:rPr>
              <a:t>:Type of meal</a:t>
            </a:r>
            <a:endParaRPr/>
          </a:p>
          <a:p>
            <a:pPr indent="-342900" lvl="0" marL="457200" rtl="0" algn="l">
              <a:lnSpc>
                <a:spcPct val="115000"/>
              </a:lnSpc>
              <a:spcBef>
                <a:spcPts val="0"/>
              </a:spcBef>
              <a:spcAft>
                <a:spcPts val="0"/>
              </a:spcAft>
              <a:buSzPts val="1800"/>
              <a:buChar char="●"/>
            </a:pPr>
            <a:r>
              <a:rPr b="1" lang="en-GB" sz="1200">
                <a:solidFill>
                  <a:schemeClr val="lt1"/>
                </a:solidFill>
              </a:rPr>
              <a:t>'country'</a:t>
            </a:r>
            <a:r>
              <a:rPr lang="en-GB" sz="1200">
                <a:solidFill>
                  <a:schemeClr val="lt1"/>
                </a:solidFill>
              </a:rPr>
              <a:t>:Country of origin</a:t>
            </a:r>
            <a:endParaRPr/>
          </a:p>
          <a:p>
            <a:pPr indent="-342900" lvl="0" marL="457200" rtl="0" algn="l">
              <a:lnSpc>
                <a:spcPct val="115000"/>
              </a:lnSpc>
              <a:spcBef>
                <a:spcPts val="0"/>
              </a:spcBef>
              <a:spcAft>
                <a:spcPts val="0"/>
              </a:spcAft>
              <a:buSzPts val="1800"/>
              <a:buChar char="●"/>
            </a:pPr>
            <a:r>
              <a:rPr b="1" lang="en-GB" sz="1200">
                <a:solidFill>
                  <a:schemeClr val="lt1"/>
                </a:solidFill>
              </a:rPr>
              <a:t>'market_segment'</a:t>
            </a:r>
            <a:r>
              <a:rPr lang="en-GB" sz="1200">
                <a:solidFill>
                  <a:schemeClr val="lt1"/>
                </a:solidFill>
              </a:rPr>
              <a:t>:Market segment designation. In categories, the term “TA” means “Travel Agents” and “TO” means “Tour Operators”</a:t>
            </a:r>
            <a:endParaRPr/>
          </a:p>
          <a:p>
            <a:pPr indent="-228600" lvl="0" marL="457200" rtl="0" algn="l">
              <a:lnSpc>
                <a:spcPct val="115000"/>
              </a:lnSpc>
              <a:spcBef>
                <a:spcPts val="0"/>
              </a:spcBef>
              <a:spcAft>
                <a:spcPts val="0"/>
              </a:spcAft>
              <a:buSzPts val="1800"/>
              <a:buNone/>
            </a:pPr>
            <a:r>
              <a:t/>
            </a:r>
            <a:endParaRPr sz="1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1" type="body"/>
          </p:nvPr>
        </p:nvSpPr>
        <p:spPr>
          <a:xfrm>
            <a:off x="311700" y="136634"/>
            <a:ext cx="8520600" cy="4813738"/>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GB" sz="1200">
                <a:solidFill>
                  <a:schemeClr val="lt1"/>
                </a:solidFill>
              </a:rPr>
              <a:t>'distribution_channel'</a:t>
            </a:r>
            <a:r>
              <a:rPr lang="en-GB" sz="1200">
                <a:solidFill>
                  <a:schemeClr val="lt1"/>
                </a:solidFill>
              </a:rPr>
              <a:t>:The term “TA” means “Travel Agents” and “TO” means “Tour Operators”</a:t>
            </a:r>
            <a:endParaRPr/>
          </a:p>
          <a:p>
            <a:pPr indent="-342900" lvl="0" marL="457200" rtl="0" algn="l">
              <a:lnSpc>
                <a:spcPct val="115000"/>
              </a:lnSpc>
              <a:spcBef>
                <a:spcPts val="0"/>
              </a:spcBef>
              <a:spcAft>
                <a:spcPts val="0"/>
              </a:spcAft>
              <a:buSzPts val="1800"/>
              <a:buChar char="●"/>
            </a:pPr>
            <a:r>
              <a:rPr b="1" lang="en-GB" sz="1200">
                <a:solidFill>
                  <a:schemeClr val="lt1"/>
                </a:solidFill>
              </a:rPr>
              <a:t>'is_repeated_guest'</a:t>
            </a:r>
            <a:r>
              <a:rPr lang="en-GB" sz="1200">
                <a:solidFill>
                  <a:schemeClr val="lt1"/>
                </a:solidFill>
              </a:rPr>
              <a:t>:</a:t>
            </a:r>
            <a:r>
              <a:rPr b="1" lang="en-GB" sz="1200">
                <a:solidFill>
                  <a:schemeClr val="lt1"/>
                </a:solidFill>
              </a:rPr>
              <a:t> </a:t>
            </a:r>
            <a:r>
              <a:rPr lang="en-GB" sz="1200">
                <a:solidFill>
                  <a:schemeClr val="lt1"/>
                </a:solidFill>
              </a:rPr>
              <a:t>Repeated guest or not.</a:t>
            </a:r>
            <a:endParaRPr/>
          </a:p>
          <a:p>
            <a:pPr indent="-342900" lvl="0" marL="457200" rtl="0" algn="l">
              <a:lnSpc>
                <a:spcPct val="115000"/>
              </a:lnSpc>
              <a:spcBef>
                <a:spcPts val="0"/>
              </a:spcBef>
              <a:spcAft>
                <a:spcPts val="0"/>
              </a:spcAft>
              <a:buSzPts val="1800"/>
              <a:buChar char="●"/>
            </a:pPr>
            <a:r>
              <a:rPr b="1" lang="en-GB" sz="1200">
                <a:solidFill>
                  <a:schemeClr val="lt1"/>
                </a:solidFill>
              </a:rPr>
              <a:t>'previous_cancellations'</a:t>
            </a:r>
            <a:r>
              <a:rPr lang="en-GB" sz="1200">
                <a:solidFill>
                  <a:schemeClr val="lt1"/>
                </a:solidFill>
              </a:rPr>
              <a:t>:Customer previously cancelled</a:t>
            </a:r>
            <a:endParaRPr/>
          </a:p>
          <a:p>
            <a:pPr indent="-342900" lvl="0" marL="457200" rtl="0" algn="l">
              <a:lnSpc>
                <a:spcPct val="115000"/>
              </a:lnSpc>
              <a:spcBef>
                <a:spcPts val="0"/>
              </a:spcBef>
              <a:spcAft>
                <a:spcPts val="0"/>
              </a:spcAft>
              <a:buSzPts val="1800"/>
              <a:buChar char="●"/>
            </a:pPr>
            <a:r>
              <a:rPr b="1" lang="en-GB" sz="1200">
                <a:solidFill>
                  <a:schemeClr val="lt1"/>
                </a:solidFill>
              </a:rPr>
              <a:t>'previous_bookings_not_canceled'</a:t>
            </a:r>
            <a:r>
              <a:rPr lang="en-GB" sz="1200">
                <a:solidFill>
                  <a:schemeClr val="lt1"/>
                </a:solidFill>
              </a:rPr>
              <a:t>:Customer previous did not cancel</a:t>
            </a:r>
            <a:endParaRPr/>
          </a:p>
          <a:p>
            <a:pPr indent="-342900" lvl="0" marL="457200" rtl="0" algn="l">
              <a:lnSpc>
                <a:spcPct val="115000"/>
              </a:lnSpc>
              <a:spcBef>
                <a:spcPts val="0"/>
              </a:spcBef>
              <a:spcAft>
                <a:spcPts val="0"/>
              </a:spcAft>
              <a:buSzPts val="1800"/>
              <a:buChar char="●"/>
            </a:pPr>
            <a:r>
              <a:rPr b="1" lang="en-GB" sz="1200">
                <a:solidFill>
                  <a:schemeClr val="lt1"/>
                </a:solidFill>
              </a:rPr>
              <a:t>'reserved_room_type'</a:t>
            </a:r>
            <a:r>
              <a:rPr lang="en-GB" sz="1200">
                <a:solidFill>
                  <a:schemeClr val="lt1"/>
                </a:solidFill>
              </a:rPr>
              <a:t>:Type of room type</a:t>
            </a:r>
            <a:endParaRPr/>
          </a:p>
          <a:p>
            <a:pPr indent="-342900" lvl="0" marL="457200" rtl="0" algn="l">
              <a:lnSpc>
                <a:spcPct val="115000"/>
              </a:lnSpc>
              <a:spcBef>
                <a:spcPts val="0"/>
              </a:spcBef>
              <a:spcAft>
                <a:spcPts val="0"/>
              </a:spcAft>
              <a:buSzPts val="1800"/>
              <a:buChar char="●"/>
            </a:pPr>
            <a:r>
              <a:rPr b="1" lang="en-GB" sz="1200">
                <a:solidFill>
                  <a:schemeClr val="lt1"/>
                </a:solidFill>
              </a:rPr>
              <a:t>'assigned_room_type'</a:t>
            </a:r>
            <a:r>
              <a:rPr lang="en-GB" sz="1200">
                <a:solidFill>
                  <a:schemeClr val="lt1"/>
                </a:solidFill>
              </a:rPr>
              <a:t>:Type of room assigned</a:t>
            </a:r>
            <a:endParaRPr/>
          </a:p>
          <a:p>
            <a:pPr indent="-342900" lvl="0" marL="457200" rtl="0" algn="l">
              <a:lnSpc>
                <a:spcPct val="115000"/>
              </a:lnSpc>
              <a:spcBef>
                <a:spcPts val="0"/>
              </a:spcBef>
              <a:spcAft>
                <a:spcPts val="0"/>
              </a:spcAft>
              <a:buSzPts val="1800"/>
              <a:buChar char="●"/>
            </a:pPr>
            <a:r>
              <a:rPr b="1" lang="en-GB" sz="1200">
                <a:solidFill>
                  <a:schemeClr val="lt1"/>
                </a:solidFill>
              </a:rPr>
              <a:t>'booking_changes'</a:t>
            </a:r>
            <a:r>
              <a:rPr lang="en-GB" sz="1200">
                <a:solidFill>
                  <a:schemeClr val="lt1"/>
                </a:solidFill>
              </a:rPr>
              <a:t>:Any changes in booking</a:t>
            </a:r>
            <a:endParaRPr/>
          </a:p>
          <a:p>
            <a:pPr indent="-342900" lvl="0" marL="457200" rtl="0" algn="l">
              <a:lnSpc>
                <a:spcPct val="115000"/>
              </a:lnSpc>
              <a:spcBef>
                <a:spcPts val="0"/>
              </a:spcBef>
              <a:spcAft>
                <a:spcPts val="0"/>
              </a:spcAft>
              <a:buSzPts val="1800"/>
              <a:buChar char="●"/>
            </a:pPr>
            <a:r>
              <a:rPr b="1" lang="en-GB" sz="1200">
                <a:solidFill>
                  <a:schemeClr val="lt1"/>
                </a:solidFill>
              </a:rPr>
              <a:t>'deposit_type'</a:t>
            </a:r>
            <a:r>
              <a:rPr lang="en-GB" sz="1200">
                <a:solidFill>
                  <a:schemeClr val="lt1"/>
                </a:solidFill>
              </a:rPr>
              <a:t>:Type of deposit for booking</a:t>
            </a:r>
            <a:endParaRPr/>
          </a:p>
          <a:p>
            <a:pPr indent="-342900" lvl="0" marL="457200" rtl="0" algn="l">
              <a:lnSpc>
                <a:spcPct val="115000"/>
              </a:lnSpc>
              <a:spcBef>
                <a:spcPts val="0"/>
              </a:spcBef>
              <a:spcAft>
                <a:spcPts val="0"/>
              </a:spcAft>
              <a:buSzPts val="1800"/>
              <a:buChar char="●"/>
            </a:pPr>
            <a:r>
              <a:rPr b="1" lang="en-GB" sz="1200">
                <a:solidFill>
                  <a:schemeClr val="lt1"/>
                </a:solidFill>
              </a:rPr>
              <a:t>'agent'</a:t>
            </a:r>
            <a:r>
              <a:rPr lang="en-GB" sz="1200">
                <a:solidFill>
                  <a:schemeClr val="lt1"/>
                </a:solidFill>
              </a:rPr>
              <a:t>: Agent used for booking</a:t>
            </a:r>
            <a:endParaRPr/>
          </a:p>
          <a:p>
            <a:pPr indent="-342900" lvl="0" marL="457200" rtl="0" algn="l">
              <a:lnSpc>
                <a:spcPct val="115000"/>
              </a:lnSpc>
              <a:spcBef>
                <a:spcPts val="0"/>
              </a:spcBef>
              <a:spcAft>
                <a:spcPts val="0"/>
              </a:spcAft>
              <a:buSzPts val="1800"/>
              <a:buChar char="●"/>
            </a:pPr>
            <a:r>
              <a:rPr b="1" lang="en-GB" sz="1200">
                <a:solidFill>
                  <a:schemeClr val="lt1"/>
                </a:solidFill>
              </a:rPr>
              <a:t>'company'</a:t>
            </a:r>
            <a:r>
              <a:rPr lang="en-GB" sz="1200">
                <a:solidFill>
                  <a:schemeClr val="lt1"/>
                </a:solidFill>
              </a:rPr>
              <a:t>:Company of booking</a:t>
            </a:r>
            <a:endParaRPr/>
          </a:p>
          <a:p>
            <a:pPr indent="-342900" lvl="0" marL="457200" rtl="0" algn="l">
              <a:lnSpc>
                <a:spcPct val="115000"/>
              </a:lnSpc>
              <a:spcBef>
                <a:spcPts val="0"/>
              </a:spcBef>
              <a:spcAft>
                <a:spcPts val="0"/>
              </a:spcAft>
              <a:buSzPts val="1800"/>
              <a:buChar char="●"/>
            </a:pPr>
            <a:r>
              <a:rPr b="1" lang="en-GB" sz="1200">
                <a:solidFill>
                  <a:schemeClr val="lt1"/>
                </a:solidFill>
              </a:rPr>
              <a:t>'days_in_waiting_list'</a:t>
            </a:r>
            <a:r>
              <a:rPr lang="en-GB" sz="1200">
                <a:solidFill>
                  <a:schemeClr val="lt1"/>
                </a:solidFill>
              </a:rPr>
              <a:t>:Waiting list days</a:t>
            </a:r>
            <a:endParaRPr/>
          </a:p>
          <a:p>
            <a:pPr indent="-342900" lvl="0" marL="457200" rtl="0" algn="l">
              <a:lnSpc>
                <a:spcPct val="115000"/>
              </a:lnSpc>
              <a:spcBef>
                <a:spcPts val="0"/>
              </a:spcBef>
              <a:spcAft>
                <a:spcPts val="0"/>
              </a:spcAft>
              <a:buSzPts val="1800"/>
              <a:buChar char="●"/>
            </a:pPr>
            <a:r>
              <a:rPr b="1" lang="en-GB" sz="1200">
                <a:solidFill>
                  <a:schemeClr val="lt1"/>
                </a:solidFill>
              </a:rPr>
              <a:t>'customer_type':</a:t>
            </a:r>
            <a:r>
              <a:rPr lang="en-GB" sz="1200">
                <a:solidFill>
                  <a:schemeClr val="lt1"/>
                </a:solidFill>
              </a:rPr>
              <a:t>Type of customer based on stay duration</a:t>
            </a:r>
            <a:endParaRPr/>
          </a:p>
          <a:p>
            <a:pPr indent="-342900" lvl="0" marL="457200" rtl="0" algn="l">
              <a:lnSpc>
                <a:spcPct val="115000"/>
              </a:lnSpc>
              <a:spcBef>
                <a:spcPts val="0"/>
              </a:spcBef>
              <a:spcAft>
                <a:spcPts val="0"/>
              </a:spcAft>
              <a:buSzPts val="1800"/>
              <a:buChar char="●"/>
            </a:pPr>
            <a:r>
              <a:rPr b="1" lang="en-GB" sz="1200">
                <a:solidFill>
                  <a:schemeClr val="lt1"/>
                </a:solidFill>
              </a:rPr>
              <a:t>'adr'</a:t>
            </a:r>
            <a:r>
              <a:rPr lang="en-GB" sz="1200">
                <a:solidFill>
                  <a:schemeClr val="lt1"/>
                </a:solidFill>
              </a:rPr>
              <a:t>:average daily rate</a:t>
            </a:r>
            <a:endParaRPr/>
          </a:p>
          <a:p>
            <a:pPr indent="-342900" lvl="0" marL="457200" rtl="0" algn="l">
              <a:lnSpc>
                <a:spcPct val="115000"/>
              </a:lnSpc>
              <a:spcBef>
                <a:spcPts val="0"/>
              </a:spcBef>
              <a:spcAft>
                <a:spcPts val="0"/>
              </a:spcAft>
              <a:buSzPts val="1800"/>
              <a:buChar char="●"/>
            </a:pPr>
            <a:r>
              <a:rPr b="1" lang="en-GB" sz="1200">
                <a:solidFill>
                  <a:schemeClr val="lt1"/>
                </a:solidFill>
              </a:rPr>
              <a:t>'required_car_parking_spaces'</a:t>
            </a:r>
            <a:r>
              <a:rPr lang="en-GB" sz="1200">
                <a:solidFill>
                  <a:schemeClr val="lt1"/>
                </a:solidFill>
              </a:rPr>
              <a:t>:parking required</a:t>
            </a:r>
            <a:endParaRPr/>
          </a:p>
          <a:p>
            <a:pPr indent="-342900" lvl="0" marL="457200" rtl="0" algn="l">
              <a:lnSpc>
                <a:spcPct val="115000"/>
              </a:lnSpc>
              <a:spcBef>
                <a:spcPts val="0"/>
              </a:spcBef>
              <a:spcAft>
                <a:spcPts val="0"/>
              </a:spcAft>
              <a:buSzPts val="1800"/>
              <a:buChar char="●"/>
            </a:pPr>
            <a:r>
              <a:rPr b="1" lang="en-GB" sz="1200">
                <a:solidFill>
                  <a:schemeClr val="lt1"/>
                </a:solidFill>
              </a:rPr>
              <a:t>'total_of_special_requests'</a:t>
            </a:r>
            <a:r>
              <a:rPr lang="en-GB" sz="1200">
                <a:solidFill>
                  <a:schemeClr val="lt1"/>
                </a:solidFill>
              </a:rPr>
              <a:t>:No. of special guests</a:t>
            </a:r>
            <a:endParaRPr/>
          </a:p>
          <a:p>
            <a:pPr indent="-342900" lvl="0" marL="457200" rtl="0" algn="l">
              <a:lnSpc>
                <a:spcPct val="115000"/>
              </a:lnSpc>
              <a:spcBef>
                <a:spcPts val="0"/>
              </a:spcBef>
              <a:spcAft>
                <a:spcPts val="0"/>
              </a:spcAft>
              <a:buSzPts val="1800"/>
              <a:buChar char="●"/>
            </a:pPr>
            <a:r>
              <a:rPr b="1" lang="en-GB" sz="1200">
                <a:solidFill>
                  <a:schemeClr val="lt1"/>
                </a:solidFill>
              </a:rPr>
              <a:t>'reservation_status'</a:t>
            </a:r>
            <a:r>
              <a:rPr lang="en-GB" sz="1200">
                <a:solidFill>
                  <a:schemeClr val="lt1"/>
                </a:solidFill>
              </a:rPr>
              <a:t>:Status of reservation</a:t>
            </a:r>
            <a:endParaRPr/>
          </a:p>
          <a:p>
            <a:pPr indent="-342900" lvl="0" marL="457200" rtl="0" algn="l">
              <a:lnSpc>
                <a:spcPct val="115000"/>
              </a:lnSpc>
              <a:spcBef>
                <a:spcPts val="0"/>
              </a:spcBef>
              <a:spcAft>
                <a:spcPts val="0"/>
              </a:spcAft>
              <a:buSzPts val="1800"/>
              <a:buChar char="●"/>
            </a:pPr>
            <a:r>
              <a:rPr b="1" lang="en-GB" sz="1200">
                <a:solidFill>
                  <a:schemeClr val="lt1"/>
                </a:solidFill>
              </a:rPr>
              <a:t>'reservation_status_date’</a:t>
            </a:r>
            <a:r>
              <a:rPr lang="en-GB" sz="1200">
                <a:solidFill>
                  <a:schemeClr val="lt1"/>
                </a:solidFill>
              </a:rPr>
              <a:t>:Date of status of reservation</a:t>
            </a:r>
            <a:endParaRPr/>
          </a:p>
          <a:p>
            <a:pPr indent="-228600" lvl="0" marL="457200" rtl="0" algn="l">
              <a:lnSpc>
                <a:spcPct val="115000"/>
              </a:lnSpc>
              <a:spcBef>
                <a:spcPts val="0"/>
              </a:spcBef>
              <a:spcAft>
                <a:spcPts val="0"/>
              </a:spcAft>
              <a:buSzPts val="1800"/>
              <a:buNone/>
            </a:pPr>
            <a:r>
              <a:t/>
            </a:r>
            <a:endParaRPr sz="1200">
              <a:solidFill>
                <a:schemeClr val="lt1"/>
              </a:solidFill>
            </a:endParaRPr>
          </a:p>
          <a:p>
            <a:pPr indent="-342900" lvl="0" marL="457200" rtl="0" algn="l">
              <a:lnSpc>
                <a:spcPct val="115000"/>
              </a:lnSpc>
              <a:spcBef>
                <a:spcPts val="0"/>
              </a:spcBef>
              <a:spcAft>
                <a:spcPts val="0"/>
              </a:spcAft>
              <a:buSzPts val="1800"/>
              <a:buChar char="●"/>
            </a:pPr>
            <a:r>
              <a:rPr lang="en-GB" sz="1200">
                <a:solidFill>
                  <a:srgbClr val="124F5C"/>
                </a:solidFill>
                <a:latin typeface="Arial"/>
                <a:ea typeface="Arial"/>
                <a:cs typeface="Arial"/>
                <a:sym typeface="Arial"/>
              </a:rPr>
              <a:t>We had added two columns for our own convenient analysis.</a:t>
            </a:r>
            <a:endParaRPr sz="1200">
              <a:solidFill>
                <a:schemeClr val="lt1"/>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GB" sz="1200">
                <a:solidFill>
                  <a:schemeClr val="lt1"/>
                </a:solidFill>
              </a:rPr>
              <a:t>'total_stay'</a:t>
            </a:r>
            <a:r>
              <a:rPr lang="en-GB" sz="1200">
                <a:solidFill>
                  <a:schemeClr val="lt1"/>
                </a:solidFill>
              </a:rPr>
              <a:t>:'stays_in_week_nights'+'stays_in_weekend_nights'</a:t>
            </a:r>
            <a:endParaRPr/>
          </a:p>
          <a:p>
            <a:pPr indent="-342900" lvl="0" marL="457200" rtl="0" algn="l">
              <a:lnSpc>
                <a:spcPct val="115000"/>
              </a:lnSpc>
              <a:spcBef>
                <a:spcPts val="0"/>
              </a:spcBef>
              <a:spcAft>
                <a:spcPts val="0"/>
              </a:spcAft>
              <a:buSzPts val="1800"/>
              <a:buChar char="●"/>
            </a:pPr>
            <a:r>
              <a:rPr b="1" lang="en-GB" sz="1200">
                <a:solidFill>
                  <a:schemeClr val="lt1"/>
                </a:solidFill>
              </a:rPr>
              <a:t>'total_peoples'</a:t>
            </a:r>
            <a:r>
              <a:rPr lang="en-GB" sz="1200">
                <a:solidFill>
                  <a:schemeClr val="lt1"/>
                </a:solidFill>
              </a:rPr>
              <a:t>='babies'+'adults'+'children'</a:t>
            </a:r>
            <a:endParaRPr/>
          </a:p>
          <a:p>
            <a:pPr indent="-228600" lvl="0" marL="457200" rtl="0" algn="l">
              <a:lnSpc>
                <a:spcPct val="115000"/>
              </a:lnSpc>
              <a:spcBef>
                <a:spcPts val="0"/>
              </a:spcBef>
              <a:spcAft>
                <a:spcPts val="0"/>
              </a:spcAft>
              <a:buSzPts val="1800"/>
              <a:buNone/>
            </a:pPr>
            <a:r>
              <a:t/>
            </a:r>
            <a:endParaRPr sz="1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Data loading and Exploration</a:t>
            </a:r>
            <a:endParaRPr b="1"/>
          </a:p>
        </p:txBody>
      </p:sp>
      <p:sp>
        <p:nvSpPr>
          <p:cNvPr id="84" name="Google Shape;8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85" name="Google Shape;85;p6"/>
          <p:cNvSpPr/>
          <p:nvPr/>
        </p:nvSpPr>
        <p:spPr>
          <a:xfrm rot="5400000">
            <a:off x="3720662" y="2291257"/>
            <a:ext cx="2291255" cy="1093075"/>
          </a:xfrm>
          <a:prstGeom prst="triangle">
            <a:avLst>
              <a:gd fmla="val 50000" name="adj"/>
            </a:avLst>
          </a:prstGeom>
          <a:gradFill>
            <a:gsLst>
              <a:gs pos="0">
                <a:srgbClr val="FFAE23"/>
              </a:gs>
              <a:gs pos="100000">
                <a:srgbClr val="FFCE6C"/>
              </a:gs>
            </a:gsLst>
            <a:lin ang="16200000" scaled="0"/>
          </a:gradFill>
          <a:ln cap="flat" cmpd="sng" w="9525">
            <a:solidFill>
              <a:srgbClr val="FDA739"/>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6"/>
          <p:cNvSpPr/>
          <p:nvPr/>
        </p:nvSpPr>
        <p:spPr>
          <a:xfrm flipH="1" rot="-5400000">
            <a:off x="2511974" y="2312272"/>
            <a:ext cx="2322786" cy="1082570"/>
          </a:xfrm>
          <a:prstGeom prst="triangle">
            <a:avLst>
              <a:gd fmla="val 50000" name="adj"/>
            </a:avLst>
          </a:prstGeom>
          <a:gradFill>
            <a:gsLst>
              <a:gs pos="0">
                <a:srgbClr val="FFAE23"/>
              </a:gs>
              <a:gs pos="100000">
                <a:srgbClr val="FFCE6C"/>
              </a:gs>
            </a:gsLst>
            <a:lin ang="16200000" scaled="0"/>
          </a:gradFill>
          <a:ln cap="flat" cmpd="sng" w="9525">
            <a:solidFill>
              <a:srgbClr val="FDA739"/>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6"/>
          <p:cNvSpPr/>
          <p:nvPr/>
        </p:nvSpPr>
        <p:spPr>
          <a:xfrm>
            <a:off x="3363309" y="2196662"/>
            <a:ext cx="1755228" cy="1366345"/>
          </a:xfrm>
          <a:prstGeom prst="ellipse">
            <a:avLst/>
          </a:prstGeom>
          <a:solidFill>
            <a:schemeClr val="accent6"/>
          </a:solidFill>
          <a:ln cap="flat" cmpd="sng" w="25400">
            <a:solidFill>
              <a:srgbClr val="ADBA2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 name="Google Shape;88;p6"/>
          <p:cNvSpPr txBox="1"/>
          <p:nvPr/>
        </p:nvSpPr>
        <p:spPr>
          <a:xfrm>
            <a:off x="7104993" y="1187670"/>
            <a:ext cx="1639614" cy="1169551"/>
          </a:xfrm>
          <a:prstGeom prst="rect">
            <a:avLst/>
          </a:prstGeom>
          <a:gradFill>
            <a:gsLst>
              <a:gs pos="0">
                <a:srgbClr val="FFD17D"/>
              </a:gs>
              <a:gs pos="35000">
                <a:srgbClr val="FFDCA3"/>
              </a:gs>
              <a:gs pos="100000">
                <a:srgbClr val="FFF1D8"/>
              </a:gs>
            </a:gsLst>
            <a:lin ang="16200000" scaled="0"/>
          </a:gradFill>
          <a:ln cap="flat" cmpd="sng" w="9525">
            <a:solidFill>
              <a:srgbClr val="FDA739"/>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717D"/>
                </a:solidFill>
                <a:latin typeface="Arial"/>
                <a:ea typeface="Arial"/>
                <a:cs typeface="Arial"/>
                <a:sym typeface="Arial"/>
              </a:rPr>
              <a:t>Data Exploration:</a:t>
            </a:r>
            <a:endParaRPr b="1" i="0" sz="1400" u="none" cap="none" strike="noStrike">
              <a:solidFill>
                <a:srgbClr val="00717D"/>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576C77"/>
                </a:solidFill>
                <a:latin typeface="Arial"/>
                <a:ea typeface="Arial"/>
                <a:cs typeface="Arial"/>
                <a:sym typeface="Arial"/>
              </a:rPr>
              <a:t>Checking data in  different columns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9" name="Google Shape;89;p6"/>
          <p:cNvSpPr txBox="1"/>
          <p:nvPr/>
        </p:nvSpPr>
        <p:spPr>
          <a:xfrm>
            <a:off x="6863255" y="3216166"/>
            <a:ext cx="15870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p6"/>
          <p:cNvSpPr txBox="1"/>
          <p:nvPr/>
        </p:nvSpPr>
        <p:spPr>
          <a:xfrm>
            <a:off x="7147033" y="3142594"/>
            <a:ext cx="1597573" cy="1169551"/>
          </a:xfrm>
          <a:prstGeom prst="rect">
            <a:avLst/>
          </a:prstGeom>
          <a:gradFill>
            <a:gsLst>
              <a:gs pos="0">
                <a:srgbClr val="FFD17D"/>
              </a:gs>
              <a:gs pos="35000">
                <a:srgbClr val="FFDCA3"/>
              </a:gs>
              <a:gs pos="100000">
                <a:srgbClr val="FFF1D8"/>
              </a:gs>
            </a:gsLst>
            <a:lin ang="16200000" scaled="0"/>
          </a:gradFill>
          <a:ln cap="flat" cmpd="sng" w="9525">
            <a:solidFill>
              <a:srgbClr val="FDA739"/>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717D"/>
                </a:solidFill>
                <a:latin typeface="Arial"/>
                <a:ea typeface="Arial"/>
                <a:cs typeface="Arial"/>
                <a:sym typeface="Arial"/>
              </a:rPr>
              <a:t>Data:</a:t>
            </a:r>
            <a:endParaRPr/>
          </a:p>
          <a:p>
            <a:pPr indent="0" lvl="0" marL="0" marR="0" rtl="0" algn="l">
              <a:lnSpc>
                <a:spcPct val="100000"/>
              </a:lnSpc>
              <a:spcBef>
                <a:spcPts val="0"/>
              </a:spcBef>
              <a:spcAft>
                <a:spcPts val="0"/>
              </a:spcAft>
              <a:buNone/>
            </a:pPr>
            <a:r>
              <a:rPr b="1" i="0" lang="en-GB" sz="1400" u="none" cap="none" strike="noStrike">
                <a:solidFill>
                  <a:srgbClr val="00717D"/>
                </a:solidFill>
                <a:latin typeface="Arial"/>
                <a:ea typeface="Arial"/>
                <a:cs typeface="Arial"/>
                <a:sym typeface="Arial"/>
              </a:rPr>
              <a:t> </a:t>
            </a:r>
            <a:r>
              <a:rPr b="0" i="0" lang="en-GB" sz="1400" u="none" cap="none" strike="noStrike">
                <a:solidFill>
                  <a:srgbClr val="575757"/>
                </a:solidFill>
                <a:latin typeface="Arial"/>
                <a:ea typeface="Arial"/>
                <a:cs typeface="Arial"/>
                <a:sym typeface="Arial"/>
              </a:rPr>
              <a:t>Information  and data types  of columns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1" name="Google Shape;91;p6"/>
          <p:cNvSpPr txBox="1"/>
          <p:nvPr/>
        </p:nvSpPr>
        <p:spPr>
          <a:xfrm>
            <a:off x="336332" y="3237187"/>
            <a:ext cx="1744716" cy="1169551"/>
          </a:xfrm>
          <a:prstGeom prst="rect">
            <a:avLst/>
          </a:prstGeom>
          <a:gradFill>
            <a:gsLst>
              <a:gs pos="0">
                <a:srgbClr val="FFD17D"/>
              </a:gs>
              <a:gs pos="35000">
                <a:srgbClr val="FFDCA3"/>
              </a:gs>
              <a:gs pos="100000">
                <a:srgbClr val="FFF1D8"/>
              </a:gs>
            </a:gsLst>
            <a:lin ang="16200000" scaled="0"/>
          </a:gradFill>
          <a:ln cap="flat" cmpd="sng" w="9525">
            <a:solidFill>
              <a:srgbClr val="FDA739"/>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717D"/>
                </a:solidFill>
                <a:latin typeface="Arial"/>
                <a:ea typeface="Arial"/>
                <a:cs typeface="Arial"/>
                <a:sym typeface="Arial"/>
              </a:rPr>
              <a:t>Columns:</a:t>
            </a:r>
            <a:endParaRPr/>
          </a:p>
          <a:p>
            <a:pPr indent="0" lvl="0" marL="0" marR="0" rtl="0" algn="l">
              <a:lnSpc>
                <a:spcPct val="100000"/>
              </a:lnSpc>
              <a:spcBef>
                <a:spcPts val="0"/>
              </a:spcBef>
              <a:spcAft>
                <a:spcPts val="0"/>
              </a:spcAft>
              <a:buNone/>
            </a:pPr>
            <a:r>
              <a:rPr b="0" i="0" lang="en-GB" sz="1400" u="none" cap="none" strike="noStrike">
                <a:solidFill>
                  <a:srgbClr val="575757"/>
                </a:solidFill>
                <a:latin typeface="Arial"/>
                <a:ea typeface="Arial"/>
                <a:cs typeface="Arial"/>
                <a:sym typeface="Arial"/>
              </a:rPr>
              <a:t>Numerical  columns and  categorical  columns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2" name="Google Shape;92;p6"/>
          <p:cNvSpPr txBox="1"/>
          <p:nvPr/>
        </p:nvSpPr>
        <p:spPr>
          <a:xfrm>
            <a:off x="3615559" y="2585544"/>
            <a:ext cx="122971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400" u="none" cap="none" strike="noStrike">
                <a:solidFill>
                  <a:schemeClr val="dk1"/>
                </a:solidFill>
                <a:latin typeface="Arial"/>
                <a:ea typeface="Arial"/>
                <a:cs typeface="Arial"/>
                <a:sym typeface="Arial"/>
              </a:rPr>
              <a:t>Data</a:t>
            </a:r>
            <a:endParaRPr/>
          </a:p>
          <a:p>
            <a:pPr indent="0" lvl="0" marL="0" marR="0" rtl="0" algn="ctr">
              <a:lnSpc>
                <a:spcPct val="100000"/>
              </a:lnSpc>
              <a:spcBef>
                <a:spcPts val="0"/>
              </a:spcBef>
              <a:spcAft>
                <a:spcPts val="0"/>
              </a:spcAft>
              <a:buNone/>
            </a:pPr>
            <a:r>
              <a:rPr b="1" i="0" lang="en-GB" sz="1400" u="none" cap="none" strike="noStrike">
                <a:solidFill>
                  <a:schemeClr val="dk1"/>
                </a:solidFill>
                <a:latin typeface="Arial"/>
                <a:ea typeface="Arial"/>
                <a:cs typeface="Arial"/>
                <a:sym typeface="Arial"/>
              </a:rPr>
              <a:t>Operations</a:t>
            </a:r>
            <a:endParaRPr b="1" i="0" sz="1400" u="none" cap="none" strike="noStrike">
              <a:solidFill>
                <a:schemeClr val="dk1"/>
              </a:solidFill>
              <a:latin typeface="Arial"/>
              <a:ea typeface="Arial"/>
              <a:cs typeface="Arial"/>
              <a:sym typeface="Arial"/>
            </a:endParaRPr>
          </a:p>
        </p:txBody>
      </p:sp>
      <p:sp>
        <p:nvSpPr>
          <p:cNvPr id="93" name="Google Shape;93;p6"/>
          <p:cNvSpPr txBox="1"/>
          <p:nvPr/>
        </p:nvSpPr>
        <p:spPr>
          <a:xfrm>
            <a:off x="420414" y="1240221"/>
            <a:ext cx="1629103" cy="1169551"/>
          </a:xfrm>
          <a:prstGeom prst="rect">
            <a:avLst/>
          </a:prstGeom>
          <a:gradFill>
            <a:gsLst>
              <a:gs pos="0">
                <a:srgbClr val="FFD17D"/>
              </a:gs>
              <a:gs pos="35000">
                <a:srgbClr val="FFDCA3"/>
              </a:gs>
              <a:gs pos="100000">
                <a:srgbClr val="FFF1D8"/>
              </a:gs>
            </a:gsLst>
            <a:lin ang="16200000" scaled="0"/>
          </a:gradFill>
          <a:ln cap="flat" cmpd="sng" w="9525">
            <a:solidFill>
              <a:srgbClr val="FDA739"/>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12700" marR="5080" rtl="0" algn="l">
              <a:lnSpc>
                <a:spcPct val="100000"/>
              </a:lnSpc>
              <a:spcBef>
                <a:spcPts val="0"/>
              </a:spcBef>
              <a:spcAft>
                <a:spcPts val="0"/>
              </a:spcAft>
              <a:buNone/>
            </a:pPr>
            <a:r>
              <a:rPr b="1" i="0" lang="en-GB" sz="1400" u="none" cap="none" strike="noStrike">
                <a:solidFill>
                  <a:srgbClr val="00717D"/>
                </a:solidFill>
                <a:latin typeface="Arial"/>
                <a:ea typeface="Arial"/>
                <a:cs typeface="Arial"/>
                <a:sym typeface="Arial"/>
              </a:rPr>
              <a:t>Data Loading:</a:t>
            </a:r>
            <a:endParaRPr/>
          </a:p>
          <a:p>
            <a:pPr indent="0" lvl="0" marL="12700" marR="5080" rtl="0" algn="l">
              <a:lnSpc>
                <a:spcPct val="100000"/>
              </a:lnSpc>
              <a:spcBef>
                <a:spcPts val="0"/>
              </a:spcBef>
              <a:spcAft>
                <a:spcPts val="0"/>
              </a:spcAft>
              <a:buNone/>
            </a:pPr>
            <a:r>
              <a:rPr b="0" i="0" lang="en-GB" sz="1400" u="none" cap="none" strike="noStrike">
                <a:solidFill>
                  <a:srgbClr val="575757"/>
                </a:solidFill>
                <a:latin typeface="Arial"/>
                <a:ea typeface="Arial"/>
                <a:cs typeface="Arial"/>
                <a:sym typeface="Arial"/>
              </a:rPr>
              <a:t>Loading data from Google  drive and reading in  notebook</a:t>
            </a:r>
            <a:endParaRPr/>
          </a:p>
        </p:txBody>
      </p:sp>
      <p:sp>
        <p:nvSpPr>
          <p:cNvPr id="94" name="Google Shape;94;p6"/>
          <p:cNvSpPr/>
          <p:nvPr/>
        </p:nvSpPr>
        <p:spPr>
          <a:xfrm rot="-5400000">
            <a:off x="5437203" y="3061862"/>
            <a:ext cx="512015" cy="1120893"/>
          </a:xfrm>
          <a:prstGeom prst="downArrow">
            <a:avLst>
              <a:gd fmla="val 50000" name="adj1"/>
              <a:gd fmla="val 48816" name="adj2"/>
            </a:avLst>
          </a:prstGeom>
          <a:gradFill>
            <a:gsLst>
              <a:gs pos="0">
                <a:srgbClr val="FFF3F3"/>
              </a:gs>
              <a:gs pos="40000">
                <a:srgbClr val="FFEFEF"/>
              </a:gs>
              <a:gs pos="100000">
                <a:srgbClr val="7F6D6D"/>
              </a:gs>
            </a:gsLst>
            <a:path path="circle">
              <a:fillToRect b="50%" l="50%" r="50%" t="50%"/>
            </a:path>
            <a:tileRect/>
          </a:gra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6"/>
          <p:cNvSpPr/>
          <p:nvPr/>
        </p:nvSpPr>
        <p:spPr>
          <a:xfrm>
            <a:off x="5087008" y="1881351"/>
            <a:ext cx="1124605" cy="451946"/>
          </a:xfrm>
          <a:prstGeom prst="rightArrow">
            <a:avLst>
              <a:gd fmla="val 50000" name="adj1"/>
              <a:gd fmla="val 50000" name="adj2"/>
            </a:avLst>
          </a:prstGeom>
          <a:gradFill>
            <a:gsLst>
              <a:gs pos="0">
                <a:srgbClr val="FFF3F3"/>
              </a:gs>
              <a:gs pos="40000">
                <a:srgbClr val="FFEFEF"/>
              </a:gs>
              <a:gs pos="100000">
                <a:srgbClr val="7F6D6D"/>
              </a:gs>
            </a:gsLst>
            <a:path path="circle">
              <a:fillToRect b="50%" l="50%" r="50%" t="50%"/>
            </a:path>
            <a:tileRect/>
          </a:gra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6"/>
          <p:cNvSpPr/>
          <p:nvPr/>
        </p:nvSpPr>
        <p:spPr>
          <a:xfrm rot="5400000">
            <a:off x="2653862" y="1529258"/>
            <a:ext cx="462455" cy="1166649"/>
          </a:xfrm>
          <a:prstGeom prst="downArrow">
            <a:avLst>
              <a:gd fmla="val 50000" name="adj1"/>
              <a:gd fmla="val 50000" name="adj2"/>
            </a:avLst>
          </a:prstGeom>
          <a:gradFill>
            <a:gsLst>
              <a:gs pos="0">
                <a:srgbClr val="FFF3F3"/>
              </a:gs>
              <a:gs pos="40000">
                <a:srgbClr val="FFEFEF"/>
              </a:gs>
              <a:gs pos="100000">
                <a:srgbClr val="7F6D6D"/>
              </a:gs>
            </a:gsLst>
            <a:path path="circle">
              <a:fillToRect b="50%" l="50%" r="50%" t="50%"/>
            </a:path>
            <a:tileRect/>
          </a:gra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latin typeface="Arial"/>
              <a:ea typeface="Arial"/>
              <a:cs typeface="Arial"/>
              <a:sym typeface="Arial"/>
            </a:endParaRPr>
          </a:p>
        </p:txBody>
      </p:sp>
      <p:sp>
        <p:nvSpPr>
          <p:cNvPr id="97" name="Google Shape;97;p6"/>
          <p:cNvSpPr/>
          <p:nvPr/>
        </p:nvSpPr>
        <p:spPr>
          <a:xfrm rot="10800000">
            <a:off x="2270234" y="3363311"/>
            <a:ext cx="1198180" cy="493986"/>
          </a:xfrm>
          <a:prstGeom prst="rightArrow">
            <a:avLst>
              <a:gd fmla="val 50000" name="adj1"/>
              <a:gd fmla="val 50000" name="adj2"/>
            </a:avLst>
          </a:prstGeom>
          <a:gradFill>
            <a:gsLst>
              <a:gs pos="0">
                <a:srgbClr val="FFF3F3"/>
              </a:gs>
              <a:gs pos="40000">
                <a:srgbClr val="FFEFEF"/>
              </a:gs>
              <a:gs pos="100000">
                <a:srgbClr val="7F6D6D"/>
              </a:gs>
            </a:gsLst>
            <a:path path="circle">
              <a:fillToRect b="50%" l="50%" r="50%" t="50%"/>
            </a:path>
            <a:tileRect/>
          </a:gra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Data Wrangling</a:t>
            </a:r>
            <a:endParaRPr b="1"/>
          </a:p>
        </p:txBody>
      </p:sp>
      <p:sp>
        <p:nvSpPr>
          <p:cNvPr id="103" name="Google Shape;10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solidFill>
                  <a:schemeClr val="lt1"/>
                </a:solidFill>
              </a:rPr>
              <a:t>Data wrangling-also called data cleaning, unifying</a:t>
            </a:r>
            <a:r>
              <a:rPr lang="en-GB">
                <a:solidFill>
                  <a:srgbClr val="124F5C"/>
                </a:solidFill>
                <a:latin typeface="Arial"/>
                <a:ea typeface="Arial"/>
                <a:cs typeface="Arial"/>
                <a:sym typeface="Arial"/>
              </a:rPr>
              <a:t> messy and complex data sets to a meaningful format for easy  access and analysis.</a:t>
            </a:r>
            <a:r>
              <a:rPr lang="en-GB">
                <a:solidFill>
                  <a:schemeClr val="lt1"/>
                </a:solidFill>
              </a:rPr>
              <a:t>.There are various processes designed to transform raw data into more readily used formats.</a:t>
            </a:r>
            <a:endParaRPr/>
          </a:p>
          <a:p>
            <a:pPr indent="-342900" lvl="0" marL="457200" rtl="0" algn="l">
              <a:lnSpc>
                <a:spcPct val="115000"/>
              </a:lnSpc>
              <a:spcBef>
                <a:spcPts val="0"/>
              </a:spcBef>
              <a:spcAft>
                <a:spcPts val="0"/>
              </a:spcAft>
              <a:buSzPts val="1800"/>
              <a:buNone/>
            </a:pPr>
            <a:r>
              <a:t/>
            </a:r>
            <a:endParaRPr>
              <a:solidFill>
                <a:schemeClr val="lt1"/>
              </a:solidFill>
            </a:endParaRPr>
          </a:p>
          <a:p>
            <a:pPr indent="-12700" lvl="0" marL="12700" rtl="0" algn="l">
              <a:lnSpc>
                <a:spcPct val="100000"/>
              </a:lnSpc>
              <a:spcBef>
                <a:spcPts val="0"/>
              </a:spcBef>
              <a:spcAft>
                <a:spcPts val="0"/>
              </a:spcAft>
              <a:buSzPts val="1800"/>
              <a:buChar char="●"/>
            </a:pPr>
            <a:r>
              <a:rPr lang="en-GB">
                <a:solidFill>
                  <a:srgbClr val="124F5C"/>
                </a:solidFill>
                <a:latin typeface="Arial"/>
                <a:ea typeface="Arial"/>
                <a:cs typeface="Arial"/>
                <a:sym typeface="Arial"/>
              </a:rPr>
              <a:t>*</a:t>
            </a:r>
            <a:r>
              <a:rPr lang="en-GB" u="sng">
                <a:solidFill>
                  <a:srgbClr val="124F5C"/>
                </a:solidFill>
                <a:latin typeface="Arial"/>
                <a:ea typeface="Arial"/>
                <a:cs typeface="Arial"/>
                <a:sym typeface="Arial"/>
              </a:rPr>
              <a:t>It includes following steps:</a:t>
            </a:r>
            <a:endParaRPr sz="2000" u="sng">
              <a:latin typeface="Arial"/>
              <a:ea typeface="Arial"/>
              <a:cs typeface="Arial"/>
              <a:sym typeface="Arial"/>
            </a:endParaRPr>
          </a:p>
          <a:p>
            <a:pPr indent="-287019" lvl="0" marL="299085" rtl="0" algn="l">
              <a:lnSpc>
                <a:spcPct val="100000"/>
              </a:lnSpc>
              <a:spcBef>
                <a:spcPts val="0"/>
              </a:spcBef>
              <a:spcAft>
                <a:spcPts val="0"/>
              </a:spcAft>
              <a:buClr>
                <a:srgbClr val="000000"/>
              </a:buClr>
              <a:buSzPts val="1800"/>
              <a:buChar char="•"/>
            </a:pPr>
            <a:r>
              <a:rPr lang="en-GB">
                <a:solidFill>
                  <a:srgbClr val="124F5C"/>
                </a:solidFill>
                <a:latin typeface="Arial"/>
                <a:ea typeface="Arial"/>
                <a:cs typeface="Arial"/>
                <a:sym typeface="Arial"/>
              </a:rPr>
              <a:t>Handling missing values.</a:t>
            </a:r>
            <a:endParaRPr>
              <a:latin typeface="Arial"/>
              <a:ea typeface="Arial"/>
              <a:cs typeface="Arial"/>
              <a:sym typeface="Arial"/>
            </a:endParaRPr>
          </a:p>
          <a:p>
            <a:pPr indent="-287019" lvl="0" marL="299085" rtl="0" algn="l">
              <a:lnSpc>
                <a:spcPct val="100000"/>
              </a:lnSpc>
              <a:spcBef>
                <a:spcPts val="0"/>
              </a:spcBef>
              <a:spcAft>
                <a:spcPts val="0"/>
              </a:spcAft>
              <a:buClr>
                <a:srgbClr val="000000"/>
              </a:buClr>
              <a:buSzPts val="1800"/>
              <a:buChar char="•"/>
            </a:pPr>
            <a:r>
              <a:rPr lang="en-GB">
                <a:solidFill>
                  <a:srgbClr val="124F5C"/>
                </a:solidFill>
                <a:latin typeface="Arial"/>
                <a:ea typeface="Arial"/>
                <a:cs typeface="Arial"/>
                <a:sym typeface="Arial"/>
              </a:rPr>
              <a:t>Removing duplicates data.</a:t>
            </a:r>
            <a:endParaRPr>
              <a:latin typeface="Arial"/>
              <a:ea typeface="Arial"/>
              <a:cs typeface="Arial"/>
              <a:sym typeface="Arial"/>
            </a:endParaRPr>
          </a:p>
          <a:p>
            <a:pPr indent="-287019" lvl="0" marL="299085" rtl="0" algn="l">
              <a:lnSpc>
                <a:spcPct val="100000"/>
              </a:lnSpc>
              <a:spcBef>
                <a:spcPts val="0"/>
              </a:spcBef>
              <a:spcAft>
                <a:spcPts val="0"/>
              </a:spcAft>
              <a:buClr>
                <a:srgbClr val="000000"/>
              </a:buClr>
              <a:buSzPts val="1800"/>
              <a:buChar char="•"/>
            </a:pPr>
            <a:r>
              <a:rPr lang="en-GB">
                <a:solidFill>
                  <a:srgbClr val="124F5C"/>
                </a:solidFill>
                <a:latin typeface="Arial"/>
                <a:ea typeface="Arial"/>
                <a:cs typeface="Arial"/>
                <a:sym typeface="Arial"/>
              </a:rPr>
              <a:t>Converting columns to proper data type format.</a:t>
            </a:r>
            <a:endParaRPr>
              <a:latin typeface="Arial"/>
              <a:ea typeface="Arial"/>
              <a:cs typeface="Arial"/>
              <a:sym typeface="Arial"/>
            </a:endParaRPr>
          </a:p>
          <a:p>
            <a:pPr indent="-287019" lvl="0" marL="299085" rtl="0" algn="l">
              <a:lnSpc>
                <a:spcPct val="100000"/>
              </a:lnSpc>
              <a:spcBef>
                <a:spcPts val="0"/>
              </a:spcBef>
              <a:spcAft>
                <a:spcPts val="0"/>
              </a:spcAft>
              <a:buClr>
                <a:srgbClr val="000000"/>
              </a:buClr>
              <a:buSzPts val="1800"/>
              <a:buChar char="•"/>
            </a:pPr>
            <a:r>
              <a:rPr lang="en-GB">
                <a:solidFill>
                  <a:srgbClr val="124F5C"/>
                </a:solidFill>
                <a:latin typeface="Arial"/>
                <a:ea typeface="Arial"/>
                <a:cs typeface="Arial"/>
                <a:sym typeface="Arial"/>
              </a:rPr>
              <a:t>Adding or removing columns for analysis.</a:t>
            </a:r>
            <a:endParaRPr>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273269"/>
            <a:ext cx="8520600" cy="53602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Correlation matrix analysis</a:t>
            </a:r>
            <a:endParaRPr b="1"/>
          </a:p>
        </p:txBody>
      </p:sp>
      <p:sp>
        <p:nvSpPr>
          <p:cNvPr id="109" name="Google Shape;109;p8"/>
          <p:cNvSpPr txBox="1"/>
          <p:nvPr>
            <p:ph idx="1" type="body"/>
          </p:nvPr>
        </p:nvSpPr>
        <p:spPr>
          <a:xfrm>
            <a:off x="311700" y="903890"/>
            <a:ext cx="8520600" cy="366498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*Here ‘total_stay’ and 'lead_time‘ Have slight</a:t>
            </a:r>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corelation.which means means customers are </a:t>
            </a:r>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Plan reservation before arrival</a:t>
            </a:r>
            <a:endParaRPr/>
          </a:p>
          <a:p>
            <a:pPr indent="-342900" lvl="0" marL="457200" rtl="0" algn="l">
              <a:lnSpc>
                <a:spcPct val="115000"/>
              </a:lnSpc>
              <a:spcBef>
                <a:spcPts val="0"/>
              </a:spcBef>
              <a:spcAft>
                <a:spcPts val="0"/>
              </a:spcAft>
              <a:buSzPts val="1800"/>
              <a:buNone/>
            </a:pPr>
            <a:r>
              <a:t/>
            </a:r>
            <a:endParaRPr sz="1200">
              <a:solidFill>
                <a:srgbClr val="124F5C"/>
              </a:solidFill>
              <a:latin typeface="Arial"/>
              <a:ea typeface="Arial"/>
              <a:cs typeface="Arial"/>
              <a:sym typeface="Arial"/>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*Adr(Average Daily Rate) is corelated with</a:t>
            </a:r>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‘total_peoples’which means no of peoples </a:t>
            </a:r>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increases  revenue increase.</a:t>
            </a:r>
            <a:endParaRPr/>
          </a:p>
          <a:p>
            <a:pPr indent="-342900" lvl="0" marL="457200" rtl="0" algn="l">
              <a:lnSpc>
                <a:spcPct val="115000"/>
              </a:lnSpc>
              <a:spcBef>
                <a:spcPts val="0"/>
              </a:spcBef>
              <a:spcAft>
                <a:spcPts val="0"/>
              </a:spcAft>
              <a:buSzPts val="1800"/>
              <a:buNone/>
            </a:pPr>
            <a:r>
              <a:t/>
            </a:r>
            <a:endParaRPr sz="1200">
              <a:solidFill>
                <a:srgbClr val="124F5C"/>
              </a:solidFill>
              <a:latin typeface="Arial"/>
              <a:ea typeface="Arial"/>
              <a:cs typeface="Arial"/>
              <a:sym typeface="Arial"/>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*Also,’previous_cancellations’ and </a:t>
            </a:r>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‘previous_bookings_not_canceled’ are corelated </a:t>
            </a:r>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to one another.which means repeated guest are </a:t>
            </a:r>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those who do not cancelled  there previous </a:t>
            </a:r>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Bookings</a:t>
            </a:r>
            <a:endParaRPr/>
          </a:p>
          <a:p>
            <a:pPr indent="-342900" lvl="0" marL="457200" rtl="0" algn="l">
              <a:lnSpc>
                <a:spcPct val="115000"/>
              </a:lnSpc>
              <a:spcBef>
                <a:spcPts val="0"/>
              </a:spcBef>
              <a:spcAft>
                <a:spcPts val="0"/>
              </a:spcAft>
              <a:buSzPts val="1800"/>
              <a:buNone/>
            </a:pPr>
            <a:r>
              <a:t/>
            </a:r>
            <a:endParaRPr sz="1200">
              <a:solidFill>
                <a:srgbClr val="124F5C"/>
              </a:solidFill>
              <a:latin typeface="Arial"/>
              <a:ea typeface="Arial"/>
              <a:cs typeface="Arial"/>
              <a:sym typeface="Arial"/>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*Here ‘total_stay’ is also correlated with ‘lead_time</a:t>
            </a:r>
            <a:endParaRPr sz="1200">
              <a:solidFill>
                <a:srgbClr val="124F5C"/>
              </a:solidFill>
              <a:latin typeface="Arial"/>
              <a:ea typeface="Arial"/>
              <a:cs typeface="Arial"/>
              <a:sym typeface="Arial"/>
            </a:endParaRPr>
          </a:p>
          <a:p>
            <a:pPr indent="-342900" lvl="0" marL="457200" rtl="0" algn="l">
              <a:lnSpc>
                <a:spcPct val="115000"/>
              </a:lnSpc>
              <a:spcBef>
                <a:spcPts val="0"/>
              </a:spcBef>
              <a:spcAft>
                <a:spcPts val="0"/>
              </a:spcAft>
              <a:buSzPts val="1800"/>
              <a:buNone/>
            </a:pPr>
            <a:r>
              <a:rPr lang="en-GB" sz="1200">
                <a:solidFill>
                  <a:srgbClr val="124F5C"/>
                </a:solidFill>
                <a:latin typeface="Arial"/>
                <a:ea typeface="Arial"/>
                <a:cs typeface="Arial"/>
                <a:sym typeface="Arial"/>
              </a:rPr>
              <a:t>And so more..</a:t>
            </a:r>
            <a:endParaRPr/>
          </a:p>
          <a:p>
            <a:pPr indent="-342900" lvl="0" marL="457200" rtl="0" algn="l">
              <a:lnSpc>
                <a:spcPct val="115000"/>
              </a:lnSpc>
              <a:spcBef>
                <a:spcPts val="0"/>
              </a:spcBef>
              <a:spcAft>
                <a:spcPts val="0"/>
              </a:spcAft>
              <a:buSzPts val="1800"/>
              <a:buNone/>
            </a:pPr>
            <a:r>
              <a:t/>
            </a:r>
            <a:endParaRPr sz="1200">
              <a:solidFill>
                <a:srgbClr val="124F5C"/>
              </a:solidFill>
              <a:latin typeface="Arial"/>
              <a:ea typeface="Arial"/>
              <a:cs typeface="Arial"/>
              <a:sym typeface="Arial"/>
            </a:endParaRPr>
          </a:p>
          <a:p>
            <a:pPr indent="-342900" lvl="0" marL="457200" rtl="0" algn="l">
              <a:lnSpc>
                <a:spcPct val="115000"/>
              </a:lnSpc>
              <a:spcBef>
                <a:spcPts val="0"/>
              </a:spcBef>
              <a:spcAft>
                <a:spcPts val="0"/>
              </a:spcAft>
              <a:buSzPts val="1800"/>
              <a:buNone/>
            </a:pPr>
            <a:r>
              <a:t/>
            </a:r>
            <a:endParaRPr sz="1200">
              <a:solidFill>
                <a:srgbClr val="124F5C"/>
              </a:solidFill>
              <a:latin typeface="Arial"/>
              <a:ea typeface="Arial"/>
              <a:cs typeface="Arial"/>
              <a:sym typeface="Arial"/>
            </a:endParaRPr>
          </a:p>
          <a:p>
            <a:pPr indent="-342900" lvl="0" marL="457200" rtl="0" algn="l">
              <a:lnSpc>
                <a:spcPct val="115000"/>
              </a:lnSpc>
              <a:spcBef>
                <a:spcPts val="0"/>
              </a:spcBef>
              <a:spcAft>
                <a:spcPts val="0"/>
              </a:spcAft>
              <a:buSzPts val="1800"/>
              <a:buNone/>
            </a:pPr>
            <a:r>
              <a:t/>
            </a:r>
            <a:endParaRPr sz="1200"/>
          </a:p>
        </p:txBody>
      </p:sp>
      <p:pic>
        <p:nvPicPr>
          <p:cNvPr descr="corelation_matrix.jpg" id="110" name="Google Shape;110;p8"/>
          <p:cNvPicPr preferRelativeResize="0"/>
          <p:nvPr/>
        </p:nvPicPr>
        <p:blipFill rotWithShape="1">
          <a:blip r:embed="rId3">
            <a:alphaModFix/>
          </a:blip>
          <a:srcRect b="0" l="0" r="0" t="0"/>
          <a:stretch/>
        </p:blipFill>
        <p:spPr>
          <a:xfrm>
            <a:off x="3792264" y="840828"/>
            <a:ext cx="5225612" cy="41515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t>Scatter plot analysis</a:t>
            </a:r>
            <a:endParaRPr/>
          </a:p>
        </p:txBody>
      </p:sp>
      <p:sp>
        <p:nvSpPr>
          <p:cNvPr id="116" name="Google Shape;116;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descr="scatter_plot.jpg" id="117" name="Google Shape;117;p9"/>
          <p:cNvPicPr preferRelativeResize="0"/>
          <p:nvPr/>
        </p:nvPicPr>
        <p:blipFill rotWithShape="1">
          <a:blip r:embed="rId3">
            <a:alphaModFix/>
          </a:blip>
          <a:srcRect b="0" l="0" r="0" t="0"/>
          <a:stretch/>
        </p:blipFill>
        <p:spPr>
          <a:xfrm>
            <a:off x="433716" y="1313793"/>
            <a:ext cx="3959608" cy="3206969"/>
          </a:xfrm>
          <a:prstGeom prst="rect">
            <a:avLst/>
          </a:prstGeom>
          <a:noFill/>
          <a:ln>
            <a:noFill/>
          </a:ln>
        </p:spPr>
      </p:pic>
      <p:pic>
        <p:nvPicPr>
          <p:cNvPr descr="scatterplot.jpg" id="118" name="Google Shape;118;p9"/>
          <p:cNvPicPr preferRelativeResize="0"/>
          <p:nvPr/>
        </p:nvPicPr>
        <p:blipFill rotWithShape="1">
          <a:blip r:embed="rId4">
            <a:alphaModFix/>
          </a:blip>
          <a:srcRect b="0" l="0" r="0" t="0"/>
          <a:stretch/>
        </p:blipFill>
        <p:spPr>
          <a:xfrm>
            <a:off x="4485125" y="1439917"/>
            <a:ext cx="4314825" cy="23543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Ashok Kondhalkar</dc:creator>
</cp:coreProperties>
</file>