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3" r:id="rId14"/>
    <p:sldId id="285" r:id="rId15"/>
    <p:sldId id="286" r:id="rId16"/>
    <p:sldId id="287" r:id="rId17"/>
    <p:sldId id="279" r:id="rId18"/>
    <p:sldId id="280" r:id="rId19"/>
    <p:sldId id="278" r:id="rId20"/>
    <p:sldId id="276" r:id="rId21"/>
    <p:sldId id="277" r:id="rId22"/>
    <p:sldId id="283" r:id="rId23"/>
    <p:sldId id="284"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31485B-8CD3-4A36-B198-DADC790F300E}" v="15" dt="2022-12-31T11:06:48.6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ad Shehzad" userId="21d70dc1dfcfd908" providerId="LiveId" clId="{7331485B-8CD3-4A36-B198-DADC790F300E}"/>
    <pc:docChg chg="undo custSel addSld delSld modSld sldOrd">
      <pc:chgData name="Mohamad Shehzad" userId="21d70dc1dfcfd908" providerId="LiveId" clId="{7331485B-8CD3-4A36-B198-DADC790F300E}" dt="2022-12-31T11:06:48.631" v="3360"/>
      <pc:docMkLst>
        <pc:docMk/>
      </pc:docMkLst>
      <pc:sldChg chg="modSp mod">
        <pc:chgData name="Mohamad Shehzad" userId="21d70dc1dfcfd908" providerId="LiveId" clId="{7331485B-8CD3-4A36-B198-DADC790F300E}" dt="2022-12-30T16:02:57.463" v="3005" actId="20577"/>
        <pc:sldMkLst>
          <pc:docMk/>
          <pc:sldMk cId="3292189296" sldId="257"/>
        </pc:sldMkLst>
        <pc:spChg chg="mod">
          <ac:chgData name="Mohamad Shehzad" userId="21d70dc1dfcfd908" providerId="LiveId" clId="{7331485B-8CD3-4A36-B198-DADC790F300E}" dt="2022-12-30T16:02:57.463" v="3005" actId="20577"/>
          <ac:spMkLst>
            <pc:docMk/>
            <pc:sldMk cId="3292189296" sldId="257"/>
            <ac:spMk id="3" creationId="{2D7E1DB1-8FB9-6644-EB9A-E4FAC25DA7DA}"/>
          </ac:spMkLst>
        </pc:spChg>
      </pc:sldChg>
      <pc:sldChg chg="modSp mod">
        <pc:chgData name="Mohamad Shehzad" userId="21d70dc1dfcfd908" providerId="LiveId" clId="{7331485B-8CD3-4A36-B198-DADC790F300E}" dt="2022-12-30T16:03:54.914" v="3008" actId="20577"/>
        <pc:sldMkLst>
          <pc:docMk/>
          <pc:sldMk cId="4107113432" sldId="267"/>
        </pc:sldMkLst>
        <pc:spChg chg="mod">
          <ac:chgData name="Mohamad Shehzad" userId="21d70dc1dfcfd908" providerId="LiveId" clId="{7331485B-8CD3-4A36-B198-DADC790F300E}" dt="2022-12-30T16:03:54.914" v="3008" actId="20577"/>
          <ac:spMkLst>
            <pc:docMk/>
            <pc:sldMk cId="4107113432" sldId="267"/>
            <ac:spMk id="4" creationId="{0A1ABB16-17C6-FE6B-C8D2-73038796BB48}"/>
          </ac:spMkLst>
        </pc:spChg>
      </pc:sldChg>
      <pc:sldChg chg="modSp mod">
        <pc:chgData name="Mohamad Shehzad" userId="21d70dc1dfcfd908" providerId="LiveId" clId="{7331485B-8CD3-4A36-B198-DADC790F300E}" dt="2022-12-30T16:05:31.846" v="3074" actId="20577"/>
        <pc:sldMkLst>
          <pc:docMk/>
          <pc:sldMk cId="527229779" sldId="268"/>
        </pc:sldMkLst>
        <pc:spChg chg="mod">
          <ac:chgData name="Mohamad Shehzad" userId="21d70dc1dfcfd908" providerId="LiveId" clId="{7331485B-8CD3-4A36-B198-DADC790F300E}" dt="2022-12-30T16:05:31.846" v="3074" actId="20577"/>
          <ac:spMkLst>
            <pc:docMk/>
            <pc:sldMk cId="527229779" sldId="268"/>
            <ac:spMk id="4" creationId="{7AE462E6-B8B6-D8E2-532C-E653A8EC494A}"/>
          </ac:spMkLst>
        </pc:spChg>
      </pc:sldChg>
      <pc:sldChg chg="del">
        <pc:chgData name="Mohamad Shehzad" userId="21d70dc1dfcfd908" providerId="LiveId" clId="{7331485B-8CD3-4A36-B198-DADC790F300E}" dt="2022-12-30T16:14:41.106" v="3075" actId="2696"/>
        <pc:sldMkLst>
          <pc:docMk/>
          <pc:sldMk cId="2066607563" sldId="269"/>
        </pc:sldMkLst>
      </pc:sldChg>
      <pc:sldChg chg="modSp mod">
        <pc:chgData name="Mohamad Shehzad" userId="21d70dc1dfcfd908" providerId="LiveId" clId="{7331485B-8CD3-4A36-B198-DADC790F300E}" dt="2022-12-30T16:15:36.926" v="3149" actId="27636"/>
        <pc:sldMkLst>
          <pc:docMk/>
          <pc:sldMk cId="2725047341" sldId="270"/>
        </pc:sldMkLst>
        <pc:spChg chg="mod">
          <ac:chgData name="Mohamad Shehzad" userId="21d70dc1dfcfd908" providerId="LiveId" clId="{7331485B-8CD3-4A36-B198-DADC790F300E}" dt="2022-12-30T16:15:36.926" v="3149" actId="27636"/>
          <ac:spMkLst>
            <pc:docMk/>
            <pc:sldMk cId="2725047341" sldId="270"/>
            <ac:spMk id="4" creationId="{4CC6EC13-D6C4-028A-A5D6-0ADC38CD6FED}"/>
          </ac:spMkLst>
        </pc:spChg>
      </pc:sldChg>
      <pc:sldChg chg="modSp mod">
        <pc:chgData name="Mohamad Shehzad" userId="21d70dc1dfcfd908" providerId="LiveId" clId="{7331485B-8CD3-4A36-B198-DADC790F300E}" dt="2022-12-30T16:16:40.241" v="3201" actId="20577"/>
        <pc:sldMkLst>
          <pc:docMk/>
          <pc:sldMk cId="3538563088" sldId="271"/>
        </pc:sldMkLst>
        <pc:spChg chg="mod">
          <ac:chgData name="Mohamad Shehzad" userId="21d70dc1dfcfd908" providerId="LiveId" clId="{7331485B-8CD3-4A36-B198-DADC790F300E}" dt="2022-12-30T16:16:40.241" v="3201" actId="20577"/>
          <ac:spMkLst>
            <pc:docMk/>
            <pc:sldMk cId="3538563088" sldId="271"/>
            <ac:spMk id="4" creationId="{36D65F2E-0204-99F2-D60A-E2D75213B0B2}"/>
          </ac:spMkLst>
        </pc:spChg>
      </pc:sldChg>
      <pc:sldChg chg="modSp mod">
        <pc:chgData name="Mohamad Shehzad" userId="21d70dc1dfcfd908" providerId="LiveId" clId="{7331485B-8CD3-4A36-B198-DADC790F300E}" dt="2022-12-30T16:17:18.162" v="3245" actId="20577"/>
        <pc:sldMkLst>
          <pc:docMk/>
          <pc:sldMk cId="619154578" sldId="272"/>
        </pc:sldMkLst>
        <pc:spChg chg="mod">
          <ac:chgData name="Mohamad Shehzad" userId="21d70dc1dfcfd908" providerId="LiveId" clId="{7331485B-8CD3-4A36-B198-DADC790F300E}" dt="2022-12-30T16:17:18.162" v="3245" actId="20577"/>
          <ac:spMkLst>
            <pc:docMk/>
            <pc:sldMk cId="619154578" sldId="272"/>
            <ac:spMk id="4" creationId="{7D40BFFF-C071-3C6C-0018-87390D69C614}"/>
          </ac:spMkLst>
        </pc:spChg>
      </pc:sldChg>
      <pc:sldChg chg="modSp mod">
        <pc:chgData name="Mohamad Shehzad" userId="21d70dc1dfcfd908" providerId="LiveId" clId="{7331485B-8CD3-4A36-B198-DADC790F300E}" dt="2022-12-30T16:18:18.671" v="3295" actId="20577"/>
        <pc:sldMkLst>
          <pc:docMk/>
          <pc:sldMk cId="721696904" sldId="273"/>
        </pc:sldMkLst>
        <pc:spChg chg="mod">
          <ac:chgData name="Mohamad Shehzad" userId="21d70dc1dfcfd908" providerId="LiveId" clId="{7331485B-8CD3-4A36-B198-DADC790F300E}" dt="2022-12-30T16:18:18.671" v="3295" actId="20577"/>
          <ac:spMkLst>
            <pc:docMk/>
            <pc:sldMk cId="721696904" sldId="273"/>
            <ac:spMk id="4" creationId="{689956F3-4361-AE2B-3FEB-A8673970E7FE}"/>
          </ac:spMkLst>
        </pc:spChg>
      </pc:sldChg>
      <pc:sldChg chg="modSp mod">
        <pc:chgData name="Mohamad Shehzad" userId="21d70dc1dfcfd908" providerId="LiveId" clId="{7331485B-8CD3-4A36-B198-DADC790F300E}" dt="2022-12-30T16:19:04.873" v="3354" actId="20577"/>
        <pc:sldMkLst>
          <pc:docMk/>
          <pc:sldMk cId="3765072201" sldId="274"/>
        </pc:sldMkLst>
        <pc:spChg chg="mod">
          <ac:chgData name="Mohamad Shehzad" userId="21d70dc1dfcfd908" providerId="LiveId" clId="{7331485B-8CD3-4A36-B198-DADC790F300E}" dt="2022-12-30T16:19:04.873" v="3354" actId="20577"/>
          <ac:spMkLst>
            <pc:docMk/>
            <pc:sldMk cId="3765072201" sldId="274"/>
            <ac:spMk id="4" creationId="{4594573F-B861-C62D-EE0C-178B43693BBC}"/>
          </ac:spMkLst>
        </pc:spChg>
      </pc:sldChg>
      <pc:sldChg chg="addSp delSp modSp new mod ord">
        <pc:chgData name="Mohamad Shehzad" userId="21d70dc1dfcfd908" providerId="LiveId" clId="{7331485B-8CD3-4A36-B198-DADC790F300E}" dt="2022-12-31T11:06:48.631" v="3360"/>
        <pc:sldMkLst>
          <pc:docMk/>
          <pc:sldMk cId="3101242005" sldId="278"/>
        </pc:sldMkLst>
        <pc:spChg chg="mod">
          <ac:chgData name="Mohamad Shehzad" userId="21d70dc1dfcfd908" providerId="LiveId" clId="{7331485B-8CD3-4A36-B198-DADC790F300E}" dt="2022-12-30T15:07:25.958" v="987" actId="20577"/>
          <ac:spMkLst>
            <pc:docMk/>
            <pc:sldMk cId="3101242005" sldId="278"/>
            <ac:spMk id="2" creationId="{07CB4823-9E8E-4991-D7C3-58E5D955E0CD}"/>
          </ac:spMkLst>
        </pc:spChg>
        <pc:spChg chg="del mod">
          <ac:chgData name="Mohamad Shehzad" userId="21d70dc1dfcfd908" providerId="LiveId" clId="{7331485B-8CD3-4A36-B198-DADC790F300E}" dt="2022-12-30T15:07:52.137" v="989" actId="3680"/>
          <ac:spMkLst>
            <pc:docMk/>
            <pc:sldMk cId="3101242005" sldId="278"/>
            <ac:spMk id="3" creationId="{3419880A-2298-71DD-208D-9C103D25CD62}"/>
          </ac:spMkLst>
        </pc:spChg>
        <pc:graphicFrameChg chg="add mod ord modGraphic">
          <ac:chgData name="Mohamad Shehzad" userId="21d70dc1dfcfd908" providerId="LiveId" clId="{7331485B-8CD3-4A36-B198-DADC790F300E}" dt="2022-12-31T11:06:48.631" v="3360"/>
          <ac:graphicFrameMkLst>
            <pc:docMk/>
            <pc:sldMk cId="3101242005" sldId="278"/>
            <ac:graphicFrameMk id="4" creationId="{8AEA42B5-AEB1-AD23-F323-CEEF7FBCFC75}"/>
          </ac:graphicFrameMkLst>
        </pc:graphicFrameChg>
      </pc:sldChg>
      <pc:sldChg chg="modSp new mod">
        <pc:chgData name="Mohamad Shehzad" userId="21d70dc1dfcfd908" providerId="LiveId" clId="{7331485B-8CD3-4A36-B198-DADC790F300E}" dt="2022-12-30T15:06:06.150" v="947" actId="20577"/>
        <pc:sldMkLst>
          <pc:docMk/>
          <pc:sldMk cId="1264162915" sldId="279"/>
        </pc:sldMkLst>
        <pc:spChg chg="mod">
          <ac:chgData name="Mohamad Shehzad" userId="21d70dc1dfcfd908" providerId="LiveId" clId="{7331485B-8CD3-4A36-B198-DADC790F300E}" dt="2022-12-30T15:04:52.132" v="939" actId="20577"/>
          <ac:spMkLst>
            <pc:docMk/>
            <pc:sldMk cId="1264162915" sldId="279"/>
            <ac:spMk id="2" creationId="{C4D46741-5A00-1BA6-E542-A2731215FB25}"/>
          </ac:spMkLst>
        </pc:spChg>
        <pc:spChg chg="mod">
          <ac:chgData name="Mohamad Shehzad" userId="21d70dc1dfcfd908" providerId="LiveId" clId="{7331485B-8CD3-4A36-B198-DADC790F300E}" dt="2022-12-30T15:06:06.150" v="947" actId="20577"/>
          <ac:spMkLst>
            <pc:docMk/>
            <pc:sldMk cId="1264162915" sldId="279"/>
            <ac:spMk id="3" creationId="{DA9010D2-27BA-DED5-D718-2C52ED099974}"/>
          </ac:spMkLst>
        </pc:spChg>
      </pc:sldChg>
      <pc:sldChg chg="modSp new mod">
        <pc:chgData name="Mohamad Shehzad" userId="21d70dc1dfcfd908" providerId="LiveId" clId="{7331485B-8CD3-4A36-B198-DADC790F300E}" dt="2022-12-30T15:02:20.062" v="916" actId="207"/>
        <pc:sldMkLst>
          <pc:docMk/>
          <pc:sldMk cId="2253454790" sldId="280"/>
        </pc:sldMkLst>
        <pc:spChg chg="mod">
          <ac:chgData name="Mohamad Shehzad" userId="21d70dc1dfcfd908" providerId="LiveId" clId="{7331485B-8CD3-4A36-B198-DADC790F300E}" dt="2022-12-30T15:02:20.062" v="916" actId="207"/>
          <ac:spMkLst>
            <pc:docMk/>
            <pc:sldMk cId="2253454790" sldId="280"/>
            <ac:spMk id="2" creationId="{46151869-9DDE-C336-D9D6-A0238831EAF0}"/>
          </ac:spMkLst>
        </pc:spChg>
        <pc:spChg chg="mod">
          <ac:chgData name="Mohamad Shehzad" userId="21d70dc1dfcfd908" providerId="LiveId" clId="{7331485B-8CD3-4A36-B198-DADC790F300E}" dt="2022-12-30T15:01:48.780" v="910" actId="20577"/>
          <ac:spMkLst>
            <pc:docMk/>
            <pc:sldMk cId="2253454790" sldId="280"/>
            <ac:spMk id="3" creationId="{81C98CD6-3454-229A-1070-FF08FBCEF790}"/>
          </ac:spMkLst>
        </pc:spChg>
      </pc:sldChg>
      <pc:sldChg chg="modSp new del mod">
        <pc:chgData name="Mohamad Shehzad" userId="21d70dc1dfcfd908" providerId="LiveId" clId="{7331485B-8CD3-4A36-B198-DADC790F300E}" dt="2022-12-30T16:01:56.223" v="2946" actId="2696"/>
        <pc:sldMkLst>
          <pc:docMk/>
          <pc:sldMk cId="1015391163" sldId="281"/>
        </pc:sldMkLst>
        <pc:spChg chg="mod">
          <ac:chgData name="Mohamad Shehzad" userId="21d70dc1dfcfd908" providerId="LiveId" clId="{7331485B-8CD3-4A36-B198-DADC790F300E}" dt="2022-12-30T15:16:42.757" v="1143" actId="6549"/>
          <ac:spMkLst>
            <pc:docMk/>
            <pc:sldMk cId="1015391163" sldId="281"/>
            <ac:spMk id="3" creationId="{5C845276-C75A-170F-0F05-6EEF7C765C95}"/>
          </ac:spMkLst>
        </pc:spChg>
      </pc:sldChg>
      <pc:sldChg chg="modSp new mod">
        <pc:chgData name="Mohamad Shehzad" userId="21d70dc1dfcfd908" providerId="LiveId" clId="{7331485B-8CD3-4A36-B198-DADC790F300E}" dt="2022-12-30T15:18:29.352" v="1184" actId="20577"/>
        <pc:sldMkLst>
          <pc:docMk/>
          <pc:sldMk cId="2373309578" sldId="282"/>
        </pc:sldMkLst>
        <pc:spChg chg="mod">
          <ac:chgData name="Mohamad Shehzad" userId="21d70dc1dfcfd908" providerId="LiveId" clId="{7331485B-8CD3-4A36-B198-DADC790F300E}" dt="2022-12-30T15:18:29.352" v="1184" actId="20577"/>
          <ac:spMkLst>
            <pc:docMk/>
            <pc:sldMk cId="2373309578" sldId="282"/>
            <ac:spMk id="2" creationId="{003C5F6A-C22E-54A0-56F4-01AF6CBEF281}"/>
          </ac:spMkLst>
        </pc:spChg>
        <pc:spChg chg="mod">
          <ac:chgData name="Mohamad Shehzad" userId="21d70dc1dfcfd908" providerId="LiveId" clId="{7331485B-8CD3-4A36-B198-DADC790F300E}" dt="2022-12-30T15:18:05.680" v="1165" actId="14100"/>
          <ac:spMkLst>
            <pc:docMk/>
            <pc:sldMk cId="2373309578" sldId="282"/>
            <ac:spMk id="3" creationId="{F2B63354-3BB2-65AD-C192-204883F6EFFD}"/>
          </ac:spMkLst>
        </pc:spChg>
      </pc:sldChg>
      <pc:sldChg chg="modSp new add del mod">
        <pc:chgData name="Mohamad Shehzad" userId="21d70dc1dfcfd908" providerId="LiveId" clId="{7331485B-8CD3-4A36-B198-DADC790F300E}" dt="2022-12-30T15:59:09.235" v="2879" actId="14100"/>
        <pc:sldMkLst>
          <pc:docMk/>
          <pc:sldMk cId="3610681327" sldId="283"/>
        </pc:sldMkLst>
        <pc:spChg chg="mod">
          <ac:chgData name="Mohamad Shehzad" userId="21d70dc1dfcfd908" providerId="LiveId" clId="{7331485B-8CD3-4A36-B198-DADC790F300E}" dt="2022-12-30T15:19:22.238" v="1202" actId="20577"/>
          <ac:spMkLst>
            <pc:docMk/>
            <pc:sldMk cId="3610681327" sldId="283"/>
            <ac:spMk id="2" creationId="{06171D15-9B11-4FB8-55EA-23EF9CB2DF53}"/>
          </ac:spMkLst>
        </pc:spChg>
        <pc:spChg chg="mod">
          <ac:chgData name="Mohamad Shehzad" userId="21d70dc1dfcfd908" providerId="LiveId" clId="{7331485B-8CD3-4A36-B198-DADC790F300E}" dt="2022-12-30T15:59:09.235" v="2879" actId="14100"/>
          <ac:spMkLst>
            <pc:docMk/>
            <pc:sldMk cId="3610681327" sldId="283"/>
            <ac:spMk id="3" creationId="{23FB7F10-0C8E-2532-05E3-DA77D2611358}"/>
          </ac:spMkLst>
        </pc:spChg>
      </pc:sldChg>
      <pc:sldChg chg="modSp new add del mod">
        <pc:chgData name="Mohamad Shehzad" userId="21d70dc1dfcfd908" providerId="LiveId" clId="{7331485B-8CD3-4A36-B198-DADC790F300E}" dt="2022-12-30T15:27:17.023" v="1364" actId="47"/>
        <pc:sldMkLst>
          <pc:docMk/>
          <pc:sldMk cId="3413448122" sldId="284"/>
        </pc:sldMkLst>
        <pc:spChg chg="mod">
          <ac:chgData name="Mohamad Shehzad" userId="21d70dc1dfcfd908" providerId="LiveId" clId="{7331485B-8CD3-4A36-B198-DADC790F300E}" dt="2022-12-30T15:22:46.089" v="1349" actId="20577"/>
          <ac:spMkLst>
            <pc:docMk/>
            <pc:sldMk cId="3413448122" sldId="284"/>
            <ac:spMk id="2" creationId="{1F49478E-96DB-644E-4B0B-07FD8EBD6D94}"/>
          </ac:spMkLst>
        </pc:spChg>
        <pc:spChg chg="mod">
          <ac:chgData name="Mohamad Shehzad" userId="21d70dc1dfcfd908" providerId="LiveId" clId="{7331485B-8CD3-4A36-B198-DADC790F300E}" dt="2022-12-30T15:22:23.625" v="1345" actId="20577"/>
          <ac:spMkLst>
            <pc:docMk/>
            <pc:sldMk cId="3413448122" sldId="284"/>
            <ac:spMk id="3" creationId="{AF2105AD-5A55-1C0B-92E8-66442B9ACCEE}"/>
          </ac:spMkLst>
        </pc:spChg>
      </pc:sldChg>
      <pc:sldChg chg="addSp modSp new del">
        <pc:chgData name="Mohamad Shehzad" userId="21d70dc1dfcfd908" providerId="LiveId" clId="{7331485B-8CD3-4A36-B198-DADC790F300E}" dt="2022-12-30T15:59:44.519" v="2880" actId="2696"/>
        <pc:sldMkLst>
          <pc:docMk/>
          <pc:sldMk cId="3043637393" sldId="285"/>
        </pc:sldMkLst>
        <pc:picChg chg="add mod">
          <ac:chgData name="Mohamad Shehzad" userId="21d70dc1dfcfd908" providerId="LiveId" clId="{7331485B-8CD3-4A36-B198-DADC790F300E}" dt="2022-12-30T15:26:46.669" v="1351"/>
          <ac:picMkLst>
            <pc:docMk/>
            <pc:sldMk cId="3043637393" sldId="285"/>
            <ac:picMk id="3" creationId="{90A49895-F7D7-DCDC-52D5-7E7F28BC5864}"/>
          </ac:picMkLst>
        </pc:picChg>
      </pc:sldChg>
      <pc:sldChg chg="modSp new mod">
        <pc:chgData name="Mohamad Shehzad" userId="21d70dc1dfcfd908" providerId="LiveId" clId="{7331485B-8CD3-4A36-B198-DADC790F300E}" dt="2022-12-31T11:05:49.515" v="3356"/>
        <pc:sldMkLst>
          <pc:docMk/>
          <pc:sldMk cId="4228449477" sldId="285"/>
        </pc:sldMkLst>
        <pc:spChg chg="mod">
          <ac:chgData name="Mohamad Shehzad" userId="21d70dc1dfcfd908" providerId="LiveId" clId="{7331485B-8CD3-4A36-B198-DADC790F300E}" dt="2022-12-31T11:05:49.515" v="3356"/>
          <ac:spMkLst>
            <pc:docMk/>
            <pc:sldMk cId="4228449477" sldId="285"/>
            <ac:spMk id="3" creationId="{9B738C14-1D78-D474-69AC-C6274C0A31F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4B86-5D2C-FF42-DF51-38C3DE207C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DA979C-9F67-0003-60A8-8A3B500E1A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918AC1-FBF7-C16A-4EED-5ED386ABB059}"/>
              </a:ext>
            </a:extLst>
          </p:cNvPr>
          <p:cNvSpPr>
            <a:spLocks noGrp="1"/>
          </p:cNvSpPr>
          <p:nvPr>
            <p:ph type="dt" sz="half" idx="10"/>
          </p:nvPr>
        </p:nvSpPr>
        <p:spPr/>
        <p:txBody>
          <a:bodyPr/>
          <a:lstStyle/>
          <a:p>
            <a:fld id="{CDC44D1E-A1E8-4684-B115-54856F608216}" type="datetimeFigureOut">
              <a:rPr lang="en-US" smtClean="0"/>
              <a:t>2/9/2023</a:t>
            </a:fld>
            <a:endParaRPr lang="en-US"/>
          </a:p>
        </p:txBody>
      </p:sp>
      <p:sp>
        <p:nvSpPr>
          <p:cNvPr id="5" name="Footer Placeholder 4">
            <a:extLst>
              <a:ext uri="{FF2B5EF4-FFF2-40B4-BE49-F238E27FC236}">
                <a16:creationId xmlns:a16="http://schemas.microsoft.com/office/drawing/2014/main" id="{3314EBA1-C42E-3130-0367-7930D86C8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169F9-6857-F05E-012C-C3E5FBF443C9}"/>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4173196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9EC5C-92AF-63C0-AD70-59F4504352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6272DC-A89E-3725-067A-EF1C613AC9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9BAE5D-4E47-18F7-E18C-DB5F51647BE9}"/>
              </a:ext>
            </a:extLst>
          </p:cNvPr>
          <p:cNvSpPr>
            <a:spLocks noGrp="1"/>
          </p:cNvSpPr>
          <p:nvPr>
            <p:ph type="dt" sz="half" idx="10"/>
          </p:nvPr>
        </p:nvSpPr>
        <p:spPr/>
        <p:txBody>
          <a:bodyPr/>
          <a:lstStyle/>
          <a:p>
            <a:fld id="{CDC44D1E-A1E8-4684-B115-54856F608216}" type="datetimeFigureOut">
              <a:rPr lang="en-US" smtClean="0"/>
              <a:t>2/9/2023</a:t>
            </a:fld>
            <a:endParaRPr lang="en-US"/>
          </a:p>
        </p:txBody>
      </p:sp>
      <p:sp>
        <p:nvSpPr>
          <p:cNvPr id="5" name="Footer Placeholder 4">
            <a:extLst>
              <a:ext uri="{FF2B5EF4-FFF2-40B4-BE49-F238E27FC236}">
                <a16:creationId xmlns:a16="http://schemas.microsoft.com/office/drawing/2014/main" id="{0F557B11-5A64-F369-2FE4-DD5A0214E8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C6FD-F182-91B5-664D-8362F864C88F}"/>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3581977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E097AF-278A-6D99-1508-19E62DB138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E12443-C6EC-0C7F-A4B9-13A0120409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B5680B-0B46-6507-F5DD-C8A722099E6E}"/>
              </a:ext>
            </a:extLst>
          </p:cNvPr>
          <p:cNvSpPr>
            <a:spLocks noGrp="1"/>
          </p:cNvSpPr>
          <p:nvPr>
            <p:ph type="dt" sz="half" idx="10"/>
          </p:nvPr>
        </p:nvSpPr>
        <p:spPr/>
        <p:txBody>
          <a:bodyPr/>
          <a:lstStyle/>
          <a:p>
            <a:fld id="{CDC44D1E-A1E8-4684-B115-54856F608216}" type="datetimeFigureOut">
              <a:rPr lang="en-US" smtClean="0"/>
              <a:t>2/9/2023</a:t>
            </a:fld>
            <a:endParaRPr lang="en-US"/>
          </a:p>
        </p:txBody>
      </p:sp>
      <p:sp>
        <p:nvSpPr>
          <p:cNvPr id="5" name="Footer Placeholder 4">
            <a:extLst>
              <a:ext uri="{FF2B5EF4-FFF2-40B4-BE49-F238E27FC236}">
                <a16:creationId xmlns:a16="http://schemas.microsoft.com/office/drawing/2014/main" id="{E11CDA4C-06C7-9970-D237-54E27EE61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3EFB89-C485-65C9-5A94-6CC0DB6B0BFD}"/>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1723897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DE17B-BF8F-1030-7E45-D69BC3758A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0DFA98-6BE1-AB04-138F-5784298244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CE1BA4-49B0-187D-CDF3-27F8741698EE}"/>
              </a:ext>
            </a:extLst>
          </p:cNvPr>
          <p:cNvSpPr>
            <a:spLocks noGrp="1"/>
          </p:cNvSpPr>
          <p:nvPr>
            <p:ph type="dt" sz="half" idx="10"/>
          </p:nvPr>
        </p:nvSpPr>
        <p:spPr/>
        <p:txBody>
          <a:bodyPr/>
          <a:lstStyle/>
          <a:p>
            <a:fld id="{CDC44D1E-A1E8-4684-B115-54856F608216}" type="datetimeFigureOut">
              <a:rPr lang="en-US" smtClean="0"/>
              <a:t>2/9/2023</a:t>
            </a:fld>
            <a:endParaRPr lang="en-US"/>
          </a:p>
        </p:txBody>
      </p:sp>
      <p:sp>
        <p:nvSpPr>
          <p:cNvPr id="5" name="Footer Placeholder 4">
            <a:extLst>
              <a:ext uri="{FF2B5EF4-FFF2-40B4-BE49-F238E27FC236}">
                <a16:creationId xmlns:a16="http://schemas.microsoft.com/office/drawing/2014/main" id="{742E4711-4D2E-8F7A-177C-145D7534A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A1BA1-521D-3E06-BA25-63234DF1740B}"/>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1545706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79564-AD5C-380C-36EC-0273057AB5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5EB2AC-7CC3-E949-8C71-E1DE1AB09A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31A760-26EB-C263-8EFF-FB861A64CA1D}"/>
              </a:ext>
            </a:extLst>
          </p:cNvPr>
          <p:cNvSpPr>
            <a:spLocks noGrp="1"/>
          </p:cNvSpPr>
          <p:nvPr>
            <p:ph type="dt" sz="half" idx="10"/>
          </p:nvPr>
        </p:nvSpPr>
        <p:spPr/>
        <p:txBody>
          <a:bodyPr/>
          <a:lstStyle/>
          <a:p>
            <a:fld id="{CDC44D1E-A1E8-4684-B115-54856F608216}" type="datetimeFigureOut">
              <a:rPr lang="en-US" smtClean="0"/>
              <a:t>2/9/2023</a:t>
            </a:fld>
            <a:endParaRPr lang="en-US"/>
          </a:p>
        </p:txBody>
      </p:sp>
      <p:sp>
        <p:nvSpPr>
          <p:cNvPr id="5" name="Footer Placeholder 4">
            <a:extLst>
              <a:ext uri="{FF2B5EF4-FFF2-40B4-BE49-F238E27FC236}">
                <a16:creationId xmlns:a16="http://schemas.microsoft.com/office/drawing/2014/main" id="{E9BDEF9A-DA27-7E06-5B1F-6E70124BB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6D3FD7-DFC7-064A-3376-00913A3F140B}"/>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4789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86046-966F-451F-BF83-A85BD5D5AE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97D284-8B72-EADA-C86D-026CEC7ED2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8A9822-F164-CBE3-5E04-5FECEEC273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76D930-00BF-F8E7-108E-5C2C98E69F57}"/>
              </a:ext>
            </a:extLst>
          </p:cNvPr>
          <p:cNvSpPr>
            <a:spLocks noGrp="1"/>
          </p:cNvSpPr>
          <p:nvPr>
            <p:ph type="dt" sz="half" idx="10"/>
          </p:nvPr>
        </p:nvSpPr>
        <p:spPr/>
        <p:txBody>
          <a:bodyPr/>
          <a:lstStyle/>
          <a:p>
            <a:fld id="{CDC44D1E-A1E8-4684-B115-54856F608216}" type="datetimeFigureOut">
              <a:rPr lang="en-US" smtClean="0"/>
              <a:t>2/9/2023</a:t>
            </a:fld>
            <a:endParaRPr lang="en-US"/>
          </a:p>
        </p:txBody>
      </p:sp>
      <p:sp>
        <p:nvSpPr>
          <p:cNvPr id="6" name="Footer Placeholder 5">
            <a:extLst>
              <a:ext uri="{FF2B5EF4-FFF2-40B4-BE49-F238E27FC236}">
                <a16:creationId xmlns:a16="http://schemas.microsoft.com/office/drawing/2014/main" id="{4864B23C-3434-80A5-20DC-E981646FF5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A31B01-5035-9B7F-977C-ABD942B64664}"/>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4080956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8225F-EAD7-25C2-553F-3743E6BE92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50273C-93D6-517E-57D7-FC0A1034A1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F11EBC-D201-4ABA-9E49-E7EACE7144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54DF19-B298-9DA4-9692-7E9AD99234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4499AF-2D7F-FA3E-6CA0-31FB9BC408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A77549-F765-8E9F-5ECB-7C632FCB33EA}"/>
              </a:ext>
            </a:extLst>
          </p:cNvPr>
          <p:cNvSpPr>
            <a:spLocks noGrp="1"/>
          </p:cNvSpPr>
          <p:nvPr>
            <p:ph type="dt" sz="half" idx="10"/>
          </p:nvPr>
        </p:nvSpPr>
        <p:spPr/>
        <p:txBody>
          <a:bodyPr/>
          <a:lstStyle/>
          <a:p>
            <a:fld id="{CDC44D1E-A1E8-4684-B115-54856F608216}" type="datetimeFigureOut">
              <a:rPr lang="en-US" smtClean="0"/>
              <a:t>2/9/2023</a:t>
            </a:fld>
            <a:endParaRPr lang="en-US"/>
          </a:p>
        </p:txBody>
      </p:sp>
      <p:sp>
        <p:nvSpPr>
          <p:cNvPr id="8" name="Footer Placeholder 7">
            <a:extLst>
              <a:ext uri="{FF2B5EF4-FFF2-40B4-BE49-F238E27FC236}">
                <a16:creationId xmlns:a16="http://schemas.microsoft.com/office/drawing/2014/main" id="{DDD4FD96-3B4F-DE55-7FBC-84E52D660E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7932B2-2D48-EE38-AC1F-BC05A287A898}"/>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164867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9DF4E-8B1A-FBEF-49BB-2B85F219BB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EE6A8F-CBFC-FB61-3F76-8B65308609B0}"/>
              </a:ext>
            </a:extLst>
          </p:cNvPr>
          <p:cNvSpPr>
            <a:spLocks noGrp="1"/>
          </p:cNvSpPr>
          <p:nvPr>
            <p:ph type="dt" sz="half" idx="10"/>
          </p:nvPr>
        </p:nvSpPr>
        <p:spPr/>
        <p:txBody>
          <a:bodyPr/>
          <a:lstStyle/>
          <a:p>
            <a:fld id="{CDC44D1E-A1E8-4684-B115-54856F608216}" type="datetimeFigureOut">
              <a:rPr lang="en-US" smtClean="0"/>
              <a:t>2/9/2023</a:t>
            </a:fld>
            <a:endParaRPr lang="en-US"/>
          </a:p>
        </p:txBody>
      </p:sp>
      <p:sp>
        <p:nvSpPr>
          <p:cNvPr id="4" name="Footer Placeholder 3">
            <a:extLst>
              <a:ext uri="{FF2B5EF4-FFF2-40B4-BE49-F238E27FC236}">
                <a16:creationId xmlns:a16="http://schemas.microsoft.com/office/drawing/2014/main" id="{B01245EE-A662-78C2-FD44-4652AEA449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EF27CD-29BE-0798-3BD9-705223210839}"/>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1188070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70FDC6-61BD-6FEE-E29A-4C1456E328CB}"/>
              </a:ext>
            </a:extLst>
          </p:cNvPr>
          <p:cNvSpPr>
            <a:spLocks noGrp="1"/>
          </p:cNvSpPr>
          <p:nvPr>
            <p:ph type="dt" sz="half" idx="10"/>
          </p:nvPr>
        </p:nvSpPr>
        <p:spPr/>
        <p:txBody>
          <a:bodyPr/>
          <a:lstStyle/>
          <a:p>
            <a:fld id="{CDC44D1E-A1E8-4684-B115-54856F608216}" type="datetimeFigureOut">
              <a:rPr lang="en-US" smtClean="0"/>
              <a:t>2/9/2023</a:t>
            </a:fld>
            <a:endParaRPr lang="en-US"/>
          </a:p>
        </p:txBody>
      </p:sp>
      <p:sp>
        <p:nvSpPr>
          <p:cNvPr id="3" name="Footer Placeholder 2">
            <a:extLst>
              <a:ext uri="{FF2B5EF4-FFF2-40B4-BE49-F238E27FC236}">
                <a16:creationId xmlns:a16="http://schemas.microsoft.com/office/drawing/2014/main" id="{256C1A94-2E09-4AE2-706A-4AFBBA53EA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8494D2-F54D-E8BE-CE22-4D6A115BF2BA}"/>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3808800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FB64D-9FA2-E2C7-D91E-8E89511737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AC86BD-8736-D3E8-8FED-ACBD2501AF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2CF50E-BA79-3E54-88EF-D11FD9699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CDB6DE-928B-8184-F078-7B2168BFAF0C}"/>
              </a:ext>
            </a:extLst>
          </p:cNvPr>
          <p:cNvSpPr>
            <a:spLocks noGrp="1"/>
          </p:cNvSpPr>
          <p:nvPr>
            <p:ph type="dt" sz="half" idx="10"/>
          </p:nvPr>
        </p:nvSpPr>
        <p:spPr/>
        <p:txBody>
          <a:bodyPr/>
          <a:lstStyle/>
          <a:p>
            <a:fld id="{CDC44D1E-A1E8-4684-B115-54856F608216}" type="datetimeFigureOut">
              <a:rPr lang="en-US" smtClean="0"/>
              <a:t>2/9/2023</a:t>
            </a:fld>
            <a:endParaRPr lang="en-US"/>
          </a:p>
        </p:txBody>
      </p:sp>
      <p:sp>
        <p:nvSpPr>
          <p:cNvPr id="6" name="Footer Placeholder 5">
            <a:extLst>
              <a:ext uri="{FF2B5EF4-FFF2-40B4-BE49-F238E27FC236}">
                <a16:creationId xmlns:a16="http://schemas.microsoft.com/office/drawing/2014/main" id="{A44E6310-55E0-60D7-13E4-6BE38ECEF4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866794-7E43-EF83-183B-6C63999F953D}"/>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270911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78010-D5A9-184A-A842-CA26263DAB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236314-C0E7-1DAB-AE0E-F82A022DF7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D94F11-835C-3D4A-85B8-4D49A6C76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022092-BC65-3930-5B97-59B64235BA2A}"/>
              </a:ext>
            </a:extLst>
          </p:cNvPr>
          <p:cNvSpPr>
            <a:spLocks noGrp="1"/>
          </p:cNvSpPr>
          <p:nvPr>
            <p:ph type="dt" sz="half" idx="10"/>
          </p:nvPr>
        </p:nvSpPr>
        <p:spPr/>
        <p:txBody>
          <a:bodyPr/>
          <a:lstStyle/>
          <a:p>
            <a:fld id="{CDC44D1E-A1E8-4684-B115-54856F608216}" type="datetimeFigureOut">
              <a:rPr lang="en-US" smtClean="0"/>
              <a:t>2/9/2023</a:t>
            </a:fld>
            <a:endParaRPr lang="en-US"/>
          </a:p>
        </p:txBody>
      </p:sp>
      <p:sp>
        <p:nvSpPr>
          <p:cNvPr id="6" name="Footer Placeholder 5">
            <a:extLst>
              <a:ext uri="{FF2B5EF4-FFF2-40B4-BE49-F238E27FC236}">
                <a16:creationId xmlns:a16="http://schemas.microsoft.com/office/drawing/2014/main" id="{BB23CDB2-CCCD-53E1-64EF-C1E8AB710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EB7BAC-F064-B805-6C88-1EBB4594462E}"/>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112735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6231B-F37C-B6BB-26B9-506D68EAB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06E95E-847D-7782-8D73-D3CC7F7A05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5C5DC-AD94-EF31-9A2C-A5EC433D8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44D1E-A1E8-4684-B115-54856F608216}" type="datetimeFigureOut">
              <a:rPr lang="en-US" smtClean="0"/>
              <a:t>2/9/2023</a:t>
            </a:fld>
            <a:endParaRPr lang="en-US"/>
          </a:p>
        </p:txBody>
      </p:sp>
      <p:sp>
        <p:nvSpPr>
          <p:cNvPr id="5" name="Footer Placeholder 4">
            <a:extLst>
              <a:ext uri="{FF2B5EF4-FFF2-40B4-BE49-F238E27FC236}">
                <a16:creationId xmlns:a16="http://schemas.microsoft.com/office/drawing/2014/main" id="{BF292493-8033-28EF-5C20-F0850C6B0B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DBDFBC-9E4F-10A8-8C82-7FD95CF2AA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E409C0-AA21-40BF-915A-1554582B7DB9}" type="slidenum">
              <a:rPr lang="en-US" smtClean="0"/>
              <a:t>‹#›</a:t>
            </a:fld>
            <a:endParaRPr lang="en-US"/>
          </a:p>
        </p:txBody>
      </p:sp>
    </p:spTree>
    <p:extLst>
      <p:ext uri="{BB962C8B-B14F-4D97-AF65-F5344CB8AC3E}">
        <p14:creationId xmlns:p14="http://schemas.microsoft.com/office/powerpoint/2010/main" val="2372141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41BE-BAE2-E3B1-5A26-5EAAF9A4BD21}"/>
              </a:ext>
            </a:extLst>
          </p:cNvPr>
          <p:cNvSpPr>
            <a:spLocks noGrp="1"/>
          </p:cNvSpPr>
          <p:nvPr>
            <p:ph type="ctrTitle"/>
          </p:nvPr>
        </p:nvSpPr>
        <p:spPr>
          <a:xfrm>
            <a:off x="1524000" y="1122363"/>
            <a:ext cx="9144000" cy="1856364"/>
          </a:xfrm>
        </p:spPr>
        <p:txBody>
          <a:bodyPr/>
          <a:lstStyle/>
          <a:p>
            <a:r>
              <a:rPr lang="en-US" b="1" i="1" u="sng" dirty="0">
                <a:solidFill>
                  <a:srgbClr val="FF0000"/>
                </a:solidFill>
              </a:rPr>
              <a:t>CAPSTONE PROJECT</a:t>
            </a:r>
          </a:p>
        </p:txBody>
      </p:sp>
      <p:sp>
        <p:nvSpPr>
          <p:cNvPr id="3" name="Subtitle 2">
            <a:extLst>
              <a:ext uri="{FF2B5EF4-FFF2-40B4-BE49-F238E27FC236}">
                <a16:creationId xmlns:a16="http://schemas.microsoft.com/office/drawing/2014/main" id="{CC40EC57-7025-0851-9CBC-707AEA6CD838}"/>
              </a:ext>
            </a:extLst>
          </p:cNvPr>
          <p:cNvSpPr>
            <a:spLocks noGrp="1"/>
          </p:cNvSpPr>
          <p:nvPr>
            <p:ph type="subTitle" idx="1"/>
          </p:nvPr>
        </p:nvSpPr>
        <p:spPr>
          <a:xfrm>
            <a:off x="1523999" y="3602038"/>
            <a:ext cx="9518073" cy="1655762"/>
          </a:xfrm>
        </p:spPr>
        <p:txBody>
          <a:bodyPr>
            <a:noAutofit/>
          </a:bodyPr>
          <a:lstStyle/>
          <a:p>
            <a:r>
              <a:rPr lang="en-US" sz="4400" b="1" i="1" dirty="0">
                <a:solidFill>
                  <a:srgbClr val="00B050"/>
                </a:solidFill>
              </a:rPr>
              <a:t>CREDIT CARD DEFAULTER PREDICTION</a:t>
            </a:r>
          </a:p>
          <a:p>
            <a:r>
              <a:rPr lang="en-US" sz="4400" b="1" i="1" dirty="0">
                <a:solidFill>
                  <a:srgbClr val="00B050"/>
                </a:solidFill>
              </a:rPr>
              <a:t>SHAJAD</a:t>
            </a:r>
          </a:p>
        </p:txBody>
      </p:sp>
    </p:spTree>
    <p:extLst>
      <p:ext uri="{BB962C8B-B14F-4D97-AF65-F5344CB8AC3E}">
        <p14:creationId xmlns:p14="http://schemas.microsoft.com/office/powerpoint/2010/main" val="3794530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2E6CB2F-285F-0890-9C61-F7427961C9E9}"/>
              </a:ext>
            </a:extLst>
          </p:cNvPr>
          <p:cNvSpPr>
            <a:spLocks noGrp="1"/>
          </p:cNvSpPr>
          <p:nvPr>
            <p:ph sz="half" idx="2"/>
          </p:nvPr>
        </p:nvSpPr>
        <p:spPr>
          <a:xfrm>
            <a:off x="235528" y="5850720"/>
            <a:ext cx="11242963" cy="914400"/>
          </a:xfrm>
        </p:spPr>
        <p:txBody>
          <a:bodyPr>
            <a:normAutofit/>
          </a:bodyPr>
          <a:lstStyle/>
          <a:p>
            <a:r>
              <a:rPr lang="en-US" sz="1800" b="0" i="0" dirty="0">
                <a:effectLst/>
                <a:latin typeface="Verdana" panose="020B0604030504040204" pitchFamily="34" charset="0"/>
                <a:ea typeface="Verdana" panose="020B0604030504040204" pitchFamily="34" charset="0"/>
              </a:rPr>
              <a:t>There are negative relationship between age credit card distribution increase in age that means the credit card holders is decrease.</a:t>
            </a:r>
            <a:endParaRPr lang="en-US" sz="1800" b="1" dirty="0">
              <a:latin typeface="Verdana" panose="020B0604030504040204" pitchFamily="34" charset="0"/>
              <a:ea typeface="Verdana" panose="020B0604030504040204" pitchFamily="34" charset="0"/>
            </a:endParaRPr>
          </a:p>
        </p:txBody>
      </p:sp>
      <p:pic>
        <p:nvPicPr>
          <p:cNvPr id="4098" name="Picture 2">
            <a:extLst>
              <a:ext uri="{FF2B5EF4-FFF2-40B4-BE49-F238E27FC236}">
                <a16:creationId xmlns:a16="http://schemas.microsoft.com/office/drawing/2014/main" id="{9C7D5C01-BB05-2555-E62A-D900B39E062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35527" y="332509"/>
            <a:ext cx="11242964" cy="5417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546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A1ABB16-17C6-FE6B-C8D2-73038796BB48}"/>
              </a:ext>
            </a:extLst>
          </p:cNvPr>
          <p:cNvSpPr>
            <a:spLocks noGrp="1"/>
          </p:cNvSpPr>
          <p:nvPr>
            <p:ph sz="half" idx="2"/>
          </p:nvPr>
        </p:nvSpPr>
        <p:spPr>
          <a:xfrm>
            <a:off x="8257309" y="457201"/>
            <a:ext cx="3740727" cy="6400799"/>
          </a:xfrm>
        </p:spPr>
        <p:txBody>
          <a:bodyPr>
            <a:noAutofit/>
          </a:bodyPr>
          <a:lstStyle/>
          <a:p>
            <a:r>
              <a:rPr lang="en-US" sz="1800" b="0" i="0" dirty="0">
                <a:effectLst/>
                <a:latin typeface="Verdana" panose="020B0604030504040204" pitchFamily="34" charset="0"/>
                <a:ea typeface="Verdana" panose="020B0604030504040204" pitchFamily="34" charset="0"/>
              </a:rPr>
              <a:t>from -2(pay duly) there are 2394 customers are not default but 365 customer are default from -1(pay duly) there are 4732 customers are not default but 954 customers are defaulted. from 0(not duly) there are 12849 customers are not defaulted but 1888 customers are defaulted. from1(payment delay 1 month) there are 2436 customers are not defaulted but 1252 customers are defaulted. from 2 (payments delay 2 month)there are 823 customer are not defaulted but 1844 customer are defaulted. from 3(payment delay 3 month ) there are 78 customers are not defaulted but 244 customers are default. and so on.....</a:t>
            </a:r>
            <a:endParaRPr lang="en-US" sz="1800" b="1" dirty="0">
              <a:latin typeface="Verdana" panose="020B0604030504040204" pitchFamily="34" charset="0"/>
              <a:ea typeface="Verdana" panose="020B0604030504040204" pitchFamily="34" charset="0"/>
            </a:endParaRPr>
          </a:p>
        </p:txBody>
      </p:sp>
      <p:pic>
        <p:nvPicPr>
          <p:cNvPr id="5122" name="Picture 2">
            <a:extLst>
              <a:ext uri="{FF2B5EF4-FFF2-40B4-BE49-F238E27FC236}">
                <a16:creationId xmlns:a16="http://schemas.microsoft.com/office/drawing/2014/main" id="{BBA4D623-00B9-AFF4-1DA7-104512F68E4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 y="1177636"/>
            <a:ext cx="793865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113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AE462E6-B8B6-D8E2-532C-E653A8EC494A}"/>
              </a:ext>
            </a:extLst>
          </p:cNvPr>
          <p:cNvSpPr>
            <a:spLocks noGrp="1"/>
          </p:cNvSpPr>
          <p:nvPr>
            <p:ph sz="half" idx="2"/>
          </p:nvPr>
        </p:nvSpPr>
        <p:spPr>
          <a:xfrm>
            <a:off x="6123708" y="979199"/>
            <a:ext cx="5992091" cy="5513676"/>
          </a:xfrm>
        </p:spPr>
        <p:txBody>
          <a:bodyPr>
            <a:noAutofit/>
          </a:bodyPr>
          <a:lstStyle/>
          <a:p>
            <a:pPr algn="l"/>
            <a:r>
              <a:rPr lang="en-US" sz="1800" b="0" i="0" dirty="0">
                <a:effectLst/>
                <a:latin typeface="Verdana" panose="020B0604030504040204" pitchFamily="34" charset="0"/>
                <a:ea typeface="Verdana" panose="020B0604030504040204" pitchFamily="34" charset="0"/>
              </a:rPr>
              <a:t>according to this chart</a:t>
            </a:r>
          </a:p>
          <a:p>
            <a:pPr algn="l"/>
            <a:r>
              <a:rPr lang="en-US" sz="1800" b="0" i="0" dirty="0">
                <a:effectLst/>
                <a:latin typeface="Verdana" panose="020B0604030504040204" pitchFamily="34" charset="0"/>
                <a:ea typeface="Verdana" panose="020B0604030504040204" pitchFamily="34" charset="0"/>
              </a:rPr>
              <a:t>from the age group 20-30 There are 7421 customers are not defaulters but 2197 customers are defaulters.</a:t>
            </a:r>
          </a:p>
          <a:p>
            <a:pPr algn="l"/>
            <a:r>
              <a:rPr lang="en-US" sz="1800" b="0" i="0" dirty="0">
                <a:effectLst/>
                <a:latin typeface="Verdana" panose="020B0604030504040204" pitchFamily="34" charset="0"/>
                <a:ea typeface="Verdana" panose="020B0604030504040204" pitchFamily="34" charset="0"/>
              </a:rPr>
              <a:t>from the age group 30-40 there are 9862 customers are not defaulters but 2276 customer are defaulters.</a:t>
            </a:r>
          </a:p>
          <a:p>
            <a:pPr algn="l"/>
            <a:r>
              <a:rPr lang="en-US" sz="1800" b="0" i="0" dirty="0">
                <a:effectLst/>
                <a:latin typeface="Verdana" panose="020B0604030504040204" pitchFamily="34" charset="0"/>
                <a:ea typeface="Verdana" panose="020B0604030504040204" pitchFamily="34" charset="0"/>
              </a:rPr>
              <a:t>from age group 40-50 there are 4979 customers are non defaulter but 1485 customer are defaulters.</a:t>
            </a:r>
          </a:p>
          <a:p>
            <a:pPr algn="l"/>
            <a:r>
              <a:rPr lang="en-US" sz="1800" b="0" i="0" dirty="0">
                <a:effectLst/>
                <a:latin typeface="Verdana" panose="020B0604030504040204" pitchFamily="34" charset="0"/>
                <a:ea typeface="Verdana" panose="020B0604030504040204" pitchFamily="34" charset="0"/>
              </a:rPr>
              <a:t>from age group50-60 there are 1759 customer are non defaulters but 582 customers are defaulter.</a:t>
            </a:r>
          </a:p>
          <a:p>
            <a:pPr algn="l"/>
            <a:r>
              <a:rPr lang="en-US" sz="1800" b="0" i="0" dirty="0">
                <a:effectLst/>
                <a:latin typeface="Verdana" panose="020B0604030504040204" pitchFamily="34" charset="0"/>
                <a:ea typeface="Verdana" panose="020B0604030504040204" pitchFamily="34" charset="0"/>
              </a:rPr>
              <a:t>from the age group of 60-70 there are 225 customer are non default but 89 customer </a:t>
            </a:r>
            <a:r>
              <a:rPr lang="en-US" sz="1800" b="0" i="0" dirty="0" err="1">
                <a:effectLst/>
                <a:latin typeface="Verdana" panose="020B0604030504040204" pitchFamily="34" charset="0"/>
                <a:ea typeface="Verdana" panose="020B0604030504040204" pitchFamily="34" charset="0"/>
              </a:rPr>
              <a:t>arre</a:t>
            </a:r>
            <a:r>
              <a:rPr lang="en-US" sz="1800" b="0" i="0" dirty="0">
                <a:effectLst/>
                <a:latin typeface="Verdana" panose="020B0604030504040204" pitchFamily="34" charset="0"/>
                <a:ea typeface="Verdana" panose="020B0604030504040204" pitchFamily="34" charset="0"/>
              </a:rPr>
              <a:t> also defaulters.</a:t>
            </a:r>
          </a:p>
          <a:p>
            <a:pPr algn="l"/>
            <a:r>
              <a:rPr lang="en-US" sz="1800" b="1" i="0" dirty="0">
                <a:effectLst/>
                <a:latin typeface="Verdana" panose="020B0604030504040204" pitchFamily="34" charset="0"/>
                <a:ea typeface="Verdana" panose="020B0604030504040204" pitchFamily="34" charset="0"/>
              </a:rPr>
              <a:t>according to this chart from age 60-70 the default percent 29% present in this group</a:t>
            </a:r>
            <a:endParaRPr lang="en-US" sz="1800" b="0" i="0" dirty="0">
              <a:effectLst/>
              <a:latin typeface="Verdana" panose="020B0604030504040204" pitchFamily="34" charset="0"/>
              <a:ea typeface="Verdana" panose="020B0604030504040204" pitchFamily="34" charset="0"/>
            </a:endParaRPr>
          </a:p>
        </p:txBody>
      </p:sp>
      <p:pic>
        <p:nvPicPr>
          <p:cNvPr id="6146" name="Picture 2">
            <a:extLst>
              <a:ext uri="{FF2B5EF4-FFF2-40B4-BE49-F238E27FC236}">
                <a16:creationId xmlns:a16="http://schemas.microsoft.com/office/drawing/2014/main" id="{C7B72442-31D0-FF88-8D03-79B1F89ACF6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6201" y="817851"/>
            <a:ext cx="6019799" cy="551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229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89956F3-4361-AE2B-3FEB-A8673970E7FE}"/>
              </a:ext>
            </a:extLst>
          </p:cNvPr>
          <p:cNvSpPr>
            <a:spLocks noGrp="1"/>
          </p:cNvSpPr>
          <p:nvPr>
            <p:ph sz="half" idx="2"/>
          </p:nvPr>
        </p:nvSpPr>
        <p:spPr>
          <a:xfrm>
            <a:off x="8374744" y="2859315"/>
            <a:ext cx="2979056" cy="1712685"/>
          </a:xfrm>
        </p:spPr>
        <p:txBody>
          <a:bodyPr>
            <a:normAutofit/>
          </a:bodyPr>
          <a:lstStyle/>
          <a:p>
            <a:r>
              <a:rPr lang="en-US" b="0" dirty="0">
                <a:effectLst/>
                <a:latin typeface="Courier New" panose="02070309020205020404" pitchFamily="49" charset="0"/>
              </a:rPr>
              <a:t>There are some outlier present in </a:t>
            </a:r>
            <a:r>
              <a:rPr lang="en-US" b="0" dirty="0" err="1">
                <a:effectLst/>
                <a:latin typeface="Courier New" panose="02070309020205020404" pitchFamily="49" charset="0"/>
              </a:rPr>
              <a:t>limitt</a:t>
            </a:r>
            <a:r>
              <a:rPr lang="en-US" b="0" dirty="0">
                <a:effectLst/>
                <a:latin typeface="Courier New" panose="02070309020205020404" pitchFamily="49" charset="0"/>
              </a:rPr>
              <a:t> balance</a:t>
            </a:r>
          </a:p>
        </p:txBody>
      </p:sp>
      <p:pic>
        <p:nvPicPr>
          <p:cNvPr id="7170" name="Picture 2">
            <a:extLst>
              <a:ext uri="{FF2B5EF4-FFF2-40B4-BE49-F238E27FC236}">
                <a16:creationId xmlns:a16="http://schemas.microsoft.com/office/drawing/2014/main" id="{C326B0B6-715F-3C92-8BC0-1242860A6F7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27959" y="1399309"/>
            <a:ext cx="5368041" cy="4433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436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C901B6E-98E4-90B8-13A8-0FBF39506AD0}"/>
              </a:ext>
            </a:extLst>
          </p:cNvPr>
          <p:cNvSpPr>
            <a:spLocks noGrp="1"/>
          </p:cNvSpPr>
          <p:nvPr>
            <p:ph sz="half" idx="2"/>
          </p:nvPr>
        </p:nvSpPr>
        <p:spPr>
          <a:xfrm>
            <a:off x="8839200" y="1825625"/>
            <a:ext cx="2514600" cy="4879975"/>
          </a:xfrm>
        </p:spPr>
        <p:txBody>
          <a:bodyPr>
            <a:normAutofit/>
          </a:bodyPr>
          <a:lstStyle/>
          <a:p>
            <a:r>
              <a:rPr lang="en-US" b="0" i="0" dirty="0">
                <a:effectLst/>
                <a:latin typeface="Courier New" panose="02070309020205020404" pitchFamily="49" charset="0"/>
                <a:cs typeface="Courier New" panose="02070309020205020404" pitchFamily="49" charset="0"/>
              </a:rPr>
              <a:t>according to the plot there are some outlier present after the 50 % credit limit</a:t>
            </a:r>
            <a:endParaRPr lang="en-US" dirty="0">
              <a:latin typeface="Courier New" panose="02070309020205020404" pitchFamily="49" charset="0"/>
              <a:cs typeface="Courier New" panose="02070309020205020404" pitchFamily="49" charset="0"/>
            </a:endParaRPr>
          </a:p>
        </p:txBody>
      </p:sp>
      <p:pic>
        <p:nvPicPr>
          <p:cNvPr id="8194" name="Picture 2">
            <a:extLst>
              <a:ext uri="{FF2B5EF4-FFF2-40B4-BE49-F238E27FC236}">
                <a16:creationId xmlns:a16="http://schemas.microsoft.com/office/drawing/2014/main" id="{980D0AEF-FF5F-3C50-8265-F90516CAA35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32920" y="1454727"/>
            <a:ext cx="7042320" cy="4618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602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668FFC8-F27B-0ED5-9601-852B1469DDAC}"/>
              </a:ext>
            </a:extLst>
          </p:cNvPr>
          <p:cNvSpPr>
            <a:spLocks noGrp="1"/>
          </p:cNvSpPr>
          <p:nvPr>
            <p:ph sz="half" idx="2"/>
          </p:nvPr>
        </p:nvSpPr>
        <p:spPr>
          <a:xfrm>
            <a:off x="7813963" y="2286332"/>
            <a:ext cx="3788072" cy="3531404"/>
          </a:xfrm>
        </p:spPr>
        <p:txBody>
          <a:bodyPr>
            <a:normAutofit/>
          </a:bodyPr>
          <a:lstStyle/>
          <a:p>
            <a:r>
              <a:rPr lang="en-US" i="0" dirty="0">
                <a:effectLst/>
                <a:latin typeface="Courier New" panose="02070309020205020404" pitchFamily="49" charset="0"/>
                <a:cs typeface="Courier New" panose="02070309020205020404" pitchFamily="49" charset="0"/>
              </a:rPr>
              <a:t>There are sharp </a:t>
            </a:r>
            <a:r>
              <a:rPr lang="en-US" i="0" dirty="0" err="1">
                <a:effectLst/>
                <a:latin typeface="Courier New" panose="02070309020205020404" pitchFamily="49" charset="0"/>
                <a:cs typeface="Courier New" panose="02070309020205020404" pitchFamily="49" charset="0"/>
              </a:rPr>
              <a:t>upword</a:t>
            </a:r>
            <a:r>
              <a:rPr lang="en-US" i="0" dirty="0">
                <a:effectLst/>
                <a:latin typeface="Courier New" panose="02070309020205020404" pitchFamily="49" charset="0"/>
                <a:cs typeface="Courier New" panose="02070309020205020404" pitchFamily="49" charset="0"/>
              </a:rPr>
              <a:t> trend between May to Aug and after Aug there is negative </a:t>
            </a:r>
            <a:r>
              <a:rPr lang="en-US" i="0" dirty="0" err="1">
                <a:effectLst/>
                <a:latin typeface="Courier New" panose="02070309020205020404" pitchFamily="49" charset="0"/>
                <a:cs typeface="Courier New" panose="02070309020205020404" pitchFamily="49" charset="0"/>
              </a:rPr>
              <a:t>downword</a:t>
            </a:r>
            <a:r>
              <a:rPr lang="en-US" i="0" dirty="0">
                <a:effectLst/>
                <a:latin typeface="Courier New" panose="02070309020205020404" pitchFamily="49" charset="0"/>
                <a:cs typeface="Courier New" panose="02070309020205020404" pitchFamily="49" charset="0"/>
              </a:rPr>
              <a:t> start</a:t>
            </a:r>
            <a:endParaRPr lang="en-US" dirty="0">
              <a:latin typeface="Courier New" panose="02070309020205020404" pitchFamily="49" charset="0"/>
              <a:cs typeface="Courier New" panose="02070309020205020404" pitchFamily="49" charset="0"/>
            </a:endParaRPr>
          </a:p>
        </p:txBody>
      </p:sp>
      <p:pic>
        <p:nvPicPr>
          <p:cNvPr id="9218" name="Picture 2">
            <a:extLst>
              <a:ext uri="{FF2B5EF4-FFF2-40B4-BE49-F238E27FC236}">
                <a16:creationId xmlns:a16="http://schemas.microsoft.com/office/drawing/2014/main" id="{33F0FC93-58F4-A129-EC5F-C0037C5E63E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45385" y="1224210"/>
            <a:ext cx="6922148" cy="4871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860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73E4943-5BE8-14A2-B57C-1380A94A9BB0}"/>
              </a:ext>
            </a:extLst>
          </p:cNvPr>
          <p:cNvSpPr>
            <a:spLocks noGrp="1"/>
          </p:cNvSpPr>
          <p:nvPr>
            <p:ph sz="half" idx="2"/>
          </p:nvPr>
        </p:nvSpPr>
        <p:spPr>
          <a:xfrm>
            <a:off x="2680855" y="5594494"/>
            <a:ext cx="5181600" cy="898381"/>
          </a:xfrm>
        </p:spPr>
        <p:txBody>
          <a:bodyPr/>
          <a:lstStyle/>
          <a:p>
            <a:endParaRPr lang="en-US" dirty="0"/>
          </a:p>
        </p:txBody>
      </p:sp>
      <p:pic>
        <p:nvPicPr>
          <p:cNvPr id="1026" name="Picture 2">
            <a:extLst>
              <a:ext uri="{FF2B5EF4-FFF2-40B4-BE49-F238E27FC236}">
                <a16:creationId xmlns:a16="http://schemas.microsoft.com/office/drawing/2014/main" id="{F5F34B82-D6A3-638C-C815-BE54BFC2D0D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78156" y="814243"/>
            <a:ext cx="11835688" cy="3896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142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46741-5A00-1BA6-E542-A2731215FB25}"/>
              </a:ext>
            </a:extLst>
          </p:cNvPr>
          <p:cNvSpPr>
            <a:spLocks noGrp="1"/>
          </p:cNvSpPr>
          <p:nvPr>
            <p:ph type="title"/>
          </p:nvPr>
        </p:nvSpPr>
        <p:spPr/>
        <p:txBody>
          <a:bodyPr>
            <a:normAutofit fontScale="90000"/>
          </a:bodyPr>
          <a:lstStyle/>
          <a:p>
            <a:pPr algn="ctr"/>
            <a:br>
              <a:rPr lang="en-US" b="1" i="0" dirty="0">
                <a:solidFill>
                  <a:srgbClr val="FF0000"/>
                </a:solidFill>
                <a:effectLst/>
                <a:latin typeface="Arial Rounded MT Bold" panose="020F0704030504030204" pitchFamily="34" charset="0"/>
              </a:rPr>
            </a:br>
            <a:br>
              <a:rPr lang="en-US" b="1" i="0" dirty="0">
                <a:solidFill>
                  <a:srgbClr val="FF0000"/>
                </a:solidFill>
                <a:effectLst/>
                <a:latin typeface="Arial Rounded MT Bold" panose="020F0704030504030204" pitchFamily="34" charset="0"/>
              </a:rPr>
            </a:br>
            <a:r>
              <a:rPr lang="en-US" b="1" i="0" dirty="0">
                <a:solidFill>
                  <a:srgbClr val="FF0000"/>
                </a:solidFill>
                <a:effectLst/>
                <a:latin typeface="Arial Rounded MT Bold" panose="020F0704030504030204" pitchFamily="34" charset="0"/>
              </a:rPr>
              <a:t>Feature Engineering</a:t>
            </a:r>
            <a:br>
              <a:rPr lang="en-US" b="1" i="0" dirty="0">
                <a:solidFill>
                  <a:srgbClr val="000000"/>
                </a:solidFill>
                <a:effectLst/>
                <a:latin typeface="var(--jp-content-font-family)"/>
              </a:rPr>
            </a:br>
            <a:br>
              <a:rPr lang="en-US" b="0" i="0" dirty="0">
                <a:solidFill>
                  <a:srgbClr val="000000"/>
                </a:solidFill>
                <a:effectLst/>
                <a:latin typeface="-apple-system"/>
              </a:rPr>
            </a:br>
            <a:endParaRPr lang="en-US" dirty="0"/>
          </a:p>
        </p:txBody>
      </p:sp>
      <p:sp>
        <p:nvSpPr>
          <p:cNvPr id="3" name="Content Placeholder 2">
            <a:extLst>
              <a:ext uri="{FF2B5EF4-FFF2-40B4-BE49-F238E27FC236}">
                <a16:creationId xmlns:a16="http://schemas.microsoft.com/office/drawing/2014/main" id="{DA9010D2-27BA-DED5-D718-2C52ED099974}"/>
              </a:ext>
            </a:extLst>
          </p:cNvPr>
          <p:cNvSpPr>
            <a:spLocks noGrp="1"/>
          </p:cNvSpPr>
          <p:nvPr>
            <p:ph idx="1"/>
          </p:nvPr>
        </p:nvSpPr>
        <p:spPr/>
        <p:txBody>
          <a:bodyPr>
            <a:normAutofit fontScale="92500" lnSpcReduction="20000"/>
          </a:bodyPr>
          <a:lstStyle/>
          <a:p>
            <a:r>
              <a:rPr lang="en-US" dirty="0">
                <a:latin typeface="Verdana" panose="020B0604030504040204" pitchFamily="34" charset="0"/>
                <a:ea typeface="Verdana" panose="020B0604030504040204" pitchFamily="34" charset="0"/>
              </a:rPr>
              <a:t>We convert Male and Female in sex column </a:t>
            </a:r>
            <a:r>
              <a:rPr lang="en-US" dirty="0" err="1">
                <a:latin typeface="Verdana" panose="020B0604030504040204" pitchFamily="34" charset="0"/>
                <a:ea typeface="Verdana" panose="020B0604030504040204" pitchFamily="34" charset="0"/>
              </a:rPr>
              <a:t>instaded</a:t>
            </a:r>
            <a:r>
              <a:rPr lang="en-US" dirty="0">
                <a:latin typeface="Verdana" panose="020B0604030504040204" pitchFamily="34" charset="0"/>
                <a:ea typeface="Verdana" panose="020B0604030504040204" pitchFamily="34" charset="0"/>
              </a:rPr>
              <a:t> of 1 and 2. </a:t>
            </a:r>
          </a:p>
          <a:p>
            <a:r>
              <a:rPr lang="en-US" dirty="0">
                <a:latin typeface="Verdana" panose="020B0604030504040204" pitchFamily="34" charset="0"/>
                <a:ea typeface="Verdana" panose="020B0604030504040204" pitchFamily="34" charset="0"/>
              </a:rPr>
              <a:t>We make a copy of the data to secure our primary data and to avoid any </a:t>
            </a:r>
            <a:r>
              <a:rPr lang="en-US" dirty="0" err="1">
                <a:latin typeface="Verdana" panose="020B0604030504040204" pitchFamily="34" charset="0"/>
                <a:ea typeface="Verdana" panose="020B0604030504040204" pitchFamily="34" charset="0"/>
              </a:rPr>
              <a:t>mishapning</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We convert 1  row to labels of data and delete the old labels of the data for batter understanding.</a:t>
            </a:r>
          </a:p>
          <a:p>
            <a:r>
              <a:rPr lang="en-US" dirty="0">
                <a:latin typeface="Verdana" panose="020B0604030504040204" pitchFamily="34" charset="0"/>
                <a:ea typeface="Verdana" panose="020B0604030504040204" pitchFamily="34" charset="0"/>
              </a:rPr>
              <a:t>We delete the duplicate columns.  </a:t>
            </a:r>
          </a:p>
          <a:p>
            <a:r>
              <a:rPr lang="en-US" dirty="0">
                <a:latin typeface="Verdana" panose="020B0604030504040204" pitchFamily="34" charset="0"/>
                <a:ea typeface="Verdana" panose="020B0604030504040204" pitchFamily="34" charset="0"/>
              </a:rPr>
              <a:t>We remove the unnecessary data points.</a:t>
            </a:r>
          </a:p>
          <a:p>
            <a:r>
              <a:rPr lang="en-US" dirty="0">
                <a:latin typeface="Verdana" panose="020B0604030504040204" pitchFamily="34" charset="0"/>
                <a:ea typeface="Verdana" panose="020B0604030504040204" pitchFamily="34" charset="0"/>
              </a:rPr>
              <a:t>We add and delete the some columns.</a:t>
            </a:r>
          </a:p>
          <a:p>
            <a:r>
              <a:rPr lang="en-US" dirty="0">
                <a:latin typeface="Verdana" panose="020B0604030504040204" pitchFamily="34" charset="0"/>
                <a:ea typeface="Verdana" panose="020B0604030504040204" pitchFamily="34" charset="0"/>
              </a:rPr>
              <a:t>We check the data imbalance.</a:t>
            </a:r>
          </a:p>
          <a:p>
            <a:r>
              <a:rPr lang="en-US" dirty="0">
                <a:latin typeface="Verdana" panose="020B0604030504040204" pitchFamily="34" charset="0"/>
                <a:ea typeface="Verdana" panose="020B0604030504040204" pitchFamily="34" charset="0"/>
              </a:rPr>
              <a:t>We split the data into Train dataset and the test dataset</a:t>
            </a:r>
          </a:p>
          <a:p>
            <a:endParaRPr lang="en-US" dirty="0"/>
          </a:p>
        </p:txBody>
      </p:sp>
    </p:spTree>
    <p:extLst>
      <p:ext uri="{BB962C8B-B14F-4D97-AF65-F5344CB8AC3E}">
        <p14:creationId xmlns:p14="http://schemas.microsoft.com/office/powerpoint/2010/main" val="1264162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1869-9DDE-C336-D9D6-A0238831EAF0}"/>
              </a:ext>
            </a:extLst>
          </p:cNvPr>
          <p:cNvSpPr>
            <a:spLocks noGrp="1"/>
          </p:cNvSpPr>
          <p:nvPr>
            <p:ph type="title"/>
          </p:nvPr>
        </p:nvSpPr>
        <p:spPr/>
        <p:txBody>
          <a:bodyPr/>
          <a:lstStyle/>
          <a:p>
            <a:pPr algn="ctr"/>
            <a:r>
              <a:rPr lang="en-US" u="sng" dirty="0">
                <a:solidFill>
                  <a:srgbClr val="FF0000"/>
                </a:solidFill>
                <a:latin typeface="Arial Rounded MT Bold" panose="020F0704030504030204" pitchFamily="34" charset="0"/>
              </a:rPr>
              <a:t>Algorithm that we use</a:t>
            </a:r>
            <a:r>
              <a:rPr lang="en-US" dirty="0"/>
              <a:t> </a:t>
            </a:r>
          </a:p>
        </p:txBody>
      </p:sp>
      <p:sp>
        <p:nvSpPr>
          <p:cNvPr id="3" name="Content Placeholder 2">
            <a:extLst>
              <a:ext uri="{FF2B5EF4-FFF2-40B4-BE49-F238E27FC236}">
                <a16:creationId xmlns:a16="http://schemas.microsoft.com/office/drawing/2014/main" id="{81C98CD6-3454-229A-1070-FF08FBCEF790}"/>
              </a:ext>
            </a:extLst>
          </p:cNvPr>
          <p:cNvSpPr>
            <a:spLocks noGrp="1"/>
          </p:cNvSpPr>
          <p:nvPr>
            <p:ph idx="1"/>
          </p:nvPr>
        </p:nvSpPr>
        <p:spPr/>
        <p:txBody>
          <a:bodyPr>
            <a:normAutofit/>
          </a:bodyPr>
          <a:lstStyle/>
          <a:p>
            <a:r>
              <a:rPr lang="en-US" dirty="0"/>
              <a:t>1</a:t>
            </a:r>
            <a:r>
              <a:rPr lang="en-US" baseline="30000" dirty="0"/>
              <a:t>st</a:t>
            </a:r>
            <a:r>
              <a:rPr lang="en-US" dirty="0"/>
              <a:t> we use Logistic Regression</a:t>
            </a:r>
          </a:p>
          <a:p>
            <a:r>
              <a:rPr lang="en-US" dirty="0"/>
              <a:t>2</a:t>
            </a:r>
            <a:r>
              <a:rPr lang="en-US" baseline="30000" dirty="0"/>
              <a:t>nd</a:t>
            </a:r>
            <a:r>
              <a:rPr lang="en-US" dirty="0"/>
              <a:t> we use Random Forest</a:t>
            </a:r>
          </a:p>
          <a:p>
            <a:r>
              <a:rPr lang="en-US" dirty="0"/>
              <a:t>3</a:t>
            </a:r>
            <a:r>
              <a:rPr lang="en-US" baseline="30000" dirty="0"/>
              <a:t>rd</a:t>
            </a:r>
            <a:r>
              <a:rPr lang="en-US" dirty="0"/>
              <a:t> we use XG Boost</a:t>
            </a:r>
          </a:p>
        </p:txBody>
      </p:sp>
    </p:spTree>
    <p:extLst>
      <p:ext uri="{BB962C8B-B14F-4D97-AF65-F5344CB8AC3E}">
        <p14:creationId xmlns:p14="http://schemas.microsoft.com/office/powerpoint/2010/main" val="2253454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B4823-9E8E-4991-D7C3-58E5D955E0CD}"/>
              </a:ext>
            </a:extLst>
          </p:cNvPr>
          <p:cNvSpPr>
            <a:spLocks noGrp="1"/>
          </p:cNvSpPr>
          <p:nvPr>
            <p:ph type="title"/>
          </p:nvPr>
        </p:nvSpPr>
        <p:spPr/>
        <p:txBody>
          <a:bodyPr/>
          <a:lstStyle/>
          <a:p>
            <a:pPr algn="ctr"/>
            <a:r>
              <a:rPr lang="en-US" dirty="0">
                <a:solidFill>
                  <a:srgbClr val="FF0000"/>
                </a:solidFill>
                <a:latin typeface="Arial Rounded MT Bold" panose="020F0704030504030204" pitchFamily="34" charset="0"/>
              </a:rPr>
              <a:t>Algorithm result</a:t>
            </a:r>
          </a:p>
        </p:txBody>
      </p:sp>
      <p:graphicFrame>
        <p:nvGraphicFramePr>
          <p:cNvPr id="4" name="Table 4">
            <a:extLst>
              <a:ext uri="{FF2B5EF4-FFF2-40B4-BE49-F238E27FC236}">
                <a16:creationId xmlns:a16="http://schemas.microsoft.com/office/drawing/2014/main" id="{8AEA42B5-AEB1-AD23-F323-CEEF7FBCFC75}"/>
              </a:ext>
            </a:extLst>
          </p:cNvPr>
          <p:cNvGraphicFramePr>
            <a:graphicFrameLocks noGrp="1"/>
          </p:cNvGraphicFramePr>
          <p:nvPr>
            <p:ph idx="1"/>
            <p:extLst>
              <p:ext uri="{D42A27DB-BD31-4B8C-83A1-F6EECF244321}">
                <p14:modId xmlns:p14="http://schemas.microsoft.com/office/powerpoint/2010/main" val="1623831889"/>
              </p:ext>
            </p:extLst>
          </p:nvPr>
        </p:nvGraphicFramePr>
        <p:xfrm>
          <a:off x="374073" y="1690688"/>
          <a:ext cx="10979726" cy="2667880"/>
        </p:xfrm>
        <a:graphic>
          <a:graphicData uri="http://schemas.openxmlformats.org/drawingml/2006/table">
            <a:tbl>
              <a:tblPr firstRow="1" bandRow="1">
                <a:tableStyleId>{5C22544A-7EE6-4342-B048-85BDC9FD1C3A}</a:tableStyleId>
              </a:tblPr>
              <a:tblGrid>
                <a:gridCol w="1972363">
                  <a:extLst>
                    <a:ext uri="{9D8B030D-6E8A-4147-A177-3AD203B41FA5}">
                      <a16:colId xmlns:a16="http://schemas.microsoft.com/office/drawing/2014/main" val="2480953806"/>
                    </a:ext>
                  </a:extLst>
                </a:gridCol>
                <a:gridCol w="1972363">
                  <a:extLst>
                    <a:ext uri="{9D8B030D-6E8A-4147-A177-3AD203B41FA5}">
                      <a16:colId xmlns:a16="http://schemas.microsoft.com/office/drawing/2014/main" val="1747446691"/>
                    </a:ext>
                  </a:extLst>
                </a:gridCol>
                <a:gridCol w="2023188">
                  <a:extLst>
                    <a:ext uri="{9D8B030D-6E8A-4147-A177-3AD203B41FA5}">
                      <a16:colId xmlns:a16="http://schemas.microsoft.com/office/drawing/2014/main" val="1127068961"/>
                    </a:ext>
                  </a:extLst>
                </a:gridCol>
                <a:gridCol w="1408866">
                  <a:extLst>
                    <a:ext uri="{9D8B030D-6E8A-4147-A177-3AD203B41FA5}">
                      <a16:colId xmlns:a16="http://schemas.microsoft.com/office/drawing/2014/main" val="1995613999"/>
                    </a:ext>
                  </a:extLst>
                </a:gridCol>
                <a:gridCol w="1801473">
                  <a:extLst>
                    <a:ext uri="{9D8B030D-6E8A-4147-A177-3AD203B41FA5}">
                      <a16:colId xmlns:a16="http://schemas.microsoft.com/office/drawing/2014/main" val="152827745"/>
                    </a:ext>
                  </a:extLst>
                </a:gridCol>
                <a:gridCol w="1801473">
                  <a:extLst>
                    <a:ext uri="{9D8B030D-6E8A-4147-A177-3AD203B41FA5}">
                      <a16:colId xmlns:a16="http://schemas.microsoft.com/office/drawing/2014/main" val="1681165059"/>
                    </a:ext>
                  </a:extLst>
                </a:gridCol>
              </a:tblGrid>
              <a:tr h="533576">
                <a:tc>
                  <a:txBody>
                    <a:bodyPr/>
                    <a:lstStyle/>
                    <a:p>
                      <a:pPr algn="ctr"/>
                      <a:r>
                        <a:rPr lang="en-US" dirty="0"/>
                        <a:t>NO.</a:t>
                      </a:r>
                    </a:p>
                  </a:txBody>
                  <a:tcPr/>
                </a:tc>
                <a:tc>
                  <a:txBody>
                    <a:bodyPr/>
                    <a:lstStyle/>
                    <a:p>
                      <a:pPr algn="ctr"/>
                      <a:r>
                        <a:rPr lang="en-US" dirty="0"/>
                        <a:t>Algorithm</a:t>
                      </a:r>
                    </a:p>
                  </a:txBody>
                  <a:tcPr/>
                </a:tc>
                <a:tc>
                  <a:txBody>
                    <a:bodyPr/>
                    <a:lstStyle/>
                    <a:p>
                      <a:pPr algn="ctr"/>
                      <a:r>
                        <a:rPr lang="en-US" dirty="0"/>
                        <a:t>Precision</a:t>
                      </a:r>
                    </a:p>
                  </a:txBody>
                  <a:tcPr/>
                </a:tc>
                <a:tc>
                  <a:txBody>
                    <a:bodyPr/>
                    <a:lstStyle/>
                    <a:p>
                      <a:pPr algn="ctr"/>
                      <a:r>
                        <a:rPr lang="en-US" dirty="0"/>
                        <a:t>Recall</a:t>
                      </a:r>
                    </a:p>
                  </a:txBody>
                  <a:tcPr/>
                </a:tc>
                <a:tc>
                  <a:txBody>
                    <a:bodyPr/>
                    <a:lstStyle/>
                    <a:p>
                      <a:pPr algn="ctr"/>
                      <a:r>
                        <a:rPr lang="en-US" dirty="0"/>
                        <a:t>F1 Score</a:t>
                      </a:r>
                    </a:p>
                  </a:txBody>
                  <a:tcPr/>
                </a:tc>
                <a:tc>
                  <a:txBody>
                    <a:bodyPr/>
                    <a:lstStyle/>
                    <a:p>
                      <a:pPr algn="ctr"/>
                      <a:r>
                        <a:rPr lang="en-US" dirty="0"/>
                        <a:t>Conclusion</a:t>
                      </a:r>
                    </a:p>
                  </a:txBody>
                  <a:tcPr/>
                </a:tc>
                <a:extLst>
                  <a:ext uri="{0D108BD9-81ED-4DB2-BD59-A6C34878D82A}">
                    <a16:rowId xmlns:a16="http://schemas.microsoft.com/office/drawing/2014/main" val="1995148708"/>
                  </a:ext>
                </a:extLst>
              </a:tr>
              <a:tr h="533576">
                <a:tc>
                  <a:txBody>
                    <a:bodyPr/>
                    <a:lstStyle/>
                    <a:p>
                      <a:pPr algn="ctr"/>
                      <a:r>
                        <a:rPr lang="en-US" dirty="0"/>
                        <a:t>1</a:t>
                      </a:r>
                    </a:p>
                  </a:txBody>
                  <a:tcPr/>
                </a:tc>
                <a:tc>
                  <a:txBody>
                    <a:bodyPr/>
                    <a:lstStyle/>
                    <a:p>
                      <a:pPr algn="l"/>
                      <a:r>
                        <a:rPr lang="en-US" dirty="0"/>
                        <a:t>Logistic Regression</a:t>
                      </a:r>
                    </a:p>
                  </a:txBody>
                  <a:tcPr/>
                </a:tc>
                <a:tc>
                  <a:txBody>
                    <a:bodyPr/>
                    <a:lstStyle/>
                    <a:p>
                      <a:pPr algn="ctr"/>
                      <a:r>
                        <a:rPr lang="en-US" dirty="0"/>
                        <a:t>nan</a:t>
                      </a:r>
                    </a:p>
                  </a:txBody>
                  <a:tcPr/>
                </a:tc>
                <a:tc>
                  <a:txBody>
                    <a:bodyPr/>
                    <a:lstStyle/>
                    <a:p>
                      <a:pPr algn="ctr"/>
                      <a:r>
                        <a:rPr lang="en-US" dirty="0"/>
                        <a:t>0</a:t>
                      </a:r>
                    </a:p>
                  </a:txBody>
                  <a:tcPr/>
                </a:tc>
                <a:tc>
                  <a:txBody>
                    <a:bodyPr/>
                    <a:lstStyle/>
                    <a:p>
                      <a:pPr algn="ctr"/>
                      <a:r>
                        <a:rPr lang="en-US" dirty="0"/>
                        <a:t>nan</a:t>
                      </a:r>
                    </a:p>
                  </a:txBody>
                  <a:tcPr/>
                </a:tc>
                <a:tc>
                  <a:txBody>
                    <a:bodyPr/>
                    <a:lstStyle/>
                    <a:p>
                      <a:pPr algn="ctr"/>
                      <a:r>
                        <a:rPr lang="en-US" dirty="0"/>
                        <a:t>Benchmark</a:t>
                      </a:r>
                    </a:p>
                  </a:txBody>
                  <a:tcPr/>
                </a:tc>
                <a:extLst>
                  <a:ext uri="{0D108BD9-81ED-4DB2-BD59-A6C34878D82A}">
                    <a16:rowId xmlns:a16="http://schemas.microsoft.com/office/drawing/2014/main" val="769234557"/>
                  </a:ext>
                </a:extLst>
              </a:tr>
              <a:tr h="533576">
                <a:tc>
                  <a:txBody>
                    <a:bodyPr/>
                    <a:lstStyle/>
                    <a:p>
                      <a:pPr algn="ctr"/>
                      <a:r>
                        <a:rPr lang="en-US" dirty="0"/>
                        <a:t>2</a:t>
                      </a:r>
                    </a:p>
                  </a:txBody>
                  <a:tcPr/>
                </a:tc>
                <a:tc>
                  <a:txBody>
                    <a:bodyPr/>
                    <a:lstStyle/>
                    <a:p>
                      <a:r>
                        <a:rPr lang="en-US" dirty="0"/>
                        <a:t>Random forest</a:t>
                      </a:r>
                    </a:p>
                  </a:txBody>
                  <a:tcPr/>
                </a:tc>
                <a:tc>
                  <a:txBody>
                    <a:bodyPr/>
                    <a:lstStyle/>
                    <a:p>
                      <a:pPr algn="ctr"/>
                      <a:r>
                        <a:rPr lang="en-US" dirty="0"/>
                        <a:t>0.668</a:t>
                      </a:r>
                    </a:p>
                  </a:txBody>
                  <a:tcPr/>
                </a:tc>
                <a:tc>
                  <a:txBody>
                    <a:bodyPr/>
                    <a:lstStyle/>
                    <a:p>
                      <a:pPr algn="ctr"/>
                      <a:r>
                        <a:rPr lang="en-US" dirty="0"/>
                        <a:t>0.364</a:t>
                      </a:r>
                    </a:p>
                  </a:txBody>
                  <a:tcPr/>
                </a:tc>
                <a:tc>
                  <a:txBody>
                    <a:bodyPr/>
                    <a:lstStyle/>
                    <a:p>
                      <a:pPr algn="ctr"/>
                      <a:r>
                        <a:rPr lang="en-US" dirty="0"/>
                        <a:t>0.471</a:t>
                      </a:r>
                    </a:p>
                  </a:txBody>
                  <a:tcPr/>
                </a:tc>
                <a:tc>
                  <a:txBody>
                    <a:bodyPr/>
                    <a:lstStyle/>
                    <a:p>
                      <a:r>
                        <a:rPr lang="en-US" dirty="0"/>
                        <a:t>           Good</a:t>
                      </a:r>
                    </a:p>
                  </a:txBody>
                  <a:tcPr/>
                </a:tc>
                <a:extLst>
                  <a:ext uri="{0D108BD9-81ED-4DB2-BD59-A6C34878D82A}">
                    <a16:rowId xmlns:a16="http://schemas.microsoft.com/office/drawing/2014/main" val="1662596211"/>
                  </a:ext>
                </a:extLst>
              </a:tr>
              <a:tr h="533576">
                <a:tc>
                  <a:txBody>
                    <a:bodyPr/>
                    <a:lstStyle/>
                    <a:p>
                      <a:pPr algn="ctr"/>
                      <a:r>
                        <a:rPr lang="en-US" dirty="0"/>
                        <a:t>3</a:t>
                      </a:r>
                    </a:p>
                  </a:txBody>
                  <a:tcPr/>
                </a:tc>
                <a:tc>
                  <a:txBody>
                    <a:bodyPr/>
                    <a:lstStyle/>
                    <a:p>
                      <a:r>
                        <a:rPr lang="en-US" dirty="0"/>
                        <a:t>XG Boost</a:t>
                      </a:r>
                    </a:p>
                  </a:txBody>
                  <a:tcPr/>
                </a:tc>
                <a:tc>
                  <a:txBody>
                    <a:bodyPr/>
                    <a:lstStyle/>
                    <a:p>
                      <a:pPr algn="ctr"/>
                      <a:r>
                        <a:rPr lang="en-US" dirty="0"/>
                        <a:t>0.676</a:t>
                      </a:r>
                    </a:p>
                  </a:txBody>
                  <a:tcPr/>
                </a:tc>
                <a:tc>
                  <a:txBody>
                    <a:bodyPr/>
                    <a:lstStyle/>
                    <a:p>
                      <a:pPr algn="ctr"/>
                      <a:r>
                        <a:rPr lang="en-US" dirty="0"/>
                        <a:t>0.365</a:t>
                      </a:r>
                    </a:p>
                  </a:txBody>
                  <a:tcPr/>
                </a:tc>
                <a:tc>
                  <a:txBody>
                    <a:bodyPr/>
                    <a:lstStyle/>
                    <a:p>
                      <a:pPr algn="ctr"/>
                      <a:r>
                        <a:rPr lang="en-US" dirty="0"/>
                        <a:t>0.475</a:t>
                      </a:r>
                    </a:p>
                  </a:txBody>
                  <a:tcPr/>
                </a:tc>
                <a:tc>
                  <a:txBody>
                    <a:bodyPr/>
                    <a:lstStyle/>
                    <a:p>
                      <a:pPr algn="ctr"/>
                      <a:r>
                        <a:rPr lang="en-US" dirty="0"/>
                        <a:t>Best Model</a:t>
                      </a:r>
                    </a:p>
                  </a:txBody>
                  <a:tcPr/>
                </a:tc>
                <a:extLst>
                  <a:ext uri="{0D108BD9-81ED-4DB2-BD59-A6C34878D82A}">
                    <a16:rowId xmlns:a16="http://schemas.microsoft.com/office/drawing/2014/main" val="1911073801"/>
                  </a:ext>
                </a:extLst>
              </a:tr>
              <a:tr h="533576">
                <a:tc>
                  <a:txBody>
                    <a:bodyPr/>
                    <a:lstStyle/>
                    <a:p>
                      <a:pPr algn="ctr"/>
                      <a:r>
                        <a:rPr lang="en-US" dirty="0"/>
                        <a:t>4</a:t>
                      </a:r>
                    </a:p>
                  </a:txBody>
                  <a:tcPr/>
                </a:tc>
                <a:tc>
                  <a:txBody>
                    <a:bodyPr/>
                    <a:lstStyle/>
                    <a:p>
                      <a:r>
                        <a:rPr lang="en-US" dirty="0"/>
                        <a:t>Dummy</a:t>
                      </a:r>
                    </a:p>
                  </a:txBody>
                  <a:tcPr/>
                </a:tc>
                <a:tc>
                  <a:txBody>
                    <a:bodyPr/>
                    <a:lstStyle/>
                    <a:p>
                      <a:pPr algn="ctr"/>
                      <a:r>
                        <a:rPr lang="en-US" dirty="0"/>
                        <a:t>0.217</a:t>
                      </a:r>
                    </a:p>
                  </a:txBody>
                  <a:tcPr/>
                </a:tc>
                <a:tc>
                  <a:txBody>
                    <a:bodyPr/>
                    <a:lstStyle/>
                    <a:p>
                      <a:pPr algn="ctr"/>
                      <a:r>
                        <a:rPr lang="en-US" dirty="0"/>
                        <a:t>0.223</a:t>
                      </a:r>
                    </a:p>
                  </a:txBody>
                  <a:tcPr/>
                </a:tc>
                <a:tc>
                  <a:txBody>
                    <a:bodyPr/>
                    <a:lstStyle/>
                    <a:p>
                      <a:pPr algn="ctr"/>
                      <a:r>
                        <a:rPr lang="en-US" dirty="0"/>
                        <a:t>0.220</a:t>
                      </a:r>
                    </a:p>
                  </a:txBody>
                  <a:tcPr/>
                </a:tc>
                <a:tc>
                  <a:txBody>
                    <a:bodyPr/>
                    <a:lstStyle/>
                    <a:p>
                      <a:pPr algn="ctr"/>
                      <a:r>
                        <a:rPr lang="en-US" dirty="0"/>
                        <a:t>Benchmark</a:t>
                      </a:r>
                    </a:p>
                  </a:txBody>
                  <a:tcPr/>
                </a:tc>
                <a:extLst>
                  <a:ext uri="{0D108BD9-81ED-4DB2-BD59-A6C34878D82A}">
                    <a16:rowId xmlns:a16="http://schemas.microsoft.com/office/drawing/2014/main" val="4113241701"/>
                  </a:ext>
                </a:extLst>
              </a:tr>
            </a:tbl>
          </a:graphicData>
        </a:graphic>
      </p:graphicFrame>
    </p:spTree>
    <p:extLst>
      <p:ext uri="{BB962C8B-B14F-4D97-AF65-F5344CB8AC3E}">
        <p14:creationId xmlns:p14="http://schemas.microsoft.com/office/powerpoint/2010/main" val="3101242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6E61F-3E55-AB80-D608-253DDD3F60C4}"/>
              </a:ext>
            </a:extLst>
          </p:cNvPr>
          <p:cNvSpPr>
            <a:spLocks noGrp="1"/>
          </p:cNvSpPr>
          <p:nvPr>
            <p:ph type="title"/>
          </p:nvPr>
        </p:nvSpPr>
        <p:spPr/>
        <p:txBody>
          <a:bodyPr/>
          <a:lstStyle/>
          <a:p>
            <a:pPr algn="ctr"/>
            <a:r>
              <a:rPr lang="en-US" b="1" i="1" u="sng" dirty="0">
                <a:solidFill>
                  <a:srgbClr val="FF0000"/>
                </a:solidFill>
                <a:latin typeface="Arial Rounded MT Bold" panose="020F0704030504030204" pitchFamily="34" charset="0"/>
              </a:rPr>
              <a:t>Table of content</a:t>
            </a:r>
          </a:p>
        </p:txBody>
      </p:sp>
      <p:sp>
        <p:nvSpPr>
          <p:cNvPr id="3" name="Content Placeholder 2">
            <a:extLst>
              <a:ext uri="{FF2B5EF4-FFF2-40B4-BE49-F238E27FC236}">
                <a16:creationId xmlns:a16="http://schemas.microsoft.com/office/drawing/2014/main" id="{2D7E1DB1-8FB9-6644-EB9A-E4FAC25DA7DA}"/>
              </a:ext>
            </a:extLst>
          </p:cNvPr>
          <p:cNvSpPr>
            <a:spLocks noGrp="1"/>
          </p:cNvSpPr>
          <p:nvPr>
            <p:ph idx="1"/>
          </p:nvPr>
        </p:nvSpPr>
        <p:spPr/>
        <p:txBody>
          <a:bodyPr/>
          <a:lstStyle/>
          <a:p>
            <a:pPr rtl="0" fontAlgn="base">
              <a:spcBef>
                <a:spcPts val="10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Objective</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Data Summary</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Data loading and exploration</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Data Wrangling</a:t>
            </a:r>
            <a:endParaRPr lang="en-US" sz="1800" b="1" i="0" u="none" strike="noStrike" dirty="0">
              <a:solidFill>
                <a:srgbClr val="000000"/>
              </a:solidFill>
              <a:effectLst/>
              <a:latin typeface="Arial" panose="020B0604020202020204" pitchFamily="34" charset="0"/>
            </a:endParaRPr>
          </a:p>
          <a:p>
            <a:pPr fontAlgn="base">
              <a:spcBef>
                <a:spcPts val="0"/>
              </a:spcBef>
            </a:pPr>
            <a:r>
              <a:rPr lang="en-US" sz="1800" b="1" dirty="0">
                <a:solidFill>
                  <a:srgbClr val="124F5C"/>
                </a:solidFill>
                <a:latin typeface="Verdana" panose="020B0604030504040204" pitchFamily="34" charset="0"/>
              </a:rPr>
              <a:t>Column</a:t>
            </a:r>
            <a:r>
              <a:rPr lang="en-US" sz="1800" b="1" i="0" u="none" strike="noStrike" dirty="0">
                <a:solidFill>
                  <a:srgbClr val="124F5C"/>
                </a:solidFill>
                <a:effectLst/>
                <a:latin typeface="Verdana" panose="020B0604030504040204" pitchFamily="34" charset="0"/>
              </a:rPr>
              <a:t> wise analysis</a:t>
            </a:r>
          </a:p>
          <a:p>
            <a:pPr fontAlgn="base">
              <a:spcBef>
                <a:spcPts val="0"/>
              </a:spcBef>
            </a:pPr>
            <a:r>
              <a:rPr lang="en-US" sz="1800" b="1" dirty="0">
                <a:solidFill>
                  <a:srgbClr val="124F5C"/>
                </a:solidFill>
                <a:latin typeface="Verdana" panose="020B0604030504040204" pitchFamily="34" charset="0"/>
              </a:rPr>
              <a:t>Feature engineering</a:t>
            </a:r>
          </a:p>
          <a:p>
            <a:pPr fontAlgn="base">
              <a:spcBef>
                <a:spcPts val="0"/>
              </a:spcBef>
            </a:pPr>
            <a:r>
              <a:rPr lang="en-US" sz="1800" b="1" i="0" u="none" strike="noStrike" dirty="0">
                <a:solidFill>
                  <a:srgbClr val="124F5C"/>
                </a:solidFill>
                <a:effectLst/>
                <a:latin typeface="Verdana" panose="020B0604030504040204" pitchFamily="34" charset="0"/>
              </a:rPr>
              <a:t>Hypothesis testing</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dirty="0">
                <a:solidFill>
                  <a:srgbClr val="124F5C"/>
                </a:solidFill>
                <a:latin typeface="Verdana" panose="020B0604030504040204" pitchFamily="34" charset="0"/>
              </a:rPr>
              <a:t>Algorithm results</a:t>
            </a: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Algorithm that we use</a:t>
            </a: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Technique and methods we used</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Challenges</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Reference</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Conclusion</a:t>
            </a:r>
            <a:endParaRPr lang="en-US" sz="1800" b="1" i="0" u="none" strike="noStrike"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292189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D6FCD-F55D-31B9-897B-DC8ACC23EB1B}"/>
              </a:ext>
            </a:extLst>
          </p:cNvPr>
          <p:cNvSpPr>
            <a:spLocks noGrp="1"/>
          </p:cNvSpPr>
          <p:nvPr>
            <p:ph type="title"/>
          </p:nvPr>
        </p:nvSpPr>
        <p:spPr/>
        <p:txBody>
          <a:bodyPr/>
          <a:lstStyle/>
          <a:p>
            <a:pPr algn="ctr"/>
            <a:r>
              <a:rPr lang="en-US" sz="4400" b="1" i="0" u="sng" strike="noStrike" dirty="0">
                <a:solidFill>
                  <a:srgbClr val="FF0000"/>
                </a:solidFill>
                <a:effectLst/>
                <a:latin typeface="Arial Rounded MT Bold" panose="020F0704030504030204" pitchFamily="34" charset="0"/>
              </a:rPr>
              <a:t>Technique and methods we used</a:t>
            </a:r>
            <a:br>
              <a:rPr lang="en-US" sz="4400" b="1" i="0" u="sng" strike="noStrike" dirty="0">
                <a:solidFill>
                  <a:srgbClr val="FF0000"/>
                </a:solidFill>
                <a:effectLst/>
                <a:latin typeface="Arial Rounded MT Bold" panose="020F0704030504030204" pitchFamily="34" charset="0"/>
              </a:rPr>
            </a:br>
            <a:endParaRPr lang="en-US" u="sng" dirty="0">
              <a:solidFill>
                <a:srgbClr val="FF0000"/>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B32166A-5540-3F8A-6ABC-7CFA6F927DEF}"/>
              </a:ext>
            </a:extLst>
          </p:cNvPr>
          <p:cNvSpPr>
            <a:spLocks noGrp="1"/>
          </p:cNvSpPr>
          <p:nvPr>
            <p:ph idx="1"/>
          </p:nvPr>
        </p:nvSpPr>
        <p:spPr/>
        <p:txBody>
          <a:bodyPr>
            <a:normAutofit/>
          </a:bodyPr>
          <a:lstStyle/>
          <a:p>
            <a:r>
              <a:rPr lang="en-US" sz="2000" dirty="0">
                <a:latin typeface="Verdana" panose="020B0604030504040204" pitchFamily="34" charset="0"/>
                <a:ea typeface="Verdana" panose="020B0604030504040204" pitchFamily="34" charset="0"/>
              </a:rPr>
              <a:t>1</a:t>
            </a:r>
            <a:r>
              <a:rPr lang="en-US" sz="2000" baseline="30000" dirty="0">
                <a:latin typeface="Verdana" panose="020B0604030504040204" pitchFamily="34" charset="0"/>
                <a:ea typeface="Verdana" panose="020B0604030504040204" pitchFamily="34" charset="0"/>
              </a:rPr>
              <a:t>st</a:t>
            </a:r>
            <a:r>
              <a:rPr lang="en-US" sz="2000" dirty="0">
                <a:latin typeface="Verdana" panose="020B0604030504040204" pitchFamily="34" charset="0"/>
                <a:ea typeface="Verdana" panose="020B0604030504040204" pitchFamily="34" charset="0"/>
              </a:rPr>
              <a:t> we decide the X variables and the Y variables </a:t>
            </a:r>
          </a:p>
          <a:p>
            <a:r>
              <a:rPr lang="en-US" sz="2000" dirty="0">
                <a:latin typeface="Verdana" panose="020B0604030504040204" pitchFamily="34" charset="0"/>
                <a:ea typeface="Verdana" panose="020B0604030504040204" pitchFamily="34" charset="0"/>
              </a:rPr>
              <a:t>Then we divide the data into 2 parts Train dataset and the test dataset</a:t>
            </a:r>
          </a:p>
          <a:p>
            <a:r>
              <a:rPr lang="en-US" sz="2000" dirty="0">
                <a:latin typeface="Verdana" panose="020B0604030504040204" pitchFamily="34" charset="0"/>
                <a:ea typeface="Verdana" panose="020B0604030504040204" pitchFamily="34" charset="0"/>
              </a:rPr>
              <a:t>And we took the 80 percent data as training data and 20 percent data as a test data  </a:t>
            </a:r>
          </a:p>
          <a:p>
            <a:r>
              <a:rPr lang="en-US" sz="2000" dirty="0">
                <a:latin typeface="Verdana" panose="020B0604030504040204" pitchFamily="34" charset="0"/>
                <a:ea typeface="Verdana" panose="020B0604030504040204" pitchFamily="34" charset="0"/>
              </a:rPr>
              <a:t>Abd we use the standard scaler as a scaler</a:t>
            </a:r>
          </a:p>
          <a:p>
            <a:r>
              <a:rPr lang="en-US" sz="2000" dirty="0">
                <a:latin typeface="Verdana" panose="020B0604030504040204" pitchFamily="34" charset="0"/>
                <a:ea typeface="Verdana" panose="020B0604030504040204" pitchFamily="34" charset="0"/>
              </a:rPr>
              <a:t>Metrics that we are use in this project is 1)Precision, 2)Recall, 3)F1 Score, 4)ROC_AUC.</a:t>
            </a:r>
          </a:p>
          <a:p>
            <a:r>
              <a:rPr lang="en-US" sz="2000" dirty="0">
                <a:latin typeface="Verdana" panose="020B0604030504040204" pitchFamily="34" charset="0"/>
                <a:ea typeface="Verdana" panose="020B0604030504040204" pitchFamily="34" charset="0"/>
              </a:rPr>
              <a:t>In this project we use Logistic Regression, Random Forest, XG Boost and Dummy algorithm.</a:t>
            </a:r>
          </a:p>
          <a:p>
            <a:pPr marL="0" indent="0">
              <a:buNone/>
            </a:pPr>
            <a:r>
              <a:rPr lang="en-US" sz="2000" dirty="0">
                <a:latin typeface="Verdana" panose="020B0604030504040204" pitchFamily="34" charset="0"/>
                <a:ea typeface="Verdana" panose="020B0604030504040204" pitchFamily="34" charset="0"/>
              </a:rPr>
              <a:t> </a:t>
            </a:r>
          </a:p>
          <a:p>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85705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7432-2E5B-271C-311D-E835451B9398}"/>
              </a:ext>
            </a:extLst>
          </p:cNvPr>
          <p:cNvSpPr>
            <a:spLocks noGrp="1"/>
          </p:cNvSpPr>
          <p:nvPr>
            <p:ph type="title"/>
          </p:nvPr>
        </p:nvSpPr>
        <p:spPr/>
        <p:txBody>
          <a:bodyPr/>
          <a:lstStyle/>
          <a:p>
            <a:pPr algn="ctr"/>
            <a:r>
              <a:rPr lang="en-US" u="sng" dirty="0">
                <a:solidFill>
                  <a:srgbClr val="FF0000"/>
                </a:solidFill>
                <a:latin typeface="Arial Rounded MT Bold" panose="020F0704030504030204" pitchFamily="34" charset="0"/>
              </a:rPr>
              <a:t>Challenges</a:t>
            </a:r>
          </a:p>
        </p:txBody>
      </p:sp>
      <p:sp>
        <p:nvSpPr>
          <p:cNvPr id="3" name="Content Placeholder 2">
            <a:extLst>
              <a:ext uri="{FF2B5EF4-FFF2-40B4-BE49-F238E27FC236}">
                <a16:creationId xmlns:a16="http://schemas.microsoft.com/office/drawing/2014/main" id="{8FE3FF14-6C4A-C488-A511-7E609C57634A}"/>
              </a:ext>
            </a:extLst>
          </p:cNvPr>
          <p:cNvSpPr>
            <a:spLocks noGrp="1"/>
          </p:cNvSpPr>
          <p:nvPr>
            <p:ph idx="1"/>
          </p:nvPr>
        </p:nvSpPr>
        <p:spPr/>
        <p:txBody>
          <a:bodyPr>
            <a:normAutofit/>
          </a:bodyPr>
          <a:lstStyle/>
          <a:p>
            <a:pPr marL="0" indent="0">
              <a:buNone/>
            </a:pPr>
            <a:r>
              <a:rPr lang="en-US" sz="2400" dirty="0">
                <a:latin typeface="Verdana" panose="020B0604030504040204" pitchFamily="34" charset="0"/>
                <a:ea typeface="Verdana" panose="020B0604030504040204" pitchFamily="34" charset="0"/>
              </a:rPr>
              <a:t>When we start this project the  data is very complex and not easy to under stand.</a:t>
            </a:r>
          </a:p>
          <a:p>
            <a:pPr marL="0" indent="0">
              <a:buNone/>
            </a:pPr>
            <a:r>
              <a:rPr lang="en-US" sz="2400" dirty="0">
                <a:latin typeface="Verdana" panose="020B0604030504040204" pitchFamily="34" charset="0"/>
                <a:ea typeface="Verdana" panose="020B0604030504040204" pitchFamily="34" charset="0"/>
              </a:rPr>
              <a:t>In this project the best part is to plotting the right plot and find the inside information about the features.</a:t>
            </a:r>
          </a:p>
          <a:p>
            <a:pPr marL="0" indent="0">
              <a:buNone/>
            </a:pPr>
            <a:r>
              <a:rPr lang="en-US" sz="2400" dirty="0">
                <a:latin typeface="Verdana" panose="020B0604030504040204" pitchFamily="34" charset="0"/>
                <a:ea typeface="Verdana" panose="020B0604030504040204" pitchFamily="34" charset="0"/>
              </a:rPr>
              <a:t>After plot the graph we do some feature engineering and make some columns and some </a:t>
            </a:r>
            <a:r>
              <a:rPr lang="en-US" sz="2400" dirty="0" err="1">
                <a:latin typeface="Verdana" panose="020B0604030504040204" pitchFamily="34" charset="0"/>
                <a:ea typeface="Verdana" panose="020B0604030504040204" pitchFamily="34" charset="0"/>
              </a:rPr>
              <a:t>colums</a:t>
            </a:r>
            <a:r>
              <a:rPr lang="en-US" sz="2400" dirty="0">
                <a:latin typeface="Verdana" panose="020B0604030504040204" pitchFamily="34" charset="0"/>
                <a:ea typeface="Verdana" panose="020B0604030504040204" pitchFamily="34" charset="0"/>
              </a:rPr>
              <a:t> also delete.</a:t>
            </a:r>
          </a:p>
          <a:p>
            <a:pPr marL="0" indent="0">
              <a:buNone/>
            </a:pPr>
            <a:r>
              <a:rPr lang="en-US" sz="2400" dirty="0">
                <a:latin typeface="Verdana" panose="020B0604030504040204" pitchFamily="34" charset="0"/>
                <a:ea typeface="Verdana" panose="020B0604030504040204" pitchFamily="34" charset="0"/>
              </a:rPr>
              <a:t>And finally we apply the algorithm on the data</a:t>
            </a:r>
          </a:p>
          <a:p>
            <a:pPr marL="0" indent="0">
              <a:buNone/>
            </a:pPr>
            <a:endParaRPr lang="en-US"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66805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1D15-9B11-4FB8-55EA-23EF9CB2DF53}"/>
              </a:ext>
            </a:extLst>
          </p:cNvPr>
          <p:cNvSpPr>
            <a:spLocks noGrp="1"/>
          </p:cNvSpPr>
          <p:nvPr>
            <p:ph type="title"/>
          </p:nvPr>
        </p:nvSpPr>
        <p:spPr>
          <a:xfrm>
            <a:off x="838200" y="1"/>
            <a:ext cx="10515600" cy="1349828"/>
          </a:xfrm>
        </p:spPr>
        <p:txBody>
          <a:bodyPr>
            <a:normAutofit/>
          </a:bodyPr>
          <a:lstStyle/>
          <a:p>
            <a:pPr algn="ctr"/>
            <a:r>
              <a:rPr lang="en-US" dirty="0">
                <a:solidFill>
                  <a:srgbClr val="FF0000"/>
                </a:solidFill>
                <a:latin typeface="Arial Rounded MT Bold" panose="020F0704030504030204" pitchFamily="34" charset="0"/>
              </a:rPr>
              <a:t>Conclusion</a:t>
            </a:r>
          </a:p>
        </p:txBody>
      </p:sp>
      <p:graphicFrame>
        <p:nvGraphicFramePr>
          <p:cNvPr id="4" name="Content Placeholder 3">
            <a:extLst>
              <a:ext uri="{FF2B5EF4-FFF2-40B4-BE49-F238E27FC236}">
                <a16:creationId xmlns:a16="http://schemas.microsoft.com/office/drawing/2014/main" id="{FE110293-8C4C-B313-1905-7786A3170DE7}"/>
              </a:ext>
            </a:extLst>
          </p:cNvPr>
          <p:cNvGraphicFramePr>
            <a:graphicFrameLocks noGrp="1"/>
          </p:cNvGraphicFramePr>
          <p:nvPr>
            <p:ph idx="1"/>
            <p:extLst>
              <p:ext uri="{D42A27DB-BD31-4B8C-83A1-F6EECF244321}">
                <p14:modId xmlns:p14="http://schemas.microsoft.com/office/powerpoint/2010/main" val="3058667549"/>
              </p:ext>
            </p:extLst>
          </p:nvPr>
        </p:nvGraphicFramePr>
        <p:xfrm>
          <a:off x="277091" y="1169894"/>
          <a:ext cx="11637817" cy="5606899"/>
        </p:xfrm>
        <a:graphic>
          <a:graphicData uri="http://schemas.openxmlformats.org/drawingml/2006/table">
            <a:tbl>
              <a:tblPr>
                <a:tableStyleId>{5C22544A-7EE6-4342-B048-85BDC9FD1C3A}</a:tableStyleId>
              </a:tblPr>
              <a:tblGrid>
                <a:gridCol w="11637817">
                  <a:extLst>
                    <a:ext uri="{9D8B030D-6E8A-4147-A177-3AD203B41FA5}">
                      <a16:colId xmlns:a16="http://schemas.microsoft.com/office/drawing/2014/main" val="2066126624"/>
                    </a:ext>
                  </a:extLst>
                </a:gridCol>
              </a:tblGrid>
              <a:tr h="5606899">
                <a:tc>
                  <a:txBody>
                    <a:bodyPr/>
                    <a:lstStyle/>
                    <a:p>
                      <a:pPr marL="0" marR="0">
                        <a:lnSpc>
                          <a:spcPct val="115000"/>
                        </a:lnSpc>
                        <a:spcBef>
                          <a:spcPts val="0"/>
                        </a:spcBef>
                        <a:spcAft>
                          <a:spcPts val="0"/>
                        </a:spcAft>
                      </a:pPr>
                      <a:r>
                        <a:rPr lang="en-US" sz="1600" dirty="0">
                          <a:effectLst/>
                          <a:latin typeface="Verdana" panose="020B0604030504040204" pitchFamily="34" charset="0"/>
                          <a:ea typeface="Verdana" panose="020B0604030504040204" pitchFamily="34" charset="0"/>
                        </a:rPr>
                        <a:t>This project is about the Credit card default prediction analysis. When we start this project it is very difficult to understand and look very complex.</a:t>
                      </a:r>
                    </a:p>
                    <a:p>
                      <a:pPr marL="0" marR="0">
                        <a:lnSpc>
                          <a:spcPct val="115000"/>
                        </a:lnSpc>
                        <a:spcBef>
                          <a:spcPts val="0"/>
                        </a:spcBef>
                        <a:spcAft>
                          <a:spcPts val="0"/>
                        </a:spcAft>
                      </a:pPr>
                      <a:r>
                        <a:rPr lang="en-US" sz="1600" dirty="0">
                          <a:effectLst/>
                          <a:latin typeface="Verdana" panose="020B0604030504040204" pitchFamily="34" charset="0"/>
                          <a:ea typeface="Verdana" panose="020B0604030504040204" pitchFamily="34" charset="0"/>
                        </a:rPr>
                        <a:t>In first step we upload the data and then we start to find the duplicate values and nulls values and missing values etc. but in this data there is no missing values and duplicate values. After completion of 1</a:t>
                      </a:r>
                      <a:r>
                        <a:rPr lang="en-US" sz="1600" baseline="30000" dirty="0">
                          <a:effectLst/>
                          <a:latin typeface="Verdana" panose="020B0604030504040204" pitchFamily="34" charset="0"/>
                          <a:ea typeface="Verdana" panose="020B0604030504040204" pitchFamily="34" charset="0"/>
                        </a:rPr>
                        <a:t>st</a:t>
                      </a:r>
                      <a:r>
                        <a:rPr lang="en-US" sz="1600" dirty="0">
                          <a:effectLst/>
                          <a:latin typeface="Verdana" panose="020B0604030504040204" pitchFamily="34" charset="0"/>
                          <a:ea typeface="Verdana" panose="020B0604030504040204" pitchFamily="34" charset="0"/>
                        </a:rPr>
                        <a:t> step  in 2</a:t>
                      </a:r>
                      <a:r>
                        <a:rPr lang="en-US" sz="1600" baseline="30000" dirty="0">
                          <a:effectLst/>
                          <a:latin typeface="Verdana" panose="020B0604030504040204" pitchFamily="34" charset="0"/>
                          <a:ea typeface="Verdana" panose="020B0604030504040204" pitchFamily="34" charset="0"/>
                        </a:rPr>
                        <a:t>nd</a:t>
                      </a:r>
                      <a:r>
                        <a:rPr lang="en-US" sz="1600" dirty="0">
                          <a:effectLst/>
                          <a:latin typeface="Verdana" panose="020B0604030504040204" pitchFamily="34" charset="0"/>
                          <a:ea typeface="Verdana" panose="020B0604030504040204" pitchFamily="34" charset="0"/>
                        </a:rPr>
                        <a:t> step we plot the data in form of graph, pie plot and bar plot and line plot and also box plot, and in box plot we find some outlier but these outliers are not affect the result because thy are very less in number. After plot the data we plot the heatmap of the data and then we find the relationship between the feature and we did some feature engineering in the data. We remove the labels of the data because that labels  are not readable and difficult to understand and we make the data’s 1</a:t>
                      </a:r>
                      <a:r>
                        <a:rPr lang="en-US" sz="1600" baseline="30000" dirty="0">
                          <a:effectLst/>
                          <a:latin typeface="Verdana" panose="020B0604030504040204" pitchFamily="34" charset="0"/>
                          <a:ea typeface="Verdana" panose="020B0604030504040204" pitchFamily="34" charset="0"/>
                        </a:rPr>
                        <a:t>st</a:t>
                      </a:r>
                      <a:r>
                        <a:rPr lang="en-US" sz="1600" dirty="0">
                          <a:effectLst/>
                          <a:latin typeface="Verdana" panose="020B0604030504040204" pitchFamily="34" charset="0"/>
                          <a:ea typeface="Verdana" panose="020B0604030504040204" pitchFamily="34" charset="0"/>
                        </a:rPr>
                        <a:t> row as the labels of the data.</a:t>
                      </a:r>
                    </a:p>
                    <a:p>
                      <a:pPr marL="0" marR="0">
                        <a:lnSpc>
                          <a:spcPct val="115000"/>
                        </a:lnSpc>
                        <a:spcBef>
                          <a:spcPts val="0"/>
                        </a:spcBef>
                        <a:spcAft>
                          <a:spcPts val="0"/>
                        </a:spcAft>
                      </a:pPr>
                      <a:r>
                        <a:rPr lang="en-US" sz="1600" dirty="0">
                          <a:effectLst/>
                          <a:latin typeface="Verdana" panose="020B0604030504040204" pitchFamily="34" charset="0"/>
                          <a:ea typeface="Verdana" panose="020B0604030504040204" pitchFamily="34" charset="0"/>
                        </a:rPr>
                        <a:t>After the feature engineering we apply some algorithm, 1)Logistic Regression , 2)Random forest ,3)XG Boost and we also use the dummy model  to describe the our model and make them easy to under stand. And we also do the some cross validation in every algorithm.</a:t>
                      </a:r>
                    </a:p>
                    <a:p>
                      <a:pPr marL="0" marR="0">
                        <a:lnSpc>
                          <a:spcPct val="115000"/>
                        </a:lnSpc>
                        <a:spcBef>
                          <a:spcPts val="0"/>
                        </a:spcBef>
                        <a:spcAft>
                          <a:spcPts val="0"/>
                        </a:spcAft>
                      </a:pPr>
                      <a:r>
                        <a:rPr lang="en-US" sz="1600" dirty="0">
                          <a:effectLst/>
                          <a:latin typeface="Verdana" panose="020B0604030504040204" pitchFamily="34" charset="0"/>
                          <a:ea typeface="Verdana" panose="020B0604030504040204" pitchFamily="34" charset="0"/>
                        </a:rPr>
                        <a:t>After applying these algorithm we select the Random Forest as a best algorithm that gives the best  score. It gives the precision 0.668 and recall 0.364 and F1 score 0.471 percent. After selecting the algorithm we do some feature engineering and do some cross validation but there is not much change in the result.</a:t>
                      </a:r>
                      <a:r>
                        <a:rPr lang="en-US" sz="1600" b="0" i="0" kern="1200" dirty="0">
                          <a:solidFill>
                            <a:schemeClr val="dk1"/>
                          </a:solidFill>
                          <a:effectLst/>
                          <a:latin typeface="+mn-lt"/>
                          <a:ea typeface="+mn-ea"/>
                          <a:cs typeface="+mn-cs"/>
                        </a:rPr>
                        <a:t> </a:t>
                      </a:r>
                      <a:r>
                        <a:rPr lang="en-US" sz="1600" b="0" i="0" kern="1200" dirty="0">
                          <a:solidFill>
                            <a:schemeClr val="dk1"/>
                          </a:solidFill>
                          <a:effectLst/>
                          <a:latin typeface="Verdana" panose="020B0604030504040204" pitchFamily="34" charset="0"/>
                          <a:ea typeface="Verdana" panose="020B0604030504040204" pitchFamily="34" charset="0"/>
                          <a:cs typeface="+mn-cs"/>
                        </a:rPr>
                        <a:t>Logistic Regression model has the highest recall but the lowest precision, if the business cares recall the most, then this model is the best candidate. If the balance of recall and precision is the most important metric, then Random Forest is the ideal model. Since Random Forest has slightly lower recall but much higher precision than Logistic Regression, I would recommend Random Forest.</a:t>
                      </a:r>
                      <a:r>
                        <a:rPr lang="en-US" sz="1600" dirty="0">
                          <a:effectLst/>
                          <a:latin typeface="Verdana" panose="020B0604030504040204" pitchFamily="34" charset="0"/>
                          <a:ea typeface="Verdana" panose="020B0604030504040204" pitchFamily="34" charset="0"/>
                        </a:rPr>
                        <a:t>    </a:t>
                      </a:r>
                    </a:p>
                  </a:txBody>
                  <a:tcPr marL="63500" marR="63500" marT="63500" marB="63500"/>
                </a:tc>
                <a:extLst>
                  <a:ext uri="{0D108BD9-81ED-4DB2-BD59-A6C34878D82A}">
                    <a16:rowId xmlns:a16="http://schemas.microsoft.com/office/drawing/2014/main" val="903249252"/>
                  </a:ext>
                </a:extLst>
              </a:tr>
            </a:tbl>
          </a:graphicData>
        </a:graphic>
      </p:graphicFrame>
    </p:spTree>
    <p:extLst>
      <p:ext uri="{BB962C8B-B14F-4D97-AF65-F5344CB8AC3E}">
        <p14:creationId xmlns:p14="http://schemas.microsoft.com/office/powerpoint/2010/main" val="3610681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9478E-96DB-644E-4B0B-07FD8EBD6D94}"/>
              </a:ext>
            </a:extLst>
          </p:cNvPr>
          <p:cNvSpPr>
            <a:spLocks noGrp="1"/>
          </p:cNvSpPr>
          <p:nvPr>
            <p:ph type="title"/>
          </p:nvPr>
        </p:nvSpPr>
        <p:spPr/>
        <p:txBody>
          <a:bodyPr/>
          <a:lstStyle/>
          <a:p>
            <a:pPr algn="ctr"/>
            <a:r>
              <a:rPr lang="en-US" dirty="0">
                <a:solidFill>
                  <a:srgbClr val="FF0000"/>
                </a:solidFill>
                <a:latin typeface="Arial Rounded MT Bold" panose="020F0704030504030204" pitchFamily="34" charset="0"/>
              </a:rPr>
              <a:t>Reference</a:t>
            </a:r>
          </a:p>
        </p:txBody>
      </p:sp>
      <p:sp>
        <p:nvSpPr>
          <p:cNvPr id="3" name="Content Placeholder 2">
            <a:extLst>
              <a:ext uri="{FF2B5EF4-FFF2-40B4-BE49-F238E27FC236}">
                <a16:creationId xmlns:a16="http://schemas.microsoft.com/office/drawing/2014/main" id="{AF2105AD-5A55-1C0B-92E8-66442B9ACCEE}"/>
              </a:ext>
            </a:extLst>
          </p:cNvPr>
          <p:cNvSpPr>
            <a:spLocks noGrp="1"/>
          </p:cNvSpPr>
          <p:nvPr>
            <p:ph idx="1"/>
          </p:nvPr>
        </p:nvSpPr>
        <p:spPr/>
        <p:txBody>
          <a:bodyPr/>
          <a:lstStyle/>
          <a:p>
            <a:r>
              <a:rPr lang="en-US" dirty="0" err="1">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Almabetter</a:t>
            </a:r>
            <a:endParaRPr lang="en-US"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r>
              <a:rPr lang="en-US" i="0" strike="noStrike" dirty="0" err="1">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Geeksforgeeks</a:t>
            </a:r>
            <a:endParaRPr lang="en-US" i="0" strike="noStrike"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r>
              <a:rPr lang="en-US" dirty="0" err="1">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StackOverflow</a:t>
            </a:r>
            <a:endParaRPr lang="en-US"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r>
              <a:rPr lang="en-US" dirty="0" err="1">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Github</a:t>
            </a:r>
            <a:endParaRPr lang="en-US" i="0" strike="noStrike" dirty="0">
              <a:solidFill>
                <a:srgbClr val="F5FDFF"/>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13448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C5F6A-C22E-54A0-56F4-01AF6CBEF281}"/>
              </a:ext>
            </a:extLst>
          </p:cNvPr>
          <p:cNvSpPr>
            <a:spLocks noGrp="1"/>
          </p:cNvSpPr>
          <p:nvPr>
            <p:ph type="title"/>
          </p:nvPr>
        </p:nvSpPr>
        <p:spPr>
          <a:xfrm>
            <a:off x="838200" y="365125"/>
            <a:ext cx="10515600" cy="5356802"/>
          </a:xfrm>
        </p:spPr>
        <p:txBody>
          <a:bodyPr/>
          <a:lstStyle/>
          <a:p>
            <a:pPr algn="ctr"/>
            <a:r>
              <a:rPr lang="en-US" u="sng" dirty="0">
                <a:solidFill>
                  <a:srgbClr val="FF0000"/>
                </a:solidFill>
                <a:latin typeface="Arial Rounded MT Bold" panose="020F0704030504030204" pitchFamily="34" charset="0"/>
              </a:rPr>
              <a:t>THANK YOU</a:t>
            </a:r>
          </a:p>
        </p:txBody>
      </p:sp>
      <p:sp>
        <p:nvSpPr>
          <p:cNvPr id="3" name="Content Placeholder 2">
            <a:extLst>
              <a:ext uri="{FF2B5EF4-FFF2-40B4-BE49-F238E27FC236}">
                <a16:creationId xmlns:a16="http://schemas.microsoft.com/office/drawing/2014/main" id="{F2B63354-3BB2-65AD-C192-204883F6EFFD}"/>
              </a:ext>
            </a:extLst>
          </p:cNvPr>
          <p:cNvSpPr>
            <a:spLocks noGrp="1"/>
          </p:cNvSpPr>
          <p:nvPr>
            <p:ph idx="1"/>
          </p:nvPr>
        </p:nvSpPr>
        <p:spPr>
          <a:xfrm>
            <a:off x="838200" y="5597235"/>
            <a:ext cx="1863436" cy="579727"/>
          </a:xfrm>
        </p:spPr>
        <p:txBody>
          <a:bodyPr/>
          <a:lstStyle/>
          <a:p>
            <a:endParaRPr lang="en-US" dirty="0"/>
          </a:p>
        </p:txBody>
      </p:sp>
    </p:spTree>
    <p:extLst>
      <p:ext uri="{BB962C8B-B14F-4D97-AF65-F5344CB8AC3E}">
        <p14:creationId xmlns:p14="http://schemas.microsoft.com/office/powerpoint/2010/main" val="2373309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F66B-8BE5-DF63-10D0-F767A0010073}"/>
              </a:ext>
            </a:extLst>
          </p:cNvPr>
          <p:cNvSpPr>
            <a:spLocks noGrp="1"/>
          </p:cNvSpPr>
          <p:nvPr>
            <p:ph type="title"/>
          </p:nvPr>
        </p:nvSpPr>
        <p:spPr/>
        <p:txBody>
          <a:bodyPr/>
          <a:lstStyle/>
          <a:p>
            <a:pPr algn="ctr"/>
            <a:r>
              <a:rPr lang="en-US" b="1" i="1" u="sng" dirty="0">
                <a:solidFill>
                  <a:srgbClr val="FF0000"/>
                </a:solidFill>
                <a:latin typeface="Arial Rounded MT Bold" panose="020F0704030504030204" pitchFamily="34" charset="0"/>
              </a:rPr>
              <a:t>Objective</a:t>
            </a:r>
          </a:p>
        </p:txBody>
      </p:sp>
      <p:sp>
        <p:nvSpPr>
          <p:cNvPr id="3" name="Content Placeholder 2">
            <a:extLst>
              <a:ext uri="{FF2B5EF4-FFF2-40B4-BE49-F238E27FC236}">
                <a16:creationId xmlns:a16="http://schemas.microsoft.com/office/drawing/2014/main" id="{5144D2E3-48CC-2AC7-D448-EC08A36675DD}"/>
              </a:ext>
            </a:extLst>
          </p:cNvPr>
          <p:cNvSpPr>
            <a:spLocks noGrp="1"/>
          </p:cNvSpPr>
          <p:nvPr>
            <p:ph idx="1"/>
          </p:nvPr>
        </p:nvSpPr>
        <p:spPr/>
        <p:txBody>
          <a:bodyPr>
            <a:normAutofit/>
          </a:bodyPr>
          <a:lstStyle/>
          <a:p>
            <a:pPr algn="l"/>
            <a:r>
              <a:rPr lang="en-US" sz="2400" dirty="0">
                <a:solidFill>
                  <a:srgbClr val="000000"/>
                </a:solidFill>
                <a:effectLst/>
                <a:latin typeface="Verdana" panose="020B0604030504040204" pitchFamily="34" charset="0"/>
                <a:ea typeface="Calibri" panose="020F0502020204030204" pitchFamily="34" charset="0"/>
                <a:cs typeface="Segoe UI" panose="020B0502040204020203" pitchFamily="34" charset="0"/>
              </a:rPr>
              <a:t>In this project is aimed at predicting the case of customers default payments in Taiwan. From the perspective of risk management, the result of predictive accuracy of the estimated probability of default will be more valuable then the binary result of classification credible or not credible  clints. We can use the K-S chart to evaluate which customers will  default on their credit card payments.</a:t>
            </a:r>
            <a:endParaRPr lang="en-US" sz="2400" dirty="0">
              <a:solidFill>
                <a:srgbClr val="000000"/>
              </a:solidFill>
              <a:latin typeface="Verdana" panose="020B0604030504040204" pitchFamily="34" charset="0"/>
              <a:ea typeface="Verdana" panose="020B0604030504040204" pitchFamily="34" charset="0"/>
              <a:cs typeface="Segoe UI" panose="020B0502040204020203" pitchFamily="34" charset="0"/>
            </a:endParaRPr>
          </a:p>
          <a:p>
            <a:pPr algn="l"/>
            <a:r>
              <a:rPr lang="en-US" sz="2400" dirty="0">
                <a:solidFill>
                  <a:srgbClr val="000000"/>
                </a:solidFill>
                <a:latin typeface="Verdana" panose="020B0604030504040204" pitchFamily="34" charset="0"/>
                <a:ea typeface="Verdana" panose="020B0604030504040204" pitchFamily="34" charset="0"/>
                <a:cs typeface="Segoe UI" panose="020B0502040204020203" pitchFamily="34" charset="0"/>
              </a:rPr>
              <a:t>Our objective is to conduct quantitative analysis on credit default risk  by applying three interpretable machine learning models without utilizing credit score or credit history.</a:t>
            </a:r>
          </a:p>
          <a:p>
            <a:pPr marL="0" indent="0" algn="l">
              <a:buNone/>
            </a:pPr>
            <a:endParaRPr lang="en-US" sz="2400" i="0" dirty="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7123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40BC-A2E2-939D-4D7B-2D446ACB339F}"/>
              </a:ext>
            </a:extLst>
          </p:cNvPr>
          <p:cNvSpPr>
            <a:spLocks noGrp="1"/>
          </p:cNvSpPr>
          <p:nvPr>
            <p:ph type="title"/>
          </p:nvPr>
        </p:nvSpPr>
        <p:spPr/>
        <p:txBody>
          <a:bodyPr/>
          <a:lstStyle/>
          <a:p>
            <a:pPr algn="ctr"/>
            <a:r>
              <a:rPr lang="en-US" b="1" u="sng" dirty="0">
                <a:solidFill>
                  <a:srgbClr val="FF0000"/>
                </a:solidFill>
                <a:latin typeface="Arial Rounded MT Bold" panose="020F0704030504030204" pitchFamily="34" charset="0"/>
              </a:rPr>
              <a:t>Data summary</a:t>
            </a:r>
          </a:p>
        </p:txBody>
      </p:sp>
      <p:sp>
        <p:nvSpPr>
          <p:cNvPr id="3" name="Content Placeholder 2">
            <a:extLst>
              <a:ext uri="{FF2B5EF4-FFF2-40B4-BE49-F238E27FC236}">
                <a16:creationId xmlns:a16="http://schemas.microsoft.com/office/drawing/2014/main" id="{6F13AA5D-B52A-317A-71D6-EFFFBF3B5A91}"/>
              </a:ext>
            </a:extLst>
          </p:cNvPr>
          <p:cNvSpPr>
            <a:spLocks noGrp="1"/>
          </p:cNvSpPr>
          <p:nvPr>
            <p:ph idx="1"/>
          </p:nvPr>
        </p:nvSpPr>
        <p:spPr/>
        <p:txBody>
          <a:bodyPr>
            <a:noAutofit/>
          </a:bodyPr>
          <a:lstStyle/>
          <a:p>
            <a:pPr marL="342900" marR="0" lvl="0" indent="-342900">
              <a:lnSpc>
                <a:spcPct val="115000"/>
              </a:lnSpc>
              <a:spcBef>
                <a:spcPts val="0"/>
              </a:spcBef>
              <a:spcAft>
                <a:spcPts val="0"/>
              </a:spcAft>
              <a:buFont typeface="Symbol" panose="05050102010706020507" pitchFamily="18" charset="2"/>
              <a:buChar char=""/>
            </a:pPr>
            <a:r>
              <a:rPr lang="en-US" sz="1800" b="1" dirty="0">
                <a:solidFill>
                  <a:srgbClr val="000000"/>
                </a:solidFill>
                <a:latin typeface="Verdana" panose="020B0604030504040204" pitchFamily="34" charset="0"/>
                <a:ea typeface="Times New Roman" panose="02020603050405020304" pitchFamily="18" charset="0"/>
                <a:cs typeface="Segoe UI" panose="020B0502040204020203" pitchFamily="34" charset="0"/>
              </a:rPr>
              <a:t>Amount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sym typeface="Wingdings" panose="05000000000000000000" pitchFamily="2" charset="2"/>
              </a:rPr>
              <a: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latin typeface="Verdana" panose="020B0604030504040204" pitchFamily="34" charset="0"/>
                <a:ea typeface="Times New Roman" panose="02020603050405020304" pitchFamily="18" charset="0"/>
                <a:cs typeface="Segoe UI" panose="020B0502040204020203" pitchFamily="34" charset="0"/>
              </a:rPr>
              <a:t>Credit amount</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b="1" dirty="0">
                <a:solidFill>
                  <a:srgbClr val="000000"/>
                </a:solidFill>
                <a:latin typeface="Verdana" panose="020B0604030504040204" pitchFamily="34" charset="0"/>
                <a:ea typeface="Times New Roman" panose="02020603050405020304" pitchFamily="18" charset="0"/>
                <a:cs typeface="Segoe UI" panose="020B0502040204020203" pitchFamily="34" charset="0"/>
              </a:rPr>
              <a:t>Gender</a:t>
            </a:r>
            <a:r>
              <a:rPr lang="en-US" sz="1800" b="1"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sym typeface="Wingdings" panose="05000000000000000000" pitchFamily="2" charset="2"/>
              </a:rPr>
              <a: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latin typeface="Verdana" panose="020B0604030504040204" pitchFamily="34" charset="0"/>
                <a:ea typeface="Times New Roman" panose="02020603050405020304" pitchFamily="18" charset="0"/>
                <a:cs typeface="Segoe UI" panose="020B0502040204020203" pitchFamily="34" charset="0"/>
              </a:rPr>
              <a:t>Gender(1: Male , 2: female , 3:other)</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b="1" dirty="0">
                <a:solidFill>
                  <a:srgbClr val="000000"/>
                </a:solidFill>
                <a:latin typeface="Verdana" panose="020B0604030504040204" pitchFamily="34" charset="0"/>
                <a:ea typeface="Times New Roman" panose="02020603050405020304" pitchFamily="18" charset="0"/>
                <a:cs typeface="Segoe UI" panose="020B0502040204020203" pitchFamily="34" charset="0"/>
              </a:rPr>
              <a:t>Education</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sym typeface="Wingdings" panose="05000000000000000000" pitchFamily="2" charset="2"/>
              </a:rPr>
              <a: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Educational qualifications(1: Graduate school, 2: university, 3:high school, 4: others ) </a:t>
            </a:r>
          </a:p>
          <a:p>
            <a:pPr marL="342900" marR="0" lvl="0" indent="-342900">
              <a:lnSpc>
                <a:spcPct val="115000"/>
              </a:lnSpc>
              <a:spcBef>
                <a:spcPts val="0"/>
              </a:spcBef>
              <a:spcAft>
                <a:spcPts val="0"/>
              </a:spcAft>
              <a:buFont typeface="Symbol" panose="05050102010706020507" pitchFamily="18" charset="2"/>
              <a:buChar char=""/>
            </a:pPr>
            <a:r>
              <a:rPr lang="en-US" sz="1800" b="1" dirty="0">
                <a:solidFill>
                  <a:srgbClr val="000000"/>
                </a:solidFill>
                <a:latin typeface="Verdana" panose="020B0604030504040204" pitchFamily="34" charset="0"/>
                <a:ea typeface="Times New Roman" panose="02020603050405020304" pitchFamily="18" charset="0"/>
                <a:cs typeface="Segoe UI" panose="020B0502040204020203" pitchFamily="34" charset="0"/>
              </a:rPr>
              <a:t>Marital status</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sym typeface="Wingdings" panose="05000000000000000000" pitchFamily="2" charset="2"/>
              </a:rPr>
              <a: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latin typeface="Verdana" panose="020B0604030504040204" pitchFamily="34" charset="0"/>
                <a:ea typeface="Times New Roman" panose="02020603050405020304" pitchFamily="18" charset="0"/>
                <a:cs typeface="Segoe UI" panose="020B0502040204020203" pitchFamily="34" charset="0"/>
              </a:rPr>
              <a:t>Married</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or not(1: Married, 2: Unmarried , 3: other</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b="1" dirty="0">
                <a:solidFill>
                  <a:srgbClr val="000000"/>
                </a:solidFill>
                <a:latin typeface="Verdana" panose="020B0604030504040204" pitchFamily="34" charset="0"/>
                <a:ea typeface="Times New Roman" panose="02020603050405020304" pitchFamily="18" charset="0"/>
                <a:cs typeface="Segoe UI" panose="020B0502040204020203" pitchFamily="34" charset="0"/>
              </a:rPr>
              <a:t>Age</a:t>
            </a:r>
            <a:r>
              <a:rPr lang="en-US" sz="1800" b="1"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sym typeface="Wingdings" panose="05000000000000000000" pitchFamily="2" charset="2"/>
              </a:rPr>
              <a: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latin typeface="Verdana" panose="020B0604030504040204" pitchFamily="34" charset="0"/>
                <a:ea typeface="Times New Roman" panose="02020603050405020304" pitchFamily="18" charset="0"/>
                <a:cs typeface="Segoe UI" panose="020B0502040204020203" pitchFamily="34" charset="0"/>
              </a:rPr>
              <a:t>Age</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b="1" dirty="0">
                <a:solidFill>
                  <a:srgbClr val="000000"/>
                </a:solidFill>
                <a:latin typeface="Verdana" panose="020B0604030504040204" pitchFamily="34" charset="0"/>
                <a:ea typeface="Times New Roman" panose="02020603050405020304" pitchFamily="18" charset="0"/>
                <a:cs typeface="Segoe UI" panose="020B0502040204020203" pitchFamily="34" charset="0"/>
              </a:rPr>
              <a:t>History of past payments </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sym typeface="Wingdings" panose="05000000000000000000" pitchFamily="2" charset="2"/>
              </a:rPr>
              <a: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latin typeface="Verdana" panose="020B0604030504040204" pitchFamily="34" charset="0"/>
                <a:ea typeface="Times New Roman" panose="02020603050405020304" pitchFamily="18" charset="0"/>
                <a:cs typeface="Segoe UI" panose="020B0502040204020203" pitchFamily="34" charset="0"/>
              </a:rPr>
              <a:t>Payments made in past</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b="1" dirty="0">
                <a:solidFill>
                  <a:srgbClr val="000000"/>
                </a:solidFill>
                <a:latin typeface="Verdana" panose="020B0604030504040204" pitchFamily="34" charset="0"/>
                <a:ea typeface="Times New Roman" panose="02020603050405020304" pitchFamily="18" charset="0"/>
                <a:cs typeface="Segoe UI" panose="020B0502040204020203" pitchFamily="34" charset="0"/>
              </a:rPr>
              <a:t>Amount of bill statement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sym typeface="Wingdings" panose="05000000000000000000" pitchFamily="2" charset="2"/>
              </a:rPr>
              <a: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latin typeface="Verdana" panose="020B0604030504040204" pitchFamily="34" charset="0"/>
                <a:ea typeface="Times New Roman" panose="02020603050405020304" pitchFamily="18" charset="0"/>
                <a:cs typeface="Segoe UI" panose="020B0502040204020203" pitchFamily="34" charset="0"/>
              </a:rPr>
              <a:t>bill amount</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b="1" dirty="0">
                <a:solidFill>
                  <a:srgbClr val="000000"/>
                </a:solidFill>
                <a:latin typeface="Verdana" panose="020B0604030504040204" pitchFamily="34" charset="0"/>
                <a:ea typeface="Times New Roman" panose="02020603050405020304" pitchFamily="18" charset="0"/>
                <a:cs typeface="Segoe UI" panose="020B0502040204020203" pitchFamily="34" charset="0"/>
              </a:rPr>
              <a:t>Amount of previous payments</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sym typeface="Wingdings" panose="05000000000000000000" pitchFamily="2" charset="2"/>
              </a:rPr>
              <a: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latin typeface="Verdana" panose="020B0604030504040204" pitchFamily="34" charset="0"/>
                <a:ea typeface="Times New Roman" panose="02020603050405020304" pitchFamily="18" charset="0"/>
                <a:cs typeface="Segoe UI" panose="020B0502040204020203" pitchFamily="34" charset="0"/>
              </a:rPr>
              <a:t>Previous amount paid(1: paid, 2: not paid)</a:t>
            </a:r>
          </a:p>
        </p:txBody>
      </p:sp>
    </p:spTree>
    <p:extLst>
      <p:ext uri="{BB962C8B-B14F-4D97-AF65-F5344CB8AC3E}">
        <p14:creationId xmlns:p14="http://schemas.microsoft.com/office/powerpoint/2010/main" val="4234080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D31BF-BFBB-02E0-790B-4EE577D617A9}"/>
              </a:ext>
            </a:extLst>
          </p:cNvPr>
          <p:cNvSpPr>
            <a:spLocks noGrp="1"/>
          </p:cNvSpPr>
          <p:nvPr>
            <p:ph type="title"/>
          </p:nvPr>
        </p:nvSpPr>
        <p:spPr/>
        <p:txBody>
          <a:bodyPr/>
          <a:lstStyle/>
          <a:p>
            <a:pPr algn="ctr"/>
            <a:r>
              <a:rPr lang="en-US" dirty="0">
                <a:solidFill>
                  <a:srgbClr val="FF0000"/>
                </a:solidFill>
                <a:latin typeface="Arial Rounded MT Bold" panose="020F0704030504030204" pitchFamily="34" charset="0"/>
              </a:rPr>
              <a:t>Data loading</a:t>
            </a:r>
          </a:p>
        </p:txBody>
      </p:sp>
      <p:sp>
        <p:nvSpPr>
          <p:cNvPr id="3" name="Content Placeholder 2">
            <a:extLst>
              <a:ext uri="{FF2B5EF4-FFF2-40B4-BE49-F238E27FC236}">
                <a16:creationId xmlns:a16="http://schemas.microsoft.com/office/drawing/2014/main" id="{601293BF-BF64-0BE4-B875-EB70EBDF675B}"/>
              </a:ext>
            </a:extLst>
          </p:cNvPr>
          <p:cNvSpPr>
            <a:spLocks noGrp="1"/>
          </p:cNvSpPr>
          <p:nvPr>
            <p:ph idx="1"/>
          </p:nvPr>
        </p:nvSpPr>
        <p:spPr/>
        <p:txBody>
          <a:bodyPr>
            <a:normAutofit/>
          </a:bodyPr>
          <a:lstStyle/>
          <a:p>
            <a:pPr marL="0" indent="0">
              <a:buNone/>
            </a:pPr>
            <a:endParaRPr lang="en-US" sz="2000" dirty="0">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B45FDE46-75AB-FD3E-DACA-B75CE79946A8}"/>
              </a:ext>
            </a:extLst>
          </p:cNvPr>
          <p:cNvSpPr txBox="1"/>
          <p:nvPr/>
        </p:nvSpPr>
        <p:spPr>
          <a:xfrm>
            <a:off x="8395855" y="2175164"/>
            <a:ext cx="2701636" cy="1077218"/>
          </a:xfrm>
          <a:prstGeom prst="rect">
            <a:avLst/>
          </a:prstGeom>
          <a:solidFill>
            <a:schemeClr val="accent4">
              <a:lumMod val="60000"/>
              <a:lumOff val="40000"/>
            </a:schemeClr>
          </a:solidFill>
        </p:spPr>
        <p:txBody>
          <a:bodyPr wrap="square" rtlCol="0">
            <a:spAutoFit/>
          </a:bodyPr>
          <a:lstStyle>
            <a:defPPr>
              <a:defRPr lang="en-US"/>
            </a:defPPr>
            <a:lvl1pPr>
              <a:defRPr sz="2800" u="sng"/>
            </a:lvl1pPr>
          </a:lstStyle>
          <a:p>
            <a:pPr algn="ctr"/>
            <a:r>
              <a:rPr lang="en-US" sz="2400" dirty="0">
                <a:solidFill>
                  <a:schemeClr val="tx1">
                    <a:lumMod val="95000"/>
                    <a:lumOff val="5000"/>
                  </a:schemeClr>
                </a:solidFill>
              </a:rPr>
              <a:t>Data exploration</a:t>
            </a:r>
          </a:p>
          <a:p>
            <a:r>
              <a:rPr lang="en-US" sz="2000" u="none" dirty="0">
                <a:solidFill>
                  <a:schemeClr val="tx1">
                    <a:lumMod val="95000"/>
                    <a:lumOff val="5000"/>
                  </a:schemeClr>
                </a:solidFill>
              </a:rPr>
              <a:t>Checking data in different column</a:t>
            </a:r>
          </a:p>
        </p:txBody>
      </p:sp>
      <p:sp>
        <p:nvSpPr>
          <p:cNvPr id="10" name="TextBox 9">
            <a:extLst>
              <a:ext uri="{FF2B5EF4-FFF2-40B4-BE49-F238E27FC236}">
                <a16:creationId xmlns:a16="http://schemas.microsoft.com/office/drawing/2014/main" id="{1475D0D6-0FB0-DC25-EA07-6884F9740240}"/>
              </a:ext>
            </a:extLst>
          </p:cNvPr>
          <p:cNvSpPr txBox="1"/>
          <p:nvPr/>
        </p:nvSpPr>
        <p:spPr>
          <a:xfrm flipH="1">
            <a:off x="987826" y="2175164"/>
            <a:ext cx="2946865" cy="1384995"/>
          </a:xfrm>
          <a:prstGeom prst="rect">
            <a:avLst/>
          </a:prstGeom>
          <a:solidFill>
            <a:schemeClr val="accent4">
              <a:lumMod val="60000"/>
              <a:lumOff val="40000"/>
            </a:schemeClr>
          </a:solidFill>
        </p:spPr>
        <p:txBody>
          <a:bodyPr wrap="square" rtlCol="0">
            <a:spAutoFit/>
          </a:bodyPr>
          <a:lstStyle/>
          <a:p>
            <a:pPr algn="ctr"/>
            <a:r>
              <a:rPr lang="en-US" sz="2400" u="sng" dirty="0">
                <a:solidFill>
                  <a:schemeClr val="tx1">
                    <a:lumMod val="95000"/>
                    <a:lumOff val="5000"/>
                  </a:schemeClr>
                </a:solidFill>
              </a:rPr>
              <a:t>Data loading  </a:t>
            </a:r>
            <a:endParaRPr lang="en-US" dirty="0">
              <a:solidFill>
                <a:schemeClr val="tx1">
                  <a:lumMod val="95000"/>
                  <a:lumOff val="5000"/>
                </a:schemeClr>
              </a:solidFill>
            </a:endParaRPr>
          </a:p>
          <a:p>
            <a:r>
              <a:rPr lang="en-US" sz="2000" dirty="0">
                <a:solidFill>
                  <a:schemeClr val="tx1">
                    <a:lumMod val="95000"/>
                    <a:lumOff val="5000"/>
                  </a:schemeClr>
                </a:solidFill>
              </a:rPr>
              <a:t>Loading the data from google drive and read into notebook</a:t>
            </a:r>
          </a:p>
        </p:txBody>
      </p:sp>
      <p:sp>
        <p:nvSpPr>
          <p:cNvPr id="12" name="TextBox 11">
            <a:extLst>
              <a:ext uri="{FF2B5EF4-FFF2-40B4-BE49-F238E27FC236}">
                <a16:creationId xmlns:a16="http://schemas.microsoft.com/office/drawing/2014/main" id="{E241F678-3408-E1A2-118A-58846508902C}"/>
              </a:ext>
            </a:extLst>
          </p:cNvPr>
          <p:cNvSpPr txBox="1"/>
          <p:nvPr/>
        </p:nvSpPr>
        <p:spPr>
          <a:xfrm>
            <a:off x="987826" y="4365010"/>
            <a:ext cx="2946866" cy="1508105"/>
          </a:xfrm>
          <a:prstGeom prst="rect">
            <a:avLst/>
          </a:prstGeom>
          <a:solidFill>
            <a:srgbClr val="00B0F0"/>
          </a:solidFill>
        </p:spPr>
        <p:txBody>
          <a:bodyPr wrap="square" rtlCol="0">
            <a:spAutoFit/>
          </a:bodyPr>
          <a:lstStyle/>
          <a:p>
            <a:pPr algn="ctr"/>
            <a:r>
              <a:rPr lang="en-US" sz="2400" u="sng" dirty="0" err="1">
                <a:solidFill>
                  <a:schemeClr val="tx1">
                    <a:lumMod val="95000"/>
                    <a:lumOff val="5000"/>
                  </a:schemeClr>
                </a:solidFill>
              </a:rPr>
              <a:t>Cloumns</a:t>
            </a:r>
            <a:endParaRPr lang="en-US" sz="2400" u="sng" dirty="0">
              <a:solidFill>
                <a:schemeClr val="tx1">
                  <a:lumMod val="95000"/>
                  <a:lumOff val="5000"/>
                </a:schemeClr>
              </a:solidFill>
            </a:endParaRPr>
          </a:p>
          <a:p>
            <a:r>
              <a:rPr lang="en-US" sz="2000" dirty="0">
                <a:solidFill>
                  <a:schemeClr val="tx1">
                    <a:lumMod val="95000"/>
                    <a:lumOff val="5000"/>
                  </a:schemeClr>
                </a:solidFill>
              </a:rPr>
              <a:t>Numerical columns and the </a:t>
            </a:r>
            <a:r>
              <a:rPr lang="en-US" sz="2000" dirty="0" err="1">
                <a:solidFill>
                  <a:schemeClr val="tx1">
                    <a:lumMod val="95000"/>
                    <a:lumOff val="5000"/>
                  </a:schemeClr>
                </a:solidFill>
              </a:rPr>
              <a:t>cetagorical</a:t>
            </a:r>
            <a:r>
              <a:rPr lang="en-US" sz="2000" dirty="0">
                <a:solidFill>
                  <a:schemeClr val="tx1">
                    <a:lumMod val="95000"/>
                    <a:lumOff val="5000"/>
                  </a:schemeClr>
                </a:solidFill>
              </a:rPr>
              <a:t> columns</a:t>
            </a:r>
          </a:p>
          <a:p>
            <a:endParaRPr lang="en-US" sz="2800" u="sng" dirty="0">
              <a:solidFill>
                <a:srgbClr val="7030A0"/>
              </a:solidFill>
            </a:endParaRPr>
          </a:p>
        </p:txBody>
      </p:sp>
      <p:sp>
        <p:nvSpPr>
          <p:cNvPr id="16" name="TextBox 15">
            <a:extLst>
              <a:ext uri="{FF2B5EF4-FFF2-40B4-BE49-F238E27FC236}">
                <a16:creationId xmlns:a16="http://schemas.microsoft.com/office/drawing/2014/main" id="{E0FAB843-45AB-B8D7-627F-C95D37FA581B}"/>
              </a:ext>
            </a:extLst>
          </p:cNvPr>
          <p:cNvSpPr txBox="1"/>
          <p:nvPr/>
        </p:nvSpPr>
        <p:spPr>
          <a:xfrm>
            <a:off x="8395853" y="4365010"/>
            <a:ext cx="2701637" cy="1077218"/>
          </a:xfrm>
          <a:prstGeom prst="rect">
            <a:avLst/>
          </a:prstGeom>
          <a:solidFill>
            <a:srgbClr val="92D050"/>
          </a:solidFill>
        </p:spPr>
        <p:txBody>
          <a:bodyPr wrap="square" rtlCol="0">
            <a:spAutoFit/>
          </a:bodyPr>
          <a:lstStyle/>
          <a:p>
            <a:pPr algn="ctr"/>
            <a:r>
              <a:rPr lang="en-US" sz="2400" u="sng" dirty="0"/>
              <a:t>Data</a:t>
            </a:r>
          </a:p>
          <a:p>
            <a:r>
              <a:rPr lang="en-US" sz="2000" dirty="0">
                <a:solidFill>
                  <a:schemeClr val="tx1">
                    <a:lumMod val="95000"/>
                    <a:lumOff val="5000"/>
                  </a:schemeClr>
                </a:solidFill>
              </a:rPr>
              <a:t>Information and data type of columns</a:t>
            </a:r>
          </a:p>
        </p:txBody>
      </p:sp>
      <p:sp>
        <p:nvSpPr>
          <p:cNvPr id="19" name="Oval 18">
            <a:extLst>
              <a:ext uri="{FF2B5EF4-FFF2-40B4-BE49-F238E27FC236}">
                <a16:creationId xmlns:a16="http://schemas.microsoft.com/office/drawing/2014/main" id="{AC20F203-6667-2155-B994-9E721B96D65B}"/>
              </a:ext>
            </a:extLst>
          </p:cNvPr>
          <p:cNvSpPr/>
          <p:nvPr/>
        </p:nvSpPr>
        <p:spPr>
          <a:xfrm>
            <a:off x="4350327" y="2576945"/>
            <a:ext cx="3394364" cy="2424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lumMod val="95000"/>
                    <a:lumOff val="5000"/>
                  </a:schemeClr>
                </a:solidFill>
              </a:rPr>
              <a:t>Data operations</a:t>
            </a:r>
          </a:p>
        </p:txBody>
      </p:sp>
    </p:spTree>
    <p:extLst>
      <p:ext uri="{BB962C8B-B14F-4D97-AF65-F5344CB8AC3E}">
        <p14:creationId xmlns:p14="http://schemas.microsoft.com/office/powerpoint/2010/main" val="694901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51BA0-2C32-C53A-185B-8A14C1326965}"/>
              </a:ext>
            </a:extLst>
          </p:cNvPr>
          <p:cNvSpPr>
            <a:spLocks noGrp="1"/>
          </p:cNvSpPr>
          <p:nvPr>
            <p:ph type="title"/>
          </p:nvPr>
        </p:nvSpPr>
        <p:spPr/>
        <p:txBody>
          <a:bodyPr/>
          <a:lstStyle/>
          <a:p>
            <a:pPr algn="ctr"/>
            <a:r>
              <a:rPr lang="en-US" dirty="0">
                <a:solidFill>
                  <a:srgbClr val="FF0000"/>
                </a:solidFill>
                <a:latin typeface="Arial Rounded MT Bold" panose="020F0704030504030204" pitchFamily="34" charset="0"/>
              </a:rPr>
              <a:t>Data wrangling</a:t>
            </a:r>
          </a:p>
        </p:txBody>
      </p:sp>
      <p:sp>
        <p:nvSpPr>
          <p:cNvPr id="3" name="Content Placeholder 2">
            <a:extLst>
              <a:ext uri="{FF2B5EF4-FFF2-40B4-BE49-F238E27FC236}">
                <a16:creationId xmlns:a16="http://schemas.microsoft.com/office/drawing/2014/main" id="{835C01D6-3342-C723-2C1D-D3F620022255}"/>
              </a:ext>
            </a:extLst>
          </p:cNvPr>
          <p:cNvSpPr>
            <a:spLocks noGrp="1"/>
          </p:cNvSpPr>
          <p:nvPr>
            <p:ph idx="1"/>
          </p:nvPr>
        </p:nvSpPr>
        <p:spPr/>
        <p:txBody>
          <a:bodyPr>
            <a:normAutofit fontScale="85000" lnSpcReduction="20000"/>
          </a:bodyPr>
          <a:lstStyle/>
          <a:p>
            <a:pPr rtl="0" fontAlgn="base">
              <a:spcBef>
                <a:spcPts val="0"/>
              </a:spcBef>
              <a:spcAft>
                <a:spcPts val="0"/>
              </a:spcAft>
              <a:buFont typeface="Arial" panose="020B0604020202020204" pitchFamily="34" charset="0"/>
              <a:buChar char="•"/>
            </a:pPr>
            <a:endParaRPr lang="en-US" sz="2000" b="0" i="0" u="none" strike="noStrike" dirty="0">
              <a:solidFill>
                <a:srgbClr val="134F5C"/>
              </a:solidFill>
              <a:effectLst/>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r>
              <a:rPr lang="en-US" sz="2000" b="0" i="0" u="none" strike="noStrike" dirty="0">
                <a:solidFill>
                  <a:srgbClr val="134F5C"/>
                </a:solidFill>
                <a:effectLst/>
                <a:latin typeface="Verdana" panose="020B0604030504040204" pitchFamily="34" charset="0"/>
                <a:ea typeface="Verdana" panose="020B0604030504040204" pitchFamily="34" charset="0"/>
              </a:rPr>
              <a:t>Data wrangling-also called data cleaning, unifying</a:t>
            </a:r>
            <a:r>
              <a:rPr lang="en-US" sz="2000" b="0" i="0" u="none" strike="noStrike" dirty="0">
                <a:solidFill>
                  <a:srgbClr val="124F5C"/>
                </a:solidFill>
                <a:effectLst/>
                <a:latin typeface="Verdana" panose="020B0604030504040204" pitchFamily="34" charset="0"/>
                <a:ea typeface="Verdana" panose="020B0604030504040204" pitchFamily="34" charset="0"/>
              </a:rPr>
              <a:t> messy and complex data sets to a meaningful format for easy  access and analysis. </a:t>
            </a:r>
            <a:r>
              <a:rPr lang="en-US" sz="2000" b="0" i="0" u="none" strike="noStrike" dirty="0">
                <a:solidFill>
                  <a:srgbClr val="134F5C"/>
                </a:solidFill>
                <a:effectLst/>
                <a:latin typeface="Verdana" panose="020B0604030504040204" pitchFamily="34" charset="0"/>
                <a:ea typeface="Verdana" panose="020B0604030504040204" pitchFamily="34" charset="0"/>
              </a:rPr>
              <a:t>There are various processes designed to transform raw data into more readily used formats.</a:t>
            </a:r>
            <a:endParaRPr lang="en-US" sz="2000" b="0" i="0" u="none" strike="noStrike" dirty="0">
              <a:solidFill>
                <a:srgbClr val="F5FDFF"/>
              </a:solidFill>
              <a:effectLst/>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endParaRPr lang="en-US" sz="2000" b="0" dirty="0">
              <a:effectLst/>
              <a:latin typeface="Verdana" panose="020B0604030504040204" pitchFamily="34" charset="0"/>
              <a:ea typeface="Verdana" panose="020B0604030504040204" pitchFamily="34" charset="0"/>
            </a:endParaRPr>
          </a:p>
          <a:p>
            <a:pPr marL="0" indent="0" rtl="0" fontAlgn="base">
              <a:spcBef>
                <a:spcPts val="0"/>
              </a:spcBef>
              <a:spcAft>
                <a:spcPts val="0"/>
              </a:spcAft>
              <a:buNone/>
            </a:pPr>
            <a:br>
              <a:rPr lang="en-US" sz="2000" b="0" dirty="0">
                <a:effectLst/>
                <a:latin typeface="Verdana" panose="020B0604030504040204" pitchFamily="34" charset="0"/>
                <a:ea typeface="Verdana" panose="020B0604030504040204" pitchFamily="34" charset="0"/>
              </a:rPr>
            </a:br>
            <a:r>
              <a:rPr lang="en-US" sz="2000" b="0" i="0" u="none" strike="noStrike" dirty="0">
                <a:solidFill>
                  <a:srgbClr val="124F5C"/>
                </a:solidFill>
                <a:effectLst/>
                <a:latin typeface="Verdana" panose="020B0604030504040204" pitchFamily="34" charset="0"/>
                <a:ea typeface="Verdana" panose="020B0604030504040204" pitchFamily="34" charset="0"/>
              </a:rPr>
              <a:t>*</a:t>
            </a:r>
            <a:r>
              <a:rPr lang="en-US" sz="2000" b="0" i="0" u="sng" strike="noStrike" dirty="0">
                <a:solidFill>
                  <a:srgbClr val="124F5C"/>
                </a:solidFill>
                <a:effectLst/>
                <a:latin typeface="Verdana" panose="020B0604030504040204" pitchFamily="34" charset="0"/>
                <a:ea typeface="Verdana" panose="020B0604030504040204" pitchFamily="34" charset="0"/>
              </a:rPr>
              <a:t>It includes following steps:</a:t>
            </a:r>
          </a:p>
          <a:p>
            <a:pPr rtl="0" fontAlgn="base">
              <a:spcBef>
                <a:spcPts val="0"/>
              </a:spcBef>
              <a:spcAft>
                <a:spcPts val="0"/>
              </a:spcAft>
              <a:buFont typeface="Arial" panose="020B0604020202020204" pitchFamily="34" charset="0"/>
              <a:buChar char="•"/>
            </a:pPr>
            <a:endParaRPr lang="en-US" sz="2000" b="0" i="0" u="none" strike="noStrike" dirty="0">
              <a:solidFill>
                <a:srgbClr val="F5FDFF"/>
              </a:solidFill>
              <a:effectLst/>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endParaRPr lang="en-US" sz="2000" dirty="0">
              <a:solidFill>
                <a:srgbClr val="124F5C"/>
              </a:solidFill>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r>
              <a:rPr lang="en-US" sz="2000" dirty="0">
                <a:solidFill>
                  <a:srgbClr val="124F5C"/>
                </a:solidFill>
                <a:latin typeface="Verdana" panose="020B0604030504040204" pitchFamily="34" charset="0"/>
                <a:ea typeface="Verdana" panose="020B0604030504040204" pitchFamily="34" charset="0"/>
              </a:rPr>
              <a:t>We change the label  row because the first row is not readable.</a:t>
            </a:r>
          </a:p>
          <a:p>
            <a:pPr rtl="0" fontAlgn="base">
              <a:spcBef>
                <a:spcPts val="0"/>
              </a:spcBef>
              <a:spcAft>
                <a:spcPts val="0"/>
              </a:spcAft>
              <a:buFont typeface="Arial" panose="020B0604020202020204" pitchFamily="34" charset="0"/>
              <a:buChar char="•"/>
            </a:pPr>
            <a:r>
              <a:rPr lang="en-US" sz="2000" dirty="0">
                <a:solidFill>
                  <a:srgbClr val="124F5C"/>
                </a:solidFill>
                <a:latin typeface="Verdana" panose="020B0604030504040204" pitchFamily="34" charset="0"/>
                <a:ea typeface="Verdana" panose="020B0604030504040204" pitchFamily="34" charset="0"/>
              </a:rPr>
              <a:t>Creating columns to better understanding</a:t>
            </a:r>
            <a:r>
              <a:rPr lang="en-US" sz="2000" b="0" i="0" u="none" strike="noStrike" dirty="0">
                <a:solidFill>
                  <a:srgbClr val="124F5C"/>
                </a:solidFill>
                <a:effectLst/>
                <a:latin typeface="Verdana" panose="020B0604030504040204" pitchFamily="34" charset="0"/>
                <a:ea typeface="Verdana" panose="020B0604030504040204" pitchFamily="34" charset="0"/>
              </a:rPr>
              <a:t>.</a:t>
            </a:r>
            <a:endParaRPr lang="en-US" sz="2000" b="0" i="0" u="none" strike="noStrike" dirty="0">
              <a:solidFill>
                <a:srgbClr val="000000"/>
              </a:solidFill>
              <a:effectLst/>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r>
              <a:rPr lang="en-US" sz="2000" dirty="0">
                <a:solidFill>
                  <a:srgbClr val="124F5C"/>
                </a:solidFill>
                <a:latin typeface="Verdana" panose="020B0604030504040204" pitchFamily="34" charset="0"/>
                <a:ea typeface="Verdana" panose="020B0604030504040204" pitchFamily="34" charset="0"/>
              </a:rPr>
              <a:t>Remove the columns that used to create the new columns</a:t>
            </a:r>
            <a:r>
              <a:rPr lang="en-US" sz="2000" b="0" i="0" u="none" strike="noStrike" dirty="0">
                <a:solidFill>
                  <a:srgbClr val="124F5C"/>
                </a:solidFill>
                <a:effectLst/>
                <a:latin typeface="Verdana" panose="020B0604030504040204" pitchFamily="34" charset="0"/>
                <a:ea typeface="Verdana" panose="020B0604030504040204" pitchFamily="34" charset="0"/>
              </a:rPr>
              <a:t>.</a:t>
            </a:r>
            <a:endParaRPr lang="en-US" sz="2000" b="0" i="0" u="none" strike="noStrike" dirty="0">
              <a:solidFill>
                <a:srgbClr val="000000"/>
              </a:solidFill>
              <a:effectLst/>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r>
              <a:rPr lang="en-US" sz="2000" b="0" i="0" u="none" strike="noStrike" dirty="0">
                <a:solidFill>
                  <a:srgbClr val="124F5C"/>
                </a:solidFill>
                <a:effectLst/>
                <a:latin typeface="Verdana" panose="020B0604030504040204" pitchFamily="34" charset="0"/>
                <a:ea typeface="Verdana" panose="020B0604030504040204" pitchFamily="34" charset="0"/>
              </a:rPr>
              <a:t>Converting columns to proper data type format.</a:t>
            </a:r>
            <a:endParaRPr lang="en-US" sz="2000" b="0" i="0" u="none" strike="noStrike" dirty="0">
              <a:solidFill>
                <a:srgbClr val="000000"/>
              </a:solidFill>
              <a:effectLst/>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r>
              <a:rPr lang="en-US" sz="2000" b="0" i="0" u="none" strike="noStrike" dirty="0">
                <a:solidFill>
                  <a:srgbClr val="124F5C"/>
                </a:solidFill>
                <a:effectLst/>
                <a:latin typeface="Verdana" panose="020B0604030504040204" pitchFamily="34" charset="0"/>
                <a:ea typeface="Verdana" panose="020B0604030504040204" pitchFamily="34" charset="0"/>
              </a:rPr>
              <a:t>Adding or removing columns for analysis.</a:t>
            </a:r>
          </a:p>
          <a:p>
            <a:pPr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Verdana" panose="020B0604030504040204" pitchFamily="34" charset="0"/>
                <a:ea typeface="Verdana" panose="020B0604030504040204" pitchFamily="34" charset="0"/>
              </a:rPr>
              <a:t>We sett the feature name with proper identification for better understanding</a:t>
            </a:r>
          </a:p>
          <a:p>
            <a:pPr rtl="0" fontAlgn="base">
              <a:spcBef>
                <a:spcPts val="0"/>
              </a:spcBef>
              <a:spcAft>
                <a:spcPts val="0"/>
              </a:spcAft>
              <a:buFont typeface="Arial" panose="020B0604020202020204" pitchFamily="34" charset="0"/>
              <a:buChar char="•"/>
            </a:pPr>
            <a:r>
              <a:rPr lang="en-US" sz="2000" dirty="0">
                <a:solidFill>
                  <a:srgbClr val="000000"/>
                </a:solidFill>
                <a:latin typeface="Verdana" panose="020B0604030504040204" pitchFamily="34" charset="0"/>
                <a:ea typeface="Verdana" panose="020B0604030504040204" pitchFamily="34" charset="0"/>
              </a:rPr>
              <a:t>We also  create a copy of data to avoid the </a:t>
            </a:r>
            <a:r>
              <a:rPr lang="en-US" sz="2000" dirty="0" err="1">
                <a:solidFill>
                  <a:srgbClr val="000000"/>
                </a:solidFill>
                <a:latin typeface="Verdana" panose="020B0604030504040204" pitchFamily="34" charset="0"/>
                <a:ea typeface="Verdana" panose="020B0604030504040204" pitchFamily="34" charset="0"/>
              </a:rPr>
              <a:t>mishapning</a:t>
            </a:r>
            <a:r>
              <a:rPr lang="en-US" sz="2000" dirty="0">
                <a:solidFill>
                  <a:srgbClr val="000000"/>
                </a:solidFill>
                <a:latin typeface="Verdana" panose="020B0604030504040204" pitchFamily="34" charset="0"/>
                <a:ea typeface="Verdana" panose="020B0604030504040204" pitchFamily="34" charset="0"/>
              </a:rPr>
              <a:t>.</a:t>
            </a:r>
          </a:p>
          <a:p>
            <a:pPr rtl="0" fontAlgn="base">
              <a:spcBef>
                <a:spcPts val="0"/>
              </a:spcBef>
              <a:spcAft>
                <a:spcPts val="0"/>
              </a:spcAft>
              <a:buFont typeface="Arial" panose="020B0604020202020204" pitchFamily="34" charset="0"/>
              <a:buChar char="•"/>
            </a:pPr>
            <a:endParaRPr lang="en-US" sz="2000" dirty="0">
              <a:solidFill>
                <a:srgbClr val="000000"/>
              </a:solidFill>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endParaRPr lang="en-US" sz="2000" b="0" i="0" u="none" strike="noStrike" dirty="0">
              <a:solidFill>
                <a:srgbClr val="000000"/>
              </a:solidFill>
              <a:effectLst/>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endParaRPr lang="en-US" sz="2000" b="0" i="0" u="none" strike="noStrike" dirty="0">
              <a:solidFill>
                <a:srgbClr val="000000"/>
              </a:solidFill>
              <a:effectLst/>
              <a:latin typeface="Verdana" panose="020B0604030504040204" pitchFamily="34" charset="0"/>
              <a:ea typeface="Verdana" panose="020B0604030504040204" pitchFamily="34" charset="0"/>
            </a:endParaRPr>
          </a:p>
          <a:p>
            <a:pPr marL="0" indent="0">
              <a:buNone/>
            </a:pPr>
            <a:br>
              <a:rPr lang="en-US" sz="2000" b="0" dirty="0">
                <a:effectLst/>
                <a:latin typeface="Verdana" panose="020B0604030504040204" pitchFamily="34" charset="0"/>
                <a:ea typeface="Verdana" panose="020B0604030504040204" pitchFamily="34" charset="0"/>
              </a:rPr>
            </a:b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33593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077F-8ECF-7936-0E89-195138C02B21}"/>
              </a:ext>
            </a:extLst>
          </p:cNvPr>
          <p:cNvSpPr>
            <a:spLocks noGrp="1"/>
          </p:cNvSpPr>
          <p:nvPr>
            <p:ph type="title"/>
          </p:nvPr>
        </p:nvSpPr>
        <p:spPr/>
        <p:txBody>
          <a:bodyPr/>
          <a:lstStyle/>
          <a:p>
            <a:pPr algn="ctr"/>
            <a:r>
              <a:rPr lang="en-US" u="sng" dirty="0">
                <a:solidFill>
                  <a:srgbClr val="FF0000"/>
                </a:solidFill>
                <a:latin typeface="Arial Rounded MT Bold" panose="020F0704030504030204" pitchFamily="34" charset="0"/>
              </a:rPr>
              <a:t>Column wise analysis</a:t>
            </a:r>
          </a:p>
        </p:txBody>
      </p:sp>
      <p:pic>
        <p:nvPicPr>
          <p:cNvPr id="1026" name="Picture 2">
            <a:extLst>
              <a:ext uri="{FF2B5EF4-FFF2-40B4-BE49-F238E27FC236}">
                <a16:creationId xmlns:a16="http://schemas.microsoft.com/office/drawing/2014/main" id="{A2B77938-ED5B-F538-E782-001CFEB826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441307"/>
            <a:ext cx="11665526" cy="349508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A028869-B457-7F70-784D-3006E62B6110}"/>
              </a:ext>
            </a:extLst>
          </p:cNvPr>
          <p:cNvSpPr txBox="1"/>
          <p:nvPr/>
        </p:nvSpPr>
        <p:spPr>
          <a:xfrm>
            <a:off x="720436" y="4996910"/>
            <a:ext cx="11333017" cy="2031325"/>
          </a:xfrm>
          <a:prstGeom prst="rect">
            <a:avLst/>
          </a:prstGeom>
          <a:noFill/>
        </p:spPr>
        <p:txBody>
          <a:bodyPr wrap="square" rtlCol="0">
            <a:spAutoFit/>
          </a:bodyPr>
          <a:lstStyle/>
          <a:p>
            <a:pPr algn="l"/>
            <a:r>
              <a:rPr lang="en-US" b="0" i="0" dirty="0">
                <a:effectLst/>
                <a:latin typeface="Verdana" panose="020B0604030504040204" pitchFamily="34" charset="0"/>
                <a:ea typeface="Verdana" panose="020B0604030504040204" pitchFamily="34" charset="0"/>
              </a:rPr>
              <a:t>According to this chart there are 9015 male has no default but 2873 male customers are defaulted.</a:t>
            </a:r>
          </a:p>
          <a:p>
            <a:pPr algn="l"/>
            <a:r>
              <a:rPr lang="en-US" b="0" i="0" dirty="0">
                <a:effectLst/>
                <a:latin typeface="Verdana" panose="020B0604030504040204" pitchFamily="34" charset="0"/>
                <a:ea typeface="Verdana" panose="020B0604030504040204" pitchFamily="34" charset="0"/>
              </a:rPr>
              <a:t>And 14349 female customers are not default but only 3763 female customer are defaulted.</a:t>
            </a:r>
          </a:p>
          <a:p>
            <a:pPr algn="l"/>
            <a:r>
              <a:rPr lang="en-US" b="0" i="0" dirty="0">
                <a:effectLst/>
                <a:latin typeface="Verdana" panose="020B0604030504040204" pitchFamily="34" charset="0"/>
                <a:ea typeface="Verdana" panose="020B0604030504040204" pitchFamily="34" charset="0"/>
              </a:rPr>
              <a:t>So it means female customers has less default then the male customers.</a:t>
            </a:r>
          </a:p>
          <a:p>
            <a:pPr algn="l"/>
            <a:r>
              <a:rPr lang="en-US" b="1" i="0" dirty="0">
                <a:effectLst/>
                <a:latin typeface="Verdana" panose="020B0604030504040204" pitchFamily="34" charset="0"/>
                <a:ea typeface="Verdana" panose="020B0604030504040204" pitchFamily="34" charset="0"/>
              </a:rPr>
              <a:t>There are 34% male are defaulter but 21% women customers are defaulter so women are more safest customer then men</a:t>
            </a:r>
            <a:endParaRPr lang="en-US" b="0" i="0" dirty="0">
              <a:effectLst/>
              <a:latin typeface="Verdana" panose="020B0604030504040204" pitchFamily="34" charset="0"/>
              <a:ea typeface="Verdana" panose="020B0604030504040204" pitchFamily="34" charset="0"/>
            </a:endParaRPr>
          </a:p>
          <a:p>
            <a:endParaRPr lang="en-US" dirty="0"/>
          </a:p>
        </p:txBody>
      </p:sp>
    </p:spTree>
    <p:extLst>
      <p:ext uri="{BB962C8B-B14F-4D97-AF65-F5344CB8AC3E}">
        <p14:creationId xmlns:p14="http://schemas.microsoft.com/office/powerpoint/2010/main" val="2322624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16FA7924-E954-8CD5-128E-D7866237FF6E}"/>
              </a:ext>
            </a:extLst>
          </p:cNvPr>
          <p:cNvSpPr>
            <a:spLocks noGrp="1"/>
          </p:cNvSpPr>
          <p:nvPr>
            <p:ph sz="half" idx="2"/>
          </p:nvPr>
        </p:nvSpPr>
        <p:spPr>
          <a:xfrm>
            <a:off x="453737" y="4572000"/>
            <a:ext cx="11284526" cy="2286000"/>
          </a:xfrm>
        </p:spPr>
        <p:txBody>
          <a:bodyPr>
            <a:noAutofit/>
          </a:bodyPr>
          <a:lstStyle/>
          <a:p>
            <a:r>
              <a:rPr lang="en-US" sz="1800" b="0" dirty="0">
                <a:effectLst/>
                <a:latin typeface="Verdana" panose="020B0604030504040204" pitchFamily="34" charset="0"/>
                <a:ea typeface="Verdana" panose="020B0604030504040204" pitchFamily="34" charset="0"/>
              </a:rPr>
              <a:t>from the Graduate school There are 8549 customers are not defaulted but 2036 customers are defaulted.</a:t>
            </a:r>
            <a:br>
              <a:rPr lang="en-US" sz="1800" b="0" dirty="0">
                <a:effectLst/>
                <a:latin typeface="Verdana" panose="020B0604030504040204" pitchFamily="34" charset="0"/>
                <a:ea typeface="Verdana" panose="020B0604030504040204" pitchFamily="34" charset="0"/>
              </a:rPr>
            </a:br>
            <a:r>
              <a:rPr lang="en-US" sz="1800" b="0" dirty="0">
                <a:effectLst/>
                <a:latin typeface="Verdana" panose="020B0604030504040204" pitchFamily="34" charset="0"/>
                <a:ea typeface="Verdana" panose="020B0604030504040204" pitchFamily="34" charset="0"/>
              </a:rPr>
              <a:t>From the University there are 10700 customers are not defaulted but 3330 customers are defaulted.</a:t>
            </a:r>
            <a:br>
              <a:rPr lang="en-US" sz="1800" b="0" dirty="0">
                <a:effectLst/>
                <a:latin typeface="Verdana" panose="020B0604030504040204" pitchFamily="34" charset="0"/>
                <a:ea typeface="Verdana" panose="020B0604030504040204" pitchFamily="34" charset="0"/>
              </a:rPr>
            </a:br>
            <a:r>
              <a:rPr lang="en-US" sz="1800" b="0" dirty="0">
                <a:effectLst/>
                <a:latin typeface="Verdana" panose="020B0604030504040204" pitchFamily="34" charset="0"/>
                <a:ea typeface="Verdana" panose="020B0604030504040204" pitchFamily="34" charset="0"/>
              </a:rPr>
              <a:t>Fromm the High school there are 3680 customers are not defaulted and 1237 customers are defaulted.</a:t>
            </a:r>
            <a:br>
              <a:rPr lang="en-US" sz="1800" b="0" dirty="0">
                <a:effectLst/>
                <a:latin typeface="Verdana" panose="020B0604030504040204" pitchFamily="34" charset="0"/>
                <a:ea typeface="Verdana" panose="020B0604030504040204" pitchFamily="34" charset="0"/>
              </a:rPr>
            </a:br>
            <a:r>
              <a:rPr lang="en-US" sz="1800" b="0" dirty="0">
                <a:effectLst/>
                <a:latin typeface="Verdana" panose="020B0604030504040204" pitchFamily="34" charset="0"/>
                <a:ea typeface="Verdana" panose="020B0604030504040204" pitchFamily="34" charset="0"/>
              </a:rPr>
              <a:t>and other we include them in outliers.</a:t>
            </a:r>
            <a:br>
              <a:rPr lang="en-US" sz="1800" b="0" dirty="0">
                <a:effectLst/>
                <a:latin typeface="Verdana" panose="020B0604030504040204" pitchFamily="34" charset="0"/>
                <a:ea typeface="Verdana" panose="020B0604030504040204" pitchFamily="34" charset="0"/>
              </a:rPr>
            </a:br>
            <a:r>
              <a:rPr lang="en-US" sz="1800" b="1" dirty="0">
                <a:effectLst/>
                <a:latin typeface="Verdana" panose="020B0604030504040204" pitchFamily="34" charset="0"/>
                <a:ea typeface="Verdana" panose="020B0604030504040204" pitchFamily="34" charset="0"/>
              </a:rPr>
              <a:t>from graduate school have least defaulter that is 19% then University comes with 24% defaulters then High school comes with 25% defaulters</a:t>
            </a:r>
            <a:endParaRPr lang="en-US" sz="1800" b="0" dirty="0">
              <a:effectLst/>
              <a:latin typeface="Verdana" panose="020B0604030504040204" pitchFamily="34" charset="0"/>
              <a:ea typeface="Verdana" panose="020B0604030504040204" pitchFamily="34" charset="0"/>
            </a:endParaRPr>
          </a:p>
          <a:p>
            <a:br>
              <a:rPr lang="en-US" sz="1800" b="0" dirty="0">
                <a:effectLst/>
                <a:latin typeface="Verdana" panose="020B0604030504040204" pitchFamily="34" charset="0"/>
                <a:ea typeface="Verdana" panose="020B0604030504040204" pitchFamily="34" charset="0"/>
              </a:rPr>
            </a:br>
            <a:endParaRPr lang="en-US" sz="1800" b="0" dirty="0">
              <a:effectLst/>
              <a:latin typeface="Verdana" panose="020B0604030504040204" pitchFamily="34" charset="0"/>
              <a:ea typeface="Verdana" panose="020B0604030504040204" pitchFamily="34" charset="0"/>
            </a:endParaRPr>
          </a:p>
          <a:p>
            <a:endParaRPr lang="en-US" sz="1800" dirty="0">
              <a:latin typeface="Verdana" panose="020B0604030504040204" pitchFamily="34" charset="0"/>
              <a:ea typeface="Verdana" panose="020B0604030504040204" pitchFamily="34" charset="0"/>
            </a:endParaRPr>
          </a:p>
        </p:txBody>
      </p:sp>
      <p:pic>
        <p:nvPicPr>
          <p:cNvPr id="2050" name="Picture 2">
            <a:extLst>
              <a:ext uri="{FF2B5EF4-FFF2-40B4-BE49-F238E27FC236}">
                <a16:creationId xmlns:a16="http://schemas.microsoft.com/office/drawing/2014/main" id="{2C5275A6-AB2D-02C2-CC0F-AE537C7C8EC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 y="665018"/>
            <a:ext cx="11738262" cy="3809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691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3E79805-8444-D902-2CED-6D313515753A}"/>
              </a:ext>
            </a:extLst>
          </p:cNvPr>
          <p:cNvSpPr>
            <a:spLocks noGrp="1"/>
          </p:cNvSpPr>
          <p:nvPr>
            <p:ph sz="half" idx="2"/>
          </p:nvPr>
        </p:nvSpPr>
        <p:spPr>
          <a:xfrm>
            <a:off x="7370617" y="2397270"/>
            <a:ext cx="4287982" cy="4211781"/>
          </a:xfrm>
        </p:spPr>
        <p:txBody>
          <a:bodyPr>
            <a:normAutofit/>
          </a:bodyPr>
          <a:lstStyle/>
          <a:p>
            <a:pPr algn="l"/>
            <a:r>
              <a:rPr lang="en-US" sz="1800" b="0" i="0" dirty="0">
                <a:effectLst/>
                <a:latin typeface="Verdana" panose="020B0604030504040204" pitchFamily="34" charset="0"/>
                <a:ea typeface="Verdana" panose="020B0604030504040204" pitchFamily="34" charset="0"/>
              </a:rPr>
              <a:t>From the 1 there are 10453 married customers are not default and 3206 customers are defaulted.</a:t>
            </a:r>
          </a:p>
          <a:p>
            <a:pPr algn="l"/>
            <a:r>
              <a:rPr lang="en-US" sz="1800" b="0" i="0" dirty="0">
                <a:effectLst/>
                <a:latin typeface="Verdana" panose="020B0604030504040204" pitchFamily="34" charset="0"/>
                <a:ea typeface="Verdana" panose="020B0604030504040204" pitchFamily="34" charset="0"/>
              </a:rPr>
              <a:t>From the single there are 12623 single customers are not default but 334 single customers are defaulted.</a:t>
            </a:r>
          </a:p>
          <a:p>
            <a:pPr algn="l"/>
            <a:r>
              <a:rPr lang="en-US" sz="1800" b="1" i="0" dirty="0">
                <a:effectLst/>
                <a:latin typeface="Verdana" panose="020B0604030504040204" pitchFamily="34" charset="0"/>
                <a:ea typeface="Verdana" panose="020B0604030504040204" pitchFamily="34" charset="0"/>
              </a:rPr>
              <a:t>in this plot single customers are least defaulter with 21% then married customers are comes with 23.5% defaulters</a:t>
            </a:r>
            <a:endParaRPr lang="en-US" sz="1800" b="0" i="0" dirty="0">
              <a:effectLst/>
              <a:latin typeface="Verdana" panose="020B0604030504040204" pitchFamily="34" charset="0"/>
              <a:ea typeface="Verdana" panose="020B0604030504040204" pitchFamily="34" charset="0"/>
            </a:endParaRPr>
          </a:p>
        </p:txBody>
      </p:sp>
      <p:pic>
        <p:nvPicPr>
          <p:cNvPr id="3074" name="Picture 2">
            <a:extLst>
              <a:ext uri="{FF2B5EF4-FFF2-40B4-BE49-F238E27FC236}">
                <a16:creationId xmlns:a16="http://schemas.microsoft.com/office/drawing/2014/main" id="{A9F2A971-3E8F-F649-6435-2636E06D6BC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1690688"/>
            <a:ext cx="7065818" cy="4945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495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2980</TotalTime>
  <Words>1587</Words>
  <Application>Microsoft Office PowerPoint</Application>
  <PresentationFormat>Widescreen</PresentationFormat>
  <Paragraphs>147</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-apple-system</vt:lpstr>
      <vt:lpstr>Arial</vt:lpstr>
      <vt:lpstr>Arial Rounded MT Bold</vt:lpstr>
      <vt:lpstr>Calibri</vt:lpstr>
      <vt:lpstr>Calibri Light</vt:lpstr>
      <vt:lpstr>Courier New</vt:lpstr>
      <vt:lpstr>Symbol</vt:lpstr>
      <vt:lpstr>Times New Roman</vt:lpstr>
      <vt:lpstr>var(--jp-content-font-family)</vt:lpstr>
      <vt:lpstr>Verdana</vt:lpstr>
      <vt:lpstr>Office Theme</vt:lpstr>
      <vt:lpstr>CAPSTONE PROJECT</vt:lpstr>
      <vt:lpstr>Table of content</vt:lpstr>
      <vt:lpstr>Objective</vt:lpstr>
      <vt:lpstr>Data summary</vt:lpstr>
      <vt:lpstr>Data loading</vt:lpstr>
      <vt:lpstr>Data wrangling</vt:lpstr>
      <vt:lpstr>Column wise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Feature Engineering  </vt:lpstr>
      <vt:lpstr>Algorithm that we use </vt:lpstr>
      <vt:lpstr>Algorithm result</vt:lpstr>
      <vt:lpstr>Technique and methods we used </vt:lpstr>
      <vt:lpstr>Challenges</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Mohamad Shehzad</dc:creator>
  <cp:lastModifiedBy>Mohamad Shehzad</cp:lastModifiedBy>
  <cp:revision>8</cp:revision>
  <dcterms:created xsi:type="dcterms:W3CDTF">2022-12-25T16:06:58Z</dcterms:created>
  <dcterms:modified xsi:type="dcterms:W3CDTF">2023-02-09T06:46:02Z</dcterms:modified>
</cp:coreProperties>
</file>