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3" r:id="rId14"/>
    <p:sldId id="285" r:id="rId15"/>
    <p:sldId id="286" r:id="rId16"/>
    <p:sldId id="279" r:id="rId17"/>
    <p:sldId id="280" r:id="rId18"/>
    <p:sldId id="276" r:id="rId19"/>
    <p:sldId id="277" r:id="rId20"/>
    <p:sldId id="283" r:id="rId21"/>
    <p:sldId id="284"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485B-8CD3-4A36-B198-DADC790F300E}" v="15" dt="2022-12-31T11:06:4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B86-5D2C-FF42-DF51-38C3DE20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A979C-9F67-0003-60A8-8A3B500E1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18AC1-FBF7-C16A-4EED-5ED386ABB059}"/>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3314EBA1-C42E-3130-0367-7930D86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69F9-6857-F05E-012C-C3E5FBF443C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1731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C5C-92AF-63C0-AD70-59F45043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272DC-A89E-3725-067A-EF1C613A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AE5D-4E47-18F7-E18C-DB5F51647BE9}"/>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0F557B11-5A64-F369-2FE4-DD5A0214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C6FD-F182-91B5-664D-8362F864C88F}"/>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5819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097AF-278A-6D99-1508-19E62DB13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12443-C6EC-0C7F-A4B9-13A012040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5680B-0B46-6507-F5DD-C8A722099E6E}"/>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E11CDA4C-06C7-9970-D237-54E27EE6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FB89-C485-65C9-5A94-6CC0DB6B0BF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7238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E17B-BF8F-1030-7E45-D69BC375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DFA98-6BE1-AB04-138F-578429824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E1BA4-49B0-187D-CDF3-27F8741698EE}"/>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742E4711-4D2E-8F7A-177C-145D7534A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A1BA1-521D-3E06-BA25-63234DF17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54570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9564-AD5C-380C-36EC-0273057AB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EB2AC-7CC3-E949-8C71-E1DE1AB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A760-26EB-C263-8EFF-FB861A64CA1D}"/>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E9BDEF9A-DA27-7E06-5B1F-6E70124B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3FD7-DFC7-064A-3376-00913A3F1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78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046-966F-451F-BF83-A85BD5D5A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D284-8B72-EADA-C86D-026CEC7ED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A9822-F164-CBE3-5E04-5FECEEC2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6D930-00BF-F8E7-108E-5C2C98E69F57}"/>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6" name="Footer Placeholder 5">
            <a:extLst>
              <a:ext uri="{FF2B5EF4-FFF2-40B4-BE49-F238E27FC236}">
                <a16:creationId xmlns:a16="http://schemas.microsoft.com/office/drawing/2014/main" id="{4864B23C-3434-80A5-20DC-E981646F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31B01-5035-9B7F-977C-ABD942B64664}"/>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080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25F-EAD7-25C2-553F-3743E6BE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0273C-93D6-517E-57D7-FC0A1034A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11EBC-D201-4ABA-9E49-E7EACE71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4DF19-B298-9DA4-9692-7E9AD9923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499AF-2D7F-FA3E-6CA0-31FB9BC40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77549-F765-8E9F-5ECB-7C632FCB33EA}"/>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8" name="Footer Placeholder 7">
            <a:extLst>
              <a:ext uri="{FF2B5EF4-FFF2-40B4-BE49-F238E27FC236}">
                <a16:creationId xmlns:a16="http://schemas.microsoft.com/office/drawing/2014/main" id="{DDD4FD96-3B4F-DE55-7FBC-84E52D660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932B2-2D48-EE38-AC1F-BC05A287A898}"/>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6486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F4E-8B1A-FBEF-49BB-2B85F219B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E6A8F-CBFC-FB61-3F76-8B65308609B0}"/>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4" name="Footer Placeholder 3">
            <a:extLst>
              <a:ext uri="{FF2B5EF4-FFF2-40B4-BE49-F238E27FC236}">
                <a16:creationId xmlns:a16="http://schemas.microsoft.com/office/drawing/2014/main" id="{B01245EE-A662-78C2-FD44-4652AEA449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F27CD-29BE-0798-3BD9-70522321083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8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0FDC6-61BD-6FEE-E29A-4C1456E328CB}"/>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3" name="Footer Placeholder 2">
            <a:extLst>
              <a:ext uri="{FF2B5EF4-FFF2-40B4-BE49-F238E27FC236}">
                <a16:creationId xmlns:a16="http://schemas.microsoft.com/office/drawing/2014/main" id="{256C1A94-2E09-4AE2-706A-4AFBBA53E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494D2-F54D-E8BE-CE22-4D6A115BF2BA}"/>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80880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B64D-9FA2-E2C7-D91E-8E895117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C86BD-8736-D3E8-8FED-ACBD2501A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CF50E-BA79-3E54-88EF-D11FD9699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DB6DE-928B-8184-F078-7B2168BFAF0C}"/>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6" name="Footer Placeholder 5">
            <a:extLst>
              <a:ext uri="{FF2B5EF4-FFF2-40B4-BE49-F238E27FC236}">
                <a16:creationId xmlns:a16="http://schemas.microsoft.com/office/drawing/2014/main" id="{A44E6310-55E0-60D7-13E4-6BE38ECE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66794-7E43-EF83-183B-6C63999F953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27091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010-D5A9-184A-A842-CA26263DA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36314-C0E7-1DAB-AE0E-F82A022DF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94F11-835C-3D4A-85B8-4D49A6C7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2092-BC65-3930-5B97-59B64235BA2A}"/>
              </a:ext>
            </a:extLst>
          </p:cNvPr>
          <p:cNvSpPr>
            <a:spLocks noGrp="1"/>
          </p:cNvSpPr>
          <p:nvPr>
            <p:ph type="dt" sz="half" idx="10"/>
          </p:nvPr>
        </p:nvSpPr>
        <p:spPr/>
        <p:txBody>
          <a:bodyPr/>
          <a:lstStyle/>
          <a:p>
            <a:fld id="{CDC44D1E-A1E8-4684-B115-54856F608216}" type="datetimeFigureOut">
              <a:rPr lang="en-US" smtClean="0"/>
              <a:t>2/14/2023</a:t>
            </a:fld>
            <a:endParaRPr lang="en-US"/>
          </a:p>
        </p:txBody>
      </p:sp>
      <p:sp>
        <p:nvSpPr>
          <p:cNvPr id="6" name="Footer Placeholder 5">
            <a:extLst>
              <a:ext uri="{FF2B5EF4-FFF2-40B4-BE49-F238E27FC236}">
                <a16:creationId xmlns:a16="http://schemas.microsoft.com/office/drawing/2014/main" id="{BB23CDB2-CCCD-53E1-64EF-C1E8AB71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7BAC-F064-B805-6C88-1EBB4594462E}"/>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27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231B-F37C-B6BB-26B9-506D68EAB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E95E-847D-7782-8D73-D3CC7F7A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C5DC-AD94-EF31-9A2C-A5EC433D8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4D1E-A1E8-4684-B115-54856F608216}" type="datetimeFigureOut">
              <a:rPr lang="en-US" smtClean="0"/>
              <a:t>2/14/2023</a:t>
            </a:fld>
            <a:endParaRPr lang="en-US"/>
          </a:p>
        </p:txBody>
      </p:sp>
      <p:sp>
        <p:nvSpPr>
          <p:cNvPr id="5" name="Footer Placeholder 4">
            <a:extLst>
              <a:ext uri="{FF2B5EF4-FFF2-40B4-BE49-F238E27FC236}">
                <a16:creationId xmlns:a16="http://schemas.microsoft.com/office/drawing/2014/main" id="{BF292493-8033-28EF-5C20-F0850C6B0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BDFBC-9E4F-10A8-8C82-7FD95CF2A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9C0-AA21-40BF-915A-1554582B7DB9}" type="slidenum">
              <a:rPr lang="en-US" smtClean="0"/>
              <a:t>‹#›</a:t>
            </a:fld>
            <a:endParaRPr lang="en-US"/>
          </a:p>
        </p:txBody>
      </p:sp>
    </p:spTree>
    <p:extLst>
      <p:ext uri="{BB962C8B-B14F-4D97-AF65-F5344CB8AC3E}">
        <p14:creationId xmlns:p14="http://schemas.microsoft.com/office/powerpoint/2010/main" val="23721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1BE-BAE2-E3B1-5A26-5EAAF9A4BD21}"/>
              </a:ext>
            </a:extLst>
          </p:cNvPr>
          <p:cNvSpPr>
            <a:spLocks noGrp="1"/>
          </p:cNvSpPr>
          <p:nvPr>
            <p:ph type="ctrTitle"/>
          </p:nvPr>
        </p:nvSpPr>
        <p:spPr>
          <a:xfrm>
            <a:off x="1524000" y="1122363"/>
            <a:ext cx="9144000" cy="1856364"/>
          </a:xfrm>
        </p:spPr>
        <p:txBody>
          <a:bodyPr/>
          <a:lstStyle/>
          <a:p>
            <a:r>
              <a:rPr lang="en-US" b="1" i="1" u="sng" dirty="0">
                <a:solidFill>
                  <a:srgbClr val="FF0000"/>
                </a:solidFill>
              </a:rPr>
              <a:t>CAPSTONE PROJECT</a:t>
            </a:r>
          </a:p>
        </p:txBody>
      </p:sp>
      <p:sp>
        <p:nvSpPr>
          <p:cNvPr id="3" name="Subtitle 2">
            <a:extLst>
              <a:ext uri="{FF2B5EF4-FFF2-40B4-BE49-F238E27FC236}">
                <a16:creationId xmlns:a16="http://schemas.microsoft.com/office/drawing/2014/main" id="{CC40EC57-7025-0851-9CBC-707AEA6CD838}"/>
              </a:ext>
            </a:extLst>
          </p:cNvPr>
          <p:cNvSpPr>
            <a:spLocks noGrp="1"/>
          </p:cNvSpPr>
          <p:nvPr>
            <p:ph type="subTitle" idx="1"/>
          </p:nvPr>
        </p:nvSpPr>
        <p:spPr>
          <a:xfrm>
            <a:off x="1523999" y="3602038"/>
            <a:ext cx="9518073" cy="1655762"/>
          </a:xfrm>
        </p:spPr>
        <p:txBody>
          <a:bodyPr>
            <a:noAutofit/>
          </a:bodyPr>
          <a:lstStyle/>
          <a:p>
            <a:r>
              <a:rPr lang="en-US" sz="4400" b="1" i="1" dirty="0">
                <a:solidFill>
                  <a:srgbClr val="00B050"/>
                </a:solidFill>
              </a:rPr>
              <a:t>NETFLIX</a:t>
            </a:r>
          </a:p>
          <a:p>
            <a:r>
              <a:rPr lang="en-US" sz="4400" b="1" i="1" dirty="0">
                <a:solidFill>
                  <a:srgbClr val="00B050"/>
                </a:solidFill>
              </a:rPr>
              <a:t>SHAJAD</a:t>
            </a:r>
          </a:p>
        </p:txBody>
      </p:sp>
    </p:spTree>
    <p:extLst>
      <p:ext uri="{BB962C8B-B14F-4D97-AF65-F5344CB8AC3E}">
        <p14:creationId xmlns:p14="http://schemas.microsoft.com/office/powerpoint/2010/main" val="37945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E6CB2F-285F-0890-9C61-F7427961C9E9}"/>
              </a:ext>
            </a:extLst>
          </p:cNvPr>
          <p:cNvSpPr>
            <a:spLocks noGrp="1"/>
          </p:cNvSpPr>
          <p:nvPr>
            <p:ph sz="half" idx="2"/>
          </p:nvPr>
        </p:nvSpPr>
        <p:spPr>
          <a:xfrm>
            <a:off x="269631" y="5498125"/>
            <a:ext cx="11208860" cy="1266995"/>
          </a:xfrm>
        </p:spPr>
        <p:txBody>
          <a:bodyPr>
            <a:normAutofit/>
          </a:bodyPr>
          <a:lstStyle/>
          <a:p>
            <a:r>
              <a:rPr lang="en-US" sz="1800" b="0" i="0" dirty="0">
                <a:solidFill>
                  <a:srgbClr val="212121"/>
                </a:solidFill>
                <a:effectLst/>
                <a:latin typeface="Roboto" panose="02000000000000000000" pitchFamily="2" charset="0"/>
              </a:rPr>
              <a:t>in this plot we show that in </a:t>
            </a:r>
            <a:r>
              <a:rPr lang="en-US" sz="1800" dirty="0">
                <a:solidFill>
                  <a:srgbClr val="212121"/>
                </a:solidFill>
                <a:latin typeface="Roboto" panose="02000000000000000000" pitchFamily="2" charset="0"/>
              </a:rPr>
              <a:t>D</a:t>
            </a:r>
            <a:r>
              <a:rPr lang="en-US" sz="1800" b="0" i="0" dirty="0">
                <a:solidFill>
                  <a:srgbClr val="212121"/>
                </a:solidFill>
                <a:effectLst/>
                <a:latin typeface="Roboto" panose="02000000000000000000" pitchFamily="2" charset="0"/>
              </a:rPr>
              <a:t>ecember more then 800 movies and shows added on net flix and then </a:t>
            </a:r>
            <a:r>
              <a:rPr lang="en-US" sz="1800" dirty="0">
                <a:solidFill>
                  <a:srgbClr val="212121"/>
                </a:solidFill>
                <a:latin typeface="Roboto" panose="02000000000000000000" pitchFamily="2" charset="0"/>
              </a:rPr>
              <a:t>N</a:t>
            </a:r>
            <a:r>
              <a:rPr lang="en-US" sz="1800" b="0" i="0" dirty="0">
                <a:solidFill>
                  <a:srgbClr val="212121"/>
                </a:solidFill>
                <a:effectLst/>
                <a:latin typeface="Roboto" panose="02000000000000000000" pitchFamily="2" charset="0"/>
              </a:rPr>
              <a:t>ovember between 750-800 movies and shows are added on </a:t>
            </a:r>
            <a:r>
              <a:rPr lang="en-US" sz="1800" dirty="0">
                <a:solidFill>
                  <a:srgbClr val="212121"/>
                </a:solidFill>
                <a:latin typeface="Roboto" panose="02000000000000000000" pitchFamily="2" charset="0"/>
              </a:rPr>
              <a:t>N</a:t>
            </a:r>
            <a:r>
              <a:rPr lang="en-US" sz="1800" b="0" i="0" dirty="0">
                <a:solidFill>
                  <a:srgbClr val="212121"/>
                </a:solidFill>
                <a:effectLst/>
                <a:latin typeface="Roboto" panose="02000000000000000000" pitchFamily="2" charset="0"/>
              </a:rPr>
              <a:t>etflix and then </a:t>
            </a:r>
            <a:r>
              <a:rPr lang="en-US" sz="1800" dirty="0">
                <a:solidFill>
                  <a:srgbClr val="212121"/>
                </a:solidFill>
                <a:latin typeface="Roboto" panose="02000000000000000000" pitchFamily="2" charset="0"/>
              </a:rPr>
              <a:t>J</a:t>
            </a:r>
            <a:r>
              <a:rPr lang="en-US" sz="1800" b="0" i="0" dirty="0">
                <a:solidFill>
                  <a:srgbClr val="212121"/>
                </a:solidFill>
                <a:effectLst/>
                <a:latin typeface="Roboto" panose="02000000000000000000" pitchFamily="2" charset="0"/>
              </a:rPr>
              <a:t>anuary 750 shows and movies are added on </a:t>
            </a:r>
            <a:r>
              <a:rPr lang="en-US" sz="1800" dirty="0">
                <a:solidFill>
                  <a:srgbClr val="212121"/>
                </a:solidFill>
                <a:latin typeface="Roboto" panose="02000000000000000000" pitchFamily="2" charset="0"/>
              </a:rPr>
              <a:t>J</a:t>
            </a:r>
            <a:r>
              <a:rPr lang="en-US" sz="1800" b="0" i="0" dirty="0">
                <a:solidFill>
                  <a:srgbClr val="212121"/>
                </a:solidFill>
                <a:effectLst/>
                <a:latin typeface="Roboto" panose="02000000000000000000" pitchFamily="2" charset="0"/>
              </a:rPr>
              <a:t>anuary and </a:t>
            </a:r>
            <a:r>
              <a:rPr lang="en-US" sz="1800" dirty="0">
                <a:solidFill>
                  <a:srgbClr val="212121"/>
                </a:solidFill>
                <a:latin typeface="Roboto" panose="02000000000000000000" pitchFamily="2" charset="0"/>
              </a:rPr>
              <a:t>F</a:t>
            </a:r>
            <a:r>
              <a:rPr lang="en-US" sz="1800" b="0" i="0" dirty="0">
                <a:solidFill>
                  <a:srgbClr val="212121"/>
                </a:solidFill>
                <a:effectLst/>
                <a:latin typeface="Roboto" panose="02000000000000000000" pitchFamily="2" charset="0"/>
              </a:rPr>
              <a:t>ebruary is the least movies and shows added month.</a:t>
            </a:r>
            <a:endParaRPr lang="en-US" sz="1800" b="1" dirty="0">
              <a:latin typeface="Verdana" panose="020B0604030504040204" pitchFamily="34" charset="0"/>
              <a:ea typeface="Verdana" panose="020B0604030504040204" pitchFamily="34" charset="0"/>
            </a:endParaRPr>
          </a:p>
        </p:txBody>
      </p:sp>
      <p:pic>
        <p:nvPicPr>
          <p:cNvPr id="3" name="Content Placeholder 2">
            <a:extLst>
              <a:ext uri="{FF2B5EF4-FFF2-40B4-BE49-F238E27FC236}">
                <a16:creationId xmlns:a16="http://schemas.microsoft.com/office/drawing/2014/main" id="{7775FB54-7EF7-E348-54B3-F9E3FCB148E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2126" y="152400"/>
            <a:ext cx="7490120" cy="49281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959B21D0-3778-F804-A4FA-5B459CB36E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54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1ABB16-17C6-FE6B-C8D2-73038796BB48}"/>
              </a:ext>
            </a:extLst>
          </p:cNvPr>
          <p:cNvSpPr>
            <a:spLocks noGrp="1"/>
          </p:cNvSpPr>
          <p:nvPr>
            <p:ph sz="half" idx="2"/>
          </p:nvPr>
        </p:nvSpPr>
        <p:spPr>
          <a:xfrm>
            <a:off x="7980486" y="1683007"/>
            <a:ext cx="3740727" cy="3704491"/>
          </a:xfrm>
        </p:spPr>
        <p:txBody>
          <a:bodyPr>
            <a:noAutofit/>
          </a:bodyPr>
          <a:lstStyle/>
          <a:p>
            <a:r>
              <a:rPr lang="en-US" sz="1800" b="0" i="0" dirty="0">
                <a:solidFill>
                  <a:srgbClr val="212121"/>
                </a:solidFill>
                <a:effectLst/>
                <a:latin typeface="Roboto" panose="02000000000000000000" pitchFamily="2" charset="0"/>
              </a:rPr>
              <a:t>according to this plot 1st days of every month to most movies and shows are added on the </a:t>
            </a:r>
            <a:r>
              <a:rPr lang="en-US" sz="1800" dirty="0">
                <a:solidFill>
                  <a:srgbClr val="212121"/>
                </a:solidFill>
                <a:latin typeface="Roboto" panose="02000000000000000000" pitchFamily="2" charset="0"/>
              </a:rPr>
              <a:t>N</a:t>
            </a:r>
            <a:r>
              <a:rPr lang="en-US" sz="1800" b="0" i="0" dirty="0">
                <a:solidFill>
                  <a:srgbClr val="212121"/>
                </a:solidFill>
                <a:effectLst/>
                <a:latin typeface="Roboto" panose="02000000000000000000" pitchFamily="2" charset="0"/>
              </a:rPr>
              <a:t>etflix and then the 15th day of month the movies and the shows added on the </a:t>
            </a:r>
            <a:r>
              <a:rPr lang="en-US" sz="1800" dirty="0">
                <a:solidFill>
                  <a:srgbClr val="212121"/>
                </a:solidFill>
                <a:latin typeface="Roboto" panose="02000000000000000000" pitchFamily="2" charset="0"/>
              </a:rPr>
              <a:t>N</a:t>
            </a:r>
            <a:r>
              <a:rPr lang="en-US" sz="1800" b="0" i="0" dirty="0">
                <a:solidFill>
                  <a:srgbClr val="212121"/>
                </a:solidFill>
                <a:effectLst/>
                <a:latin typeface="Roboto" panose="02000000000000000000" pitchFamily="2" charset="0"/>
              </a:rPr>
              <a:t>etflix between the 650to 700. and then the last day of the month is most released day of </a:t>
            </a:r>
            <a:r>
              <a:rPr lang="en-US" sz="1800" dirty="0">
                <a:solidFill>
                  <a:srgbClr val="212121"/>
                </a:solidFill>
                <a:latin typeface="Roboto" panose="02000000000000000000" pitchFamily="2" charset="0"/>
              </a:rPr>
              <a:t>N</a:t>
            </a:r>
            <a:r>
              <a:rPr lang="en-US" sz="1800" b="0" i="0" dirty="0">
                <a:solidFill>
                  <a:srgbClr val="212121"/>
                </a:solidFill>
                <a:effectLst/>
                <a:latin typeface="Roboto" panose="02000000000000000000" pitchFamily="2" charset="0"/>
              </a:rPr>
              <a:t>etflix it is between the 200 to 250.</a:t>
            </a:r>
            <a:endParaRPr lang="en-US" sz="1800" b="1" dirty="0">
              <a:latin typeface="Verdana" panose="020B0604030504040204" pitchFamily="34" charset="0"/>
              <a:ea typeface="Verdana" panose="020B0604030504040204" pitchFamily="34" charset="0"/>
            </a:endParaRPr>
          </a:p>
        </p:txBody>
      </p:sp>
      <p:pic>
        <p:nvPicPr>
          <p:cNvPr id="3" name="Content Placeholder 2">
            <a:extLst>
              <a:ext uri="{FF2B5EF4-FFF2-40B4-BE49-F238E27FC236}">
                <a16:creationId xmlns:a16="http://schemas.microsoft.com/office/drawing/2014/main" id="{EB19CCDD-8036-950A-6285-ADA4265424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0787" y="948504"/>
            <a:ext cx="6746631" cy="443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462E6-B8B6-D8E2-532C-E653A8EC494A}"/>
              </a:ext>
            </a:extLst>
          </p:cNvPr>
          <p:cNvSpPr>
            <a:spLocks noGrp="1"/>
          </p:cNvSpPr>
          <p:nvPr>
            <p:ph sz="half" idx="2"/>
          </p:nvPr>
        </p:nvSpPr>
        <p:spPr>
          <a:xfrm>
            <a:off x="691662" y="5298831"/>
            <a:ext cx="11424137" cy="1194044"/>
          </a:xfrm>
        </p:spPr>
        <p:txBody>
          <a:bodyPr>
            <a:noAutofit/>
          </a:bodyPr>
          <a:lstStyle/>
          <a:p>
            <a:pPr algn="l"/>
            <a:r>
              <a:rPr lang="en-US" sz="1800" b="0" i="0" dirty="0">
                <a:solidFill>
                  <a:srgbClr val="212121"/>
                </a:solidFill>
                <a:effectLst/>
                <a:latin typeface="Roboto" panose="02000000000000000000" pitchFamily="2" charset="0"/>
              </a:rPr>
              <a:t>According to this plot we see that after the 2012 to 2021. is founded as outliers and we delete this outliers.</a:t>
            </a:r>
            <a:endParaRPr lang="en-US" sz="1800" b="0" i="0" dirty="0">
              <a:effectLst/>
              <a:latin typeface="Verdana" panose="020B0604030504040204" pitchFamily="34" charset="0"/>
              <a:ea typeface="Verdana" panose="020B0604030504040204" pitchFamily="34" charset="0"/>
            </a:endParaRPr>
          </a:p>
        </p:txBody>
      </p:sp>
      <p:pic>
        <p:nvPicPr>
          <p:cNvPr id="3" name="Content Placeholder 2">
            <a:extLst>
              <a:ext uri="{FF2B5EF4-FFF2-40B4-BE49-F238E27FC236}">
                <a16:creationId xmlns:a16="http://schemas.microsoft.com/office/drawing/2014/main" id="{9C471E15-8A8A-1D34-0E60-788BE1EF04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1992" y="638533"/>
            <a:ext cx="10931769" cy="371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2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9956F3-4361-AE2B-3FEB-A8673970E7FE}"/>
              </a:ext>
            </a:extLst>
          </p:cNvPr>
          <p:cNvSpPr>
            <a:spLocks noGrp="1"/>
          </p:cNvSpPr>
          <p:nvPr>
            <p:ph sz="half" idx="2"/>
          </p:nvPr>
        </p:nvSpPr>
        <p:spPr>
          <a:xfrm>
            <a:off x="2321169" y="4736123"/>
            <a:ext cx="9032631" cy="1336431"/>
          </a:xfrm>
        </p:spPr>
        <p:txBody>
          <a:bodyPr>
            <a:normAutofit/>
          </a:bodyPr>
          <a:lstStyle/>
          <a:p>
            <a:r>
              <a:rPr lang="en-US" b="0" i="0" dirty="0">
                <a:solidFill>
                  <a:srgbClr val="212121"/>
                </a:solidFill>
                <a:effectLst/>
                <a:latin typeface="Roboto" panose="02000000000000000000" pitchFamily="2" charset="0"/>
              </a:rPr>
              <a:t>there is an boost coming from 2014 to 2021</a:t>
            </a:r>
            <a:endParaRPr lang="en-US" b="0" dirty="0">
              <a:effectLst/>
              <a:latin typeface="Courier New" panose="02070309020205020404" pitchFamily="49" charset="0"/>
            </a:endParaRPr>
          </a:p>
        </p:txBody>
      </p:sp>
      <p:pic>
        <p:nvPicPr>
          <p:cNvPr id="3" name="Content Placeholder 2">
            <a:extLst>
              <a:ext uri="{FF2B5EF4-FFF2-40B4-BE49-F238E27FC236}">
                <a16:creationId xmlns:a16="http://schemas.microsoft.com/office/drawing/2014/main" id="{B2B1A832-26A0-CC26-9AAC-1FE3B049398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18846" y="364230"/>
            <a:ext cx="8641322" cy="420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3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901B6E-98E4-90B8-13A8-0FBF39506AD0}"/>
              </a:ext>
            </a:extLst>
          </p:cNvPr>
          <p:cNvSpPr>
            <a:spLocks noGrp="1"/>
          </p:cNvSpPr>
          <p:nvPr>
            <p:ph sz="half" idx="2"/>
          </p:nvPr>
        </p:nvSpPr>
        <p:spPr>
          <a:xfrm>
            <a:off x="8839200" y="1825625"/>
            <a:ext cx="2514600" cy="4879975"/>
          </a:xfrm>
        </p:spPr>
        <p:txBody>
          <a:bodyPr>
            <a:normAutofit fontScale="70000" lnSpcReduction="20000"/>
          </a:bodyPr>
          <a:lstStyle/>
          <a:p>
            <a:pPr algn="l"/>
            <a:r>
              <a:rPr lang="en-US" b="0" i="0" dirty="0">
                <a:solidFill>
                  <a:srgbClr val="212121"/>
                </a:solidFill>
                <a:effectLst/>
                <a:latin typeface="Roboto" panose="02000000000000000000" pitchFamily="2" charset="0"/>
              </a:rPr>
              <a:t>TV-MA (For Mature Audiences)1900 movies come under this rating.</a:t>
            </a:r>
          </a:p>
          <a:p>
            <a:pPr algn="l"/>
            <a:r>
              <a:rPr lang="en-US" b="0" i="0" dirty="0">
                <a:solidFill>
                  <a:srgbClr val="212121"/>
                </a:solidFill>
                <a:effectLst/>
                <a:latin typeface="Roboto" panose="02000000000000000000" pitchFamily="2" charset="0"/>
              </a:rPr>
              <a:t>TV-14 ( May be unsuitable for children under 14 ) 1250 movies come under this rating.</a:t>
            </a:r>
          </a:p>
          <a:p>
            <a:pPr algn="l"/>
            <a:r>
              <a:rPr lang="en-US" b="0" i="0" dirty="0">
                <a:solidFill>
                  <a:srgbClr val="212121"/>
                </a:solidFill>
                <a:effectLst/>
                <a:latin typeface="Roboto" panose="02000000000000000000" pitchFamily="2" charset="0"/>
              </a:rPr>
              <a:t>TV-PG ( Parental Guidance Suggested ) 500 movies come under this rating.</a:t>
            </a:r>
          </a:p>
          <a:p>
            <a:pPr algn="l"/>
            <a:r>
              <a:rPr lang="en-US" b="0" i="0" dirty="0">
                <a:solidFill>
                  <a:srgbClr val="212121"/>
                </a:solidFill>
                <a:effectLst/>
                <a:latin typeface="Roboto" panose="02000000000000000000" pitchFamily="2" charset="0"/>
              </a:rPr>
              <a:t>NR ( Not Rated ) 150 movies come under this rating.</a:t>
            </a:r>
          </a:p>
          <a:p>
            <a:endParaRPr lang="en-US" dirty="0">
              <a:latin typeface="Courier New" panose="02070309020205020404" pitchFamily="49" charset="0"/>
              <a:cs typeface="Courier New" panose="02070309020205020404" pitchFamily="49" charset="0"/>
            </a:endParaRPr>
          </a:p>
        </p:txBody>
      </p:sp>
      <p:pic>
        <p:nvPicPr>
          <p:cNvPr id="3" name="Content Placeholder 2">
            <a:extLst>
              <a:ext uri="{FF2B5EF4-FFF2-40B4-BE49-F238E27FC236}">
                <a16:creationId xmlns:a16="http://schemas.microsoft.com/office/drawing/2014/main" id="{8FDCF04D-E587-35D6-0B1D-973339E60B1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708" y="1506822"/>
            <a:ext cx="7894992" cy="384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0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68FFC8-F27B-0ED5-9601-852B1469DDAC}"/>
              </a:ext>
            </a:extLst>
          </p:cNvPr>
          <p:cNvSpPr>
            <a:spLocks noGrp="1"/>
          </p:cNvSpPr>
          <p:nvPr>
            <p:ph sz="half" idx="2"/>
          </p:nvPr>
        </p:nvSpPr>
        <p:spPr>
          <a:xfrm>
            <a:off x="8157743" y="2368062"/>
            <a:ext cx="3788072" cy="3508290"/>
          </a:xfrm>
        </p:spPr>
        <p:txBody>
          <a:bodyPr>
            <a:normAutofit/>
          </a:bodyPr>
          <a:lstStyle/>
          <a:p>
            <a:r>
              <a:rPr lang="en-US" b="0" i="0" dirty="0">
                <a:solidFill>
                  <a:srgbClr val="212121"/>
                </a:solidFill>
                <a:effectLst/>
                <a:latin typeface="Roboto" panose="02000000000000000000" pitchFamily="2" charset="0"/>
              </a:rPr>
              <a:t>In this correlation heatmap we find that the 86% correlation between the week added and the month added.</a:t>
            </a:r>
            <a:endParaRPr lang="en-US"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66232C54-CBE5-96BB-1A2F-65B98817A38D}"/>
              </a:ext>
            </a:extLst>
          </p:cNvPr>
          <p:cNvSpPr>
            <a:spLocks noGrp="1"/>
          </p:cNvSpPr>
          <p:nvPr>
            <p:ph sz="half" idx="1"/>
          </p:nvPr>
        </p:nvSpPr>
        <p:spPr/>
        <p:txBody>
          <a:bodyPr/>
          <a:lstStyle/>
          <a:p>
            <a:endParaRPr lang="en-US"/>
          </a:p>
        </p:txBody>
      </p:sp>
      <p:pic>
        <p:nvPicPr>
          <p:cNvPr id="9220" name="Picture 4">
            <a:extLst>
              <a:ext uri="{FF2B5EF4-FFF2-40B4-BE49-F238E27FC236}">
                <a16:creationId xmlns:a16="http://schemas.microsoft.com/office/drawing/2014/main" id="{0174AC09-D3BD-2E20-729F-3F143003E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0366"/>
            <a:ext cx="6912375" cy="450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6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741-5A00-1BA6-E542-A2731215FB25}"/>
              </a:ext>
            </a:extLst>
          </p:cNvPr>
          <p:cNvSpPr>
            <a:spLocks noGrp="1"/>
          </p:cNvSpPr>
          <p:nvPr>
            <p:ph type="title"/>
          </p:nvPr>
        </p:nvSpPr>
        <p:spPr/>
        <p:txBody>
          <a:bodyPr>
            <a:normAutofit fontScale="90000"/>
          </a:bodyPr>
          <a:lstStyle/>
          <a:p>
            <a:pPr algn="ctr"/>
            <a:br>
              <a:rPr lang="en-US" b="1" i="0" dirty="0">
                <a:solidFill>
                  <a:srgbClr val="FF0000"/>
                </a:solidFill>
                <a:effectLst/>
                <a:latin typeface="Arial Rounded MT Bold" panose="020F0704030504030204" pitchFamily="34" charset="0"/>
              </a:rPr>
            </a:br>
            <a:br>
              <a:rPr lang="en-US" b="1" i="0" dirty="0">
                <a:solidFill>
                  <a:srgbClr val="FF0000"/>
                </a:solidFill>
                <a:effectLst/>
                <a:latin typeface="Arial Rounded MT Bold" panose="020F0704030504030204" pitchFamily="34" charset="0"/>
              </a:rPr>
            </a:br>
            <a:r>
              <a:rPr lang="en-US" b="1" i="0" dirty="0">
                <a:solidFill>
                  <a:srgbClr val="FF0000"/>
                </a:solidFill>
                <a:effectLst/>
                <a:latin typeface="Arial Rounded MT Bold" panose="020F0704030504030204" pitchFamily="34" charset="0"/>
              </a:rPr>
              <a:t>Feature Engineering</a:t>
            </a:r>
            <a:br>
              <a:rPr lang="en-US" b="1" i="0" dirty="0">
                <a:solidFill>
                  <a:srgbClr val="000000"/>
                </a:solidFill>
                <a:effectLst/>
                <a:latin typeface="var(--jp-content-font-family)"/>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A9010D2-27BA-DED5-D718-2C52ED099974}"/>
              </a:ext>
            </a:extLst>
          </p:cNvPr>
          <p:cNvSpPr>
            <a:spLocks noGrp="1"/>
          </p:cNvSpPr>
          <p:nvPr>
            <p:ph idx="1"/>
          </p:nvPr>
        </p:nvSpPr>
        <p:spPr/>
        <p:txBody>
          <a:bodyPr>
            <a:normAutofit fontScale="70000" lnSpcReduction="20000"/>
          </a:bodyPr>
          <a:lstStyle/>
          <a:p>
            <a:r>
              <a:rPr lang="en-US" dirty="0">
                <a:latin typeface="Verdana" panose="020B0604030504040204" pitchFamily="34" charset="0"/>
                <a:ea typeface="Verdana" panose="020B0604030504040204" pitchFamily="34" charset="0"/>
              </a:rPr>
              <a:t>We convert Male and Female in sex column </a:t>
            </a:r>
            <a:r>
              <a:rPr lang="en-US" dirty="0" err="1">
                <a:latin typeface="Verdana" panose="020B0604030504040204" pitchFamily="34" charset="0"/>
                <a:ea typeface="Verdana" panose="020B0604030504040204" pitchFamily="34" charset="0"/>
              </a:rPr>
              <a:t>instaded</a:t>
            </a:r>
            <a:r>
              <a:rPr lang="en-US" dirty="0">
                <a:latin typeface="Verdana" panose="020B0604030504040204" pitchFamily="34" charset="0"/>
                <a:ea typeface="Verdana" panose="020B0604030504040204" pitchFamily="34" charset="0"/>
              </a:rPr>
              <a:t> of 1 and 2. </a:t>
            </a:r>
          </a:p>
          <a:p>
            <a:r>
              <a:rPr lang="en-US" dirty="0">
                <a:latin typeface="Verdana" panose="020B0604030504040204" pitchFamily="34" charset="0"/>
                <a:ea typeface="Verdana" panose="020B0604030504040204" pitchFamily="34" charset="0"/>
              </a:rPr>
              <a:t>We make a copy of the data to secure our primary data and to avoid any </a:t>
            </a:r>
            <a:r>
              <a:rPr lang="en-US" dirty="0" err="1">
                <a:latin typeface="Verdana" panose="020B0604030504040204" pitchFamily="34" charset="0"/>
                <a:ea typeface="Verdana" panose="020B0604030504040204" pitchFamily="34" charset="0"/>
              </a:rPr>
              <a:t>misshappning</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fill null values with mean and mode.</a:t>
            </a:r>
          </a:p>
          <a:p>
            <a:r>
              <a:rPr lang="en-US" dirty="0">
                <a:latin typeface="Verdana" panose="020B0604030504040204" pitchFamily="34" charset="0"/>
                <a:ea typeface="Verdana" panose="020B0604030504040204" pitchFamily="34" charset="0"/>
              </a:rPr>
              <a:t>We delete the duplicate columns.</a:t>
            </a:r>
          </a:p>
          <a:p>
            <a:r>
              <a:rPr lang="en-US" dirty="0">
                <a:latin typeface="Verdana" panose="020B0604030504040204" pitchFamily="34" charset="0"/>
                <a:ea typeface="Verdana" panose="020B0604030504040204" pitchFamily="34" charset="0"/>
              </a:rPr>
              <a:t>We drop outliers.  </a:t>
            </a:r>
          </a:p>
          <a:p>
            <a:r>
              <a:rPr lang="en-US" dirty="0">
                <a:latin typeface="Verdana" panose="020B0604030504040204" pitchFamily="34" charset="0"/>
                <a:ea typeface="Verdana" panose="020B0604030504040204" pitchFamily="34" charset="0"/>
              </a:rPr>
              <a:t>We remove the unnecessary data points.</a:t>
            </a:r>
          </a:p>
          <a:p>
            <a:r>
              <a:rPr lang="en-US" dirty="0">
                <a:latin typeface="Verdana" panose="020B0604030504040204" pitchFamily="34" charset="0"/>
                <a:ea typeface="Verdana" panose="020B0604030504040204" pitchFamily="34" charset="0"/>
              </a:rPr>
              <a:t>We add and delete the some columns.</a:t>
            </a:r>
          </a:p>
          <a:p>
            <a:r>
              <a:rPr lang="en-US" dirty="0">
                <a:latin typeface="Verdana" panose="020B0604030504040204" pitchFamily="34" charset="0"/>
                <a:ea typeface="Verdana" panose="020B0604030504040204" pitchFamily="34" charset="0"/>
              </a:rPr>
              <a:t>We create the month  columns.</a:t>
            </a:r>
          </a:p>
          <a:p>
            <a:r>
              <a:rPr lang="en-US" dirty="0">
                <a:latin typeface="Verdana" panose="020B0604030504040204" pitchFamily="34" charset="0"/>
                <a:ea typeface="Verdana" panose="020B0604030504040204" pitchFamily="34" charset="0"/>
              </a:rPr>
              <a:t>We create many data frame in data set.</a:t>
            </a:r>
          </a:p>
          <a:p>
            <a:r>
              <a:rPr lang="en-US" dirty="0">
                <a:latin typeface="Verdana" panose="020B0604030504040204" pitchFamily="34" charset="0"/>
                <a:ea typeface="Verdana" panose="020B0604030504040204" pitchFamily="34" charset="0"/>
              </a:rPr>
              <a:t>We remove the stop words.</a:t>
            </a:r>
          </a:p>
          <a:p>
            <a:r>
              <a:rPr lang="en-US" b="0" i="0" dirty="0">
                <a:solidFill>
                  <a:srgbClr val="212121"/>
                </a:solidFill>
                <a:effectLst/>
                <a:latin typeface="Roboto" panose="02000000000000000000" pitchFamily="2" charset="0"/>
              </a:rPr>
              <a:t> WE removing Punctuations.</a:t>
            </a:r>
          </a:p>
          <a:p>
            <a:r>
              <a:rPr lang="en-US" dirty="0">
                <a:solidFill>
                  <a:srgbClr val="212121"/>
                </a:solidFill>
                <a:latin typeface="Roboto" panose="02000000000000000000" pitchFamily="2" charset="0"/>
              </a:rPr>
              <a:t>We do text vectorization.</a:t>
            </a:r>
          </a:p>
          <a:p>
            <a:endParaRPr lang="en-US" b="0" i="0" dirty="0">
              <a:solidFill>
                <a:srgbClr val="212121"/>
              </a:solidFill>
              <a:effectLst/>
              <a:latin typeface="Roboto" panose="02000000000000000000" pitchFamily="2" charset="0"/>
            </a:endParaRPr>
          </a:p>
          <a:p>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126416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869-9DDE-C336-D9D6-A0238831EAF0}"/>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Algorithm that we use</a:t>
            </a:r>
            <a:r>
              <a:rPr lang="en-US" dirty="0"/>
              <a:t> </a:t>
            </a:r>
          </a:p>
        </p:txBody>
      </p:sp>
      <p:sp>
        <p:nvSpPr>
          <p:cNvPr id="3" name="Content Placeholder 2">
            <a:extLst>
              <a:ext uri="{FF2B5EF4-FFF2-40B4-BE49-F238E27FC236}">
                <a16:creationId xmlns:a16="http://schemas.microsoft.com/office/drawing/2014/main" id="{81C98CD6-3454-229A-1070-FF08FBCEF790}"/>
              </a:ext>
            </a:extLst>
          </p:cNvPr>
          <p:cNvSpPr>
            <a:spLocks noGrp="1"/>
          </p:cNvSpPr>
          <p:nvPr>
            <p:ph idx="1"/>
          </p:nvPr>
        </p:nvSpPr>
        <p:spPr/>
        <p:txBody>
          <a:bodyPr>
            <a:normAutofit/>
          </a:bodyPr>
          <a:lstStyle/>
          <a:p>
            <a:r>
              <a:rPr lang="en-US" dirty="0"/>
              <a:t>1</a:t>
            </a:r>
            <a:r>
              <a:rPr lang="en-US" baseline="30000" dirty="0"/>
              <a:t>st</a:t>
            </a:r>
            <a:r>
              <a:rPr lang="en-US" dirty="0"/>
              <a:t> we use Hierarchical</a:t>
            </a:r>
            <a:r>
              <a:rPr lang="en-US" b="0" i="0" dirty="0">
                <a:solidFill>
                  <a:srgbClr val="212121"/>
                </a:solidFill>
                <a:effectLst/>
                <a:latin typeface="Roboto" panose="02000000000000000000" pitchFamily="2" charset="0"/>
              </a:rPr>
              <a:t> Clustering </a:t>
            </a:r>
          </a:p>
          <a:p>
            <a:pPr marL="0" indent="0">
              <a:buNone/>
            </a:pPr>
            <a:r>
              <a:rPr lang="en-US" dirty="0"/>
              <a:t>                      1.  Dendrogram</a:t>
            </a:r>
          </a:p>
          <a:p>
            <a:pPr marL="0" indent="0">
              <a:buNone/>
            </a:pPr>
            <a:r>
              <a:rPr lang="en-US" dirty="0"/>
              <a:t>                      2. </a:t>
            </a:r>
            <a:r>
              <a:rPr lang="en-US" sz="2400" b="0" i="0" dirty="0">
                <a:solidFill>
                  <a:srgbClr val="212121"/>
                </a:solidFill>
                <a:effectLst/>
                <a:latin typeface="Roboto" panose="02000000000000000000" pitchFamily="2" charset="0"/>
              </a:rPr>
              <a:t>Agglomerative Clustering</a:t>
            </a:r>
            <a:endParaRPr lang="en-US" dirty="0"/>
          </a:p>
          <a:p>
            <a:r>
              <a:rPr lang="en-US" dirty="0"/>
              <a:t>2</a:t>
            </a:r>
            <a:r>
              <a:rPr lang="en-US" baseline="30000" dirty="0"/>
              <a:t>nd</a:t>
            </a:r>
            <a:r>
              <a:rPr lang="en-US" dirty="0"/>
              <a:t> we use K means clustering</a:t>
            </a:r>
          </a:p>
          <a:p>
            <a:pPr marL="0" indent="0">
              <a:buNone/>
            </a:pPr>
            <a:r>
              <a:rPr lang="en-US" dirty="0"/>
              <a:t>                      1  Elbow method</a:t>
            </a:r>
          </a:p>
          <a:p>
            <a:pPr marL="0" indent="0">
              <a:buNone/>
            </a:pPr>
            <a:r>
              <a:rPr lang="en-US" dirty="0"/>
              <a:t>                      2  DBSCAN</a:t>
            </a:r>
          </a:p>
        </p:txBody>
      </p:sp>
    </p:spTree>
    <p:extLst>
      <p:ext uri="{BB962C8B-B14F-4D97-AF65-F5344CB8AC3E}">
        <p14:creationId xmlns:p14="http://schemas.microsoft.com/office/powerpoint/2010/main" val="225345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6FCD-F55D-31B9-897B-DC8ACC23EB1B}"/>
              </a:ext>
            </a:extLst>
          </p:cNvPr>
          <p:cNvSpPr>
            <a:spLocks noGrp="1"/>
          </p:cNvSpPr>
          <p:nvPr>
            <p:ph type="title"/>
          </p:nvPr>
        </p:nvSpPr>
        <p:spPr/>
        <p:txBody>
          <a:bodyPr/>
          <a:lstStyle/>
          <a:p>
            <a:pPr algn="ctr"/>
            <a:r>
              <a:rPr lang="en-US" sz="4400" b="1" i="0" u="sng" strike="noStrike" dirty="0">
                <a:solidFill>
                  <a:srgbClr val="FF0000"/>
                </a:solidFill>
                <a:effectLst/>
                <a:latin typeface="Arial Rounded MT Bold" panose="020F0704030504030204" pitchFamily="34" charset="0"/>
              </a:rPr>
              <a:t>Technique and methods we used</a:t>
            </a:r>
            <a:br>
              <a:rPr lang="en-US" sz="4400" b="1" i="0" u="sng" strike="noStrike" dirty="0">
                <a:solidFill>
                  <a:srgbClr val="FF0000"/>
                </a:solidFill>
                <a:effectLst/>
                <a:latin typeface="Arial Rounded MT Bold" panose="020F0704030504030204" pitchFamily="34" charset="0"/>
              </a:rPr>
            </a:br>
            <a:endParaRPr lang="en-US" u="sng"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32166A-5540-3F8A-6ABC-7CFA6F927DEF}"/>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we decided to drop the columns which have more null values.</a:t>
            </a:r>
          </a:p>
          <a:p>
            <a:r>
              <a:rPr lang="en-US" sz="2000" dirty="0">
                <a:latin typeface="Verdana" panose="020B0604030504040204" pitchFamily="34" charset="0"/>
                <a:ea typeface="Verdana" panose="020B0604030504040204" pitchFamily="34" charset="0"/>
              </a:rPr>
              <a:t>Then we remove the stop words and</a:t>
            </a:r>
            <a:r>
              <a:rPr lang="en-US" sz="2000" b="0" i="0" dirty="0">
                <a:solidFill>
                  <a:srgbClr val="212121"/>
                </a:solidFill>
                <a:effectLst/>
                <a:latin typeface="Roboto" panose="02000000000000000000" pitchFamily="2" charset="0"/>
              </a:rPr>
              <a:t> Punctuations </a:t>
            </a:r>
            <a:r>
              <a:rPr lang="en-US" sz="2000" dirty="0">
                <a:latin typeface="Verdana" panose="020B0604030504040204" pitchFamily="34" charset="0"/>
                <a:ea typeface="Verdana" panose="020B0604030504040204" pitchFamily="34" charset="0"/>
              </a:rPr>
              <a:t>from the data set. </a:t>
            </a:r>
          </a:p>
          <a:p>
            <a:r>
              <a:rPr lang="en-US" sz="2000" dirty="0">
                <a:latin typeface="Verdana" panose="020B0604030504040204" pitchFamily="34" charset="0"/>
                <a:ea typeface="Verdana" panose="020B0604030504040204" pitchFamily="34" charset="0"/>
              </a:rPr>
              <a:t>And we de text vectorization to the data set.</a:t>
            </a:r>
          </a:p>
          <a:p>
            <a:r>
              <a:rPr lang="en-US" sz="2000" dirty="0">
                <a:latin typeface="Verdana" panose="020B0604030504040204" pitchFamily="34" charset="0"/>
                <a:ea typeface="Verdana" panose="020B0604030504040204" pitchFamily="34" charset="0"/>
              </a:rPr>
              <a:t>We use the standard scaler as a scaler.</a:t>
            </a:r>
          </a:p>
          <a:p>
            <a:r>
              <a:rPr lang="en-US" sz="2000" dirty="0">
                <a:latin typeface="Verdana" panose="020B0604030504040204" pitchFamily="34" charset="0"/>
                <a:ea typeface="Verdana" panose="020B0604030504040204" pitchFamily="34" charset="0"/>
              </a:rPr>
              <a:t>We use PCA in decomposition.</a:t>
            </a:r>
          </a:p>
          <a:p>
            <a:r>
              <a:rPr lang="en-US" sz="2000" dirty="0">
                <a:latin typeface="Verdana" panose="020B0604030504040204" pitchFamily="34" charset="0"/>
                <a:ea typeface="Verdana" panose="020B0604030504040204" pitchFamily="34" charset="0"/>
              </a:rPr>
              <a:t>Clusters that we use in this project is Dendrogram, </a:t>
            </a:r>
            <a:r>
              <a:rPr lang="en-US" sz="2000" b="0" i="0" dirty="0">
                <a:solidFill>
                  <a:srgbClr val="212121"/>
                </a:solidFill>
                <a:effectLst/>
                <a:latin typeface="Verdana" panose="020B0604030504040204" pitchFamily="34" charset="0"/>
                <a:ea typeface="Verdana" panose="020B0604030504040204" pitchFamily="34" charset="0"/>
              </a:rPr>
              <a:t>Agglomerative Clustering, DBSCAN, Elbow method.</a:t>
            </a:r>
          </a:p>
          <a:p>
            <a:r>
              <a:rPr lang="en-US" sz="2000" dirty="0">
                <a:latin typeface="Verdana" panose="020B0604030504040204" pitchFamily="34" charset="0"/>
                <a:ea typeface="Verdana" panose="020B0604030504040204" pitchFamily="34" charset="0"/>
              </a:rPr>
              <a:t>In this project we use Hierarchical</a:t>
            </a:r>
            <a:r>
              <a:rPr lang="en-US" sz="2000" b="0" i="0" dirty="0">
                <a:solidFill>
                  <a:srgbClr val="212121"/>
                </a:solidFill>
                <a:effectLst/>
                <a:latin typeface="Verdana" panose="020B0604030504040204" pitchFamily="34" charset="0"/>
                <a:ea typeface="Verdana" panose="020B0604030504040204" pitchFamily="34" charset="0"/>
              </a:rPr>
              <a:t> Clustering, </a:t>
            </a:r>
            <a:r>
              <a:rPr lang="en-US" sz="2000" dirty="0">
                <a:latin typeface="Verdana" panose="020B0604030504040204" pitchFamily="34" charset="0"/>
                <a:ea typeface="Verdana" panose="020B0604030504040204" pitchFamily="34" charset="0"/>
              </a:rPr>
              <a:t>K means clustering.</a:t>
            </a:r>
          </a:p>
          <a:p>
            <a:pPr marL="0" indent="0">
              <a:buNone/>
            </a:pPr>
            <a:endParaRPr lang="en-US" sz="2000" dirty="0">
              <a:latin typeface="Verdana" panose="020B0604030504040204" pitchFamily="34" charset="0"/>
              <a:ea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570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432-2E5B-271C-311D-E835451B9398}"/>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Challenges</a:t>
            </a:r>
          </a:p>
        </p:txBody>
      </p:sp>
      <p:sp>
        <p:nvSpPr>
          <p:cNvPr id="3" name="Content Placeholder 2">
            <a:extLst>
              <a:ext uri="{FF2B5EF4-FFF2-40B4-BE49-F238E27FC236}">
                <a16:creationId xmlns:a16="http://schemas.microsoft.com/office/drawing/2014/main" id="{8FE3FF14-6C4A-C488-A511-7E609C57634A}"/>
              </a:ext>
            </a:extLst>
          </p:cNvPr>
          <p:cNvSpPr>
            <a:spLocks noGrp="1"/>
          </p:cNvSpPr>
          <p:nvPr>
            <p:ph idx="1"/>
          </p:nvPr>
        </p:nvSpPr>
        <p:spPr/>
        <p:txBody>
          <a:bodyPr>
            <a:normAutofit/>
          </a:bodyPr>
          <a:lstStyle/>
          <a:p>
            <a:pPr marL="0" indent="0">
              <a:buNone/>
            </a:pPr>
            <a:r>
              <a:rPr lang="en-US" sz="2400" dirty="0">
                <a:latin typeface="Verdana" panose="020B0604030504040204" pitchFamily="34" charset="0"/>
                <a:ea typeface="Verdana" panose="020B0604030504040204" pitchFamily="34" charset="0"/>
              </a:rPr>
              <a:t>When we start this project the  data is very complex and not easy to under stand.</a:t>
            </a:r>
          </a:p>
          <a:p>
            <a:pPr marL="0" indent="0">
              <a:buNone/>
            </a:pPr>
            <a:r>
              <a:rPr lang="en-US" sz="2400" dirty="0">
                <a:latin typeface="Verdana" panose="020B0604030504040204" pitchFamily="34" charset="0"/>
                <a:ea typeface="Verdana" panose="020B0604030504040204" pitchFamily="34" charset="0"/>
              </a:rPr>
              <a:t>In this project the best part is to plotting the right plot and find the inside information about the features.</a:t>
            </a:r>
          </a:p>
          <a:p>
            <a:pPr marL="0" indent="0">
              <a:buNone/>
            </a:pPr>
            <a:r>
              <a:rPr lang="en-US" sz="2400" dirty="0">
                <a:latin typeface="Verdana" panose="020B0604030504040204" pitchFamily="34" charset="0"/>
                <a:ea typeface="Verdana" panose="020B0604030504040204" pitchFamily="34" charset="0"/>
              </a:rPr>
              <a:t>After plot the graph we do some feature engineering and make some columns and some </a:t>
            </a:r>
            <a:r>
              <a:rPr lang="en-US" sz="2400" dirty="0" err="1">
                <a:latin typeface="Verdana" panose="020B0604030504040204" pitchFamily="34" charset="0"/>
                <a:ea typeface="Verdana" panose="020B0604030504040204" pitchFamily="34" charset="0"/>
              </a:rPr>
              <a:t>colums</a:t>
            </a:r>
            <a:r>
              <a:rPr lang="en-US" sz="2400" dirty="0">
                <a:latin typeface="Verdana" panose="020B0604030504040204" pitchFamily="34" charset="0"/>
                <a:ea typeface="Verdana" panose="020B0604030504040204" pitchFamily="34" charset="0"/>
              </a:rPr>
              <a:t> also delete.</a:t>
            </a:r>
          </a:p>
          <a:p>
            <a:pPr marL="0" indent="0">
              <a:buNone/>
            </a:pPr>
            <a:r>
              <a:rPr lang="en-US" sz="2400" dirty="0">
                <a:latin typeface="Verdana" panose="020B0604030504040204" pitchFamily="34" charset="0"/>
                <a:ea typeface="Verdana" panose="020B0604030504040204" pitchFamily="34" charset="0"/>
              </a:rPr>
              <a:t>And finally we apply the algorithm on the data</a:t>
            </a:r>
          </a:p>
          <a:p>
            <a:pPr marL="0" indent="0">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6680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61F-3E55-AB80-D608-253DDD3F60C4}"/>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Table of content</a:t>
            </a:r>
          </a:p>
        </p:txBody>
      </p:sp>
      <p:sp>
        <p:nvSpPr>
          <p:cNvPr id="3" name="Content Placeholder 2">
            <a:extLst>
              <a:ext uri="{FF2B5EF4-FFF2-40B4-BE49-F238E27FC236}">
                <a16:creationId xmlns:a16="http://schemas.microsoft.com/office/drawing/2014/main" id="{2D7E1DB1-8FB9-6644-EB9A-E4FAC25DA7DA}"/>
              </a:ext>
            </a:extLst>
          </p:cNvPr>
          <p:cNvSpPr>
            <a:spLocks noGrp="1"/>
          </p:cNvSpPr>
          <p:nvPr>
            <p:ph idx="1"/>
          </p:nvPr>
        </p:nvSpPr>
        <p:spPr/>
        <p:txBody>
          <a:bodyPr/>
          <a:lstStyle/>
          <a:p>
            <a:pPr rtl="0" fontAlgn="base">
              <a:spcBef>
                <a:spcPts val="10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Objective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Summary</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loading and exploration</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Wrangling</a:t>
            </a:r>
            <a:endParaRPr lang="en-US" sz="1800" b="1" i="0" u="none" strike="noStrike" dirty="0">
              <a:solidFill>
                <a:srgbClr val="000000"/>
              </a:solidFill>
              <a:effectLst/>
              <a:latin typeface="Arial" panose="020B0604020202020204" pitchFamily="34" charset="0"/>
            </a:endParaRPr>
          </a:p>
          <a:p>
            <a:pPr fontAlgn="base">
              <a:spcBef>
                <a:spcPts val="0"/>
              </a:spcBef>
            </a:pPr>
            <a:r>
              <a:rPr lang="en-US" sz="1800" b="1" dirty="0">
                <a:solidFill>
                  <a:srgbClr val="124F5C"/>
                </a:solidFill>
                <a:latin typeface="Verdana" panose="020B0604030504040204" pitchFamily="34" charset="0"/>
              </a:rPr>
              <a:t>Column</a:t>
            </a:r>
            <a:r>
              <a:rPr lang="en-US" sz="1800" b="1" i="0" u="none" strike="noStrike" dirty="0">
                <a:solidFill>
                  <a:srgbClr val="124F5C"/>
                </a:solidFill>
                <a:effectLst/>
                <a:latin typeface="Verdana" panose="020B0604030504040204" pitchFamily="34" charset="0"/>
              </a:rPr>
              <a:t> wise analysis</a:t>
            </a:r>
          </a:p>
          <a:p>
            <a:pPr fontAlgn="base">
              <a:spcBef>
                <a:spcPts val="0"/>
              </a:spcBef>
            </a:pPr>
            <a:r>
              <a:rPr lang="en-US" sz="1800" b="1" dirty="0">
                <a:solidFill>
                  <a:srgbClr val="124F5C"/>
                </a:solidFill>
                <a:latin typeface="Verdana" panose="020B0604030504040204" pitchFamily="34" charset="0"/>
              </a:rPr>
              <a:t>Feature engineering</a:t>
            </a:r>
          </a:p>
          <a:p>
            <a:pPr fontAlgn="base">
              <a:spcBef>
                <a:spcPts val="0"/>
              </a:spcBef>
            </a:pPr>
            <a:r>
              <a:rPr lang="en-US" sz="1800" b="1" i="0" u="none" strike="noStrike" dirty="0">
                <a:solidFill>
                  <a:srgbClr val="124F5C"/>
                </a:solidFill>
                <a:effectLst/>
                <a:latin typeface="Verdana" panose="020B0604030504040204" pitchFamily="34" charset="0"/>
              </a:rPr>
              <a:t>Algorithm that we use</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Technique and methods we used</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Challenges</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Reference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Conclusion</a:t>
            </a:r>
            <a:endParaRPr lang="en-US" sz="1800" b="1"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21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5-9B11-4FB8-55EA-23EF9CB2DF53}"/>
              </a:ext>
            </a:extLst>
          </p:cNvPr>
          <p:cNvSpPr>
            <a:spLocks noGrp="1"/>
          </p:cNvSpPr>
          <p:nvPr>
            <p:ph type="title"/>
          </p:nvPr>
        </p:nvSpPr>
        <p:spPr>
          <a:xfrm>
            <a:off x="838200" y="1"/>
            <a:ext cx="10515600" cy="1349828"/>
          </a:xfrm>
        </p:spPr>
        <p:txBody>
          <a:bodyPr>
            <a:normAutofit/>
          </a:bodyPr>
          <a:lstStyle/>
          <a:p>
            <a:pPr algn="ctr"/>
            <a:r>
              <a:rPr lang="en-US" dirty="0">
                <a:solidFill>
                  <a:srgbClr val="FF0000"/>
                </a:solidFill>
                <a:latin typeface="Arial Rounded MT Bold" panose="020F0704030504030204" pitchFamily="34" charset="0"/>
              </a:rPr>
              <a:t>Conclusion</a:t>
            </a:r>
          </a:p>
        </p:txBody>
      </p:sp>
      <p:graphicFrame>
        <p:nvGraphicFramePr>
          <p:cNvPr id="4" name="Content Placeholder 3">
            <a:extLst>
              <a:ext uri="{FF2B5EF4-FFF2-40B4-BE49-F238E27FC236}">
                <a16:creationId xmlns:a16="http://schemas.microsoft.com/office/drawing/2014/main" id="{FE110293-8C4C-B313-1905-7786A3170DE7}"/>
              </a:ext>
            </a:extLst>
          </p:cNvPr>
          <p:cNvGraphicFramePr>
            <a:graphicFrameLocks noGrp="1"/>
          </p:cNvGraphicFramePr>
          <p:nvPr>
            <p:ph idx="1"/>
            <p:extLst>
              <p:ext uri="{D42A27DB-BD31-4B8C-83A1-F6EECF244321}">
                <p14:modId xmlns:p14="http://schemas.microsoft.com/office/powerpoint/2010/main" val="2334202987"/>
              </p:ext>
            </p:extLst>
          </p:nvPr>
        </p:nvGraphicFramePr>
        <p:xfrm>
          <a:off x="277091" y="1169894"/>
          <a:ext cx="11637817" cy="6730556"/>
        </p:xfrm>
        <a:graphic>
          <a:graphicData uri="http://schemas.openxmlformats.org/drawingml/2006/table">
            <a:tbl>
              <a:tblPr>
                <a:tableStyleId>{5C22544A-7EE6-4342-B048-85BDC9FD1C3A}</a:tableStyleId>
              </a:tblPr>
              <a:tblGrid>
                <a:gridCol w="11637817">
                  <a:extLst>
                    <a:ext uri="{9D8B030D-6E8A-4147-A177-3AD203B41FA5}">
                      <a16:colId xmlns:a16="http://schemas.microsoft.com/office/drawing/2014/main" val="2066126624"/>
                    </a:ext>
                  </a:extLst>
                </a:gridCol>
              </a:tblGrid>
              <a:tr h="5606899">
                <a:tc>
                  <a:txBody>
                    <a:bodyPr/>
                    <a:lstStyle/>
                    <a:p>
                      <a:pPr marL="0" marR="0">
                        <a:lnSpc>
                          <a:spcPct val="115000"/>
                        </a:lnSpc>
                        <a:spcBef>
                          <a:spcPts val="0"/>
                        </a:spcBef>
                        <a:spcAft>
                          <a:spcPts val="0"/>
                        </a:spcAft>
                      </a:pPr>
                      <a:r>
                        <a:rPr lang="en-US" sz="1800" kern="1200" dirty="0">
                          <a:solidFill>
                            <a:schemeClr val="dk1"/>
                          </a:solidFill>
                          <a:effectLst/>
                          <a:latin typeface="+mn-lt"/>
                          <a:ea typeface="+mn-ea"/>
                          <a:cs typeface="+mn-cs"/>
                        </a:rPr>
                        <a:t>This project is about the Credit card default prediction analysis. When we start this project, it is very difficult to understand and look very complex. In first step we upload the data and then we start to find the duplicate values and nulls values and missing values etc. in this dataset we found the some values are missing in Cast and Directors columns so we decide to remove that </a:t>
                      </a:r>
                      <a:r>
                        <a:rPr lang="en-US" sz="1800" kern="1200" dirty="0" err="1">
                          <a:solidFill>
                            <a:schemeClr val="dk1"/>
                          </a:solidFill>
                          <a:effectLst/>
                          <a:latin typeface="+mn-lt"/>
                          <a:ea typeface="+mn-ea"/>
                          <a:cs typeface="+mn-cs"/>
                        </a:rPr>
                        <a:t>colums</a:t>
                      </a:r>
                      <a:r>
                        <a:rPr lang="en-US" sz="1800" kern="1200" dirty="0">
                          <a:solidFill>
                            <a:schemeClr val="dk1"/>
                          </a:solidFill>
                          <a:effectLst/>
                          <a:latin typeface="+mn-lt"/>
                          <a:ea typeface="+mn-ea"/>
                          <a:cs typeface="+mn-cs"/>
                        </a:rPr>
                        <a:t> also in release year there are sum values also missing we fill that values with mean and we also fill the country columns null values with mode in. After completion of 1st step in 2nd step we plot the data in form of graph, pie plot and bar plot and line plot and also box plot, and in box plot we find some outlier so we remove the outliers. And we also find some hidden information by plot the graph. In this dataset there are two types of contents 30.86% is Tv shows and 69.14% is movies includes. We have reached a conclusion from our analysis from the content added over years that Netflix is focusing movies and TV shows (From 2016 data we get to know that Movies is increased by 80% and TV shows is increased by 73% compare). From the dataset insights we can conclude that, most number of TV Shows released in 2017 and for Movies it is 2020. On Netflix USA has the largest number of contents. And most of the countries preferred to produce movies more than TV shows. And then India comers on number 2 hos produce the largest movies and the tv show. Most of the movies are belonging to 3 categories. TOP 3 content categories are, International movies, dramas, comedies. there are 35.1% movies and tv shows are from the United State. 12.7% movies and tv shows are from the India. 5.5% tv shows and movies from the United Kingdom.3.1% tv shows and movies are from the Japan. 2.5% movies and shows are from the South Korea. We also divide the data into month year and the day of month and add that columns into the data frame and we also create some Data frame in our data set.  In text analysis (NLP) I used stop words, removed punctuations, stemming &amp; TF-IDF vectorizer and other functions of NLP. Applied different clustering models like K-means, hierarchical, Agglomerative clustering, DBSCAN on data we got the best cluster arrangements. By applying different clustering algorithms to our dataset . we get the optimal number of cluster is equal to 3 .So we decide to take the as no of cluster in this data because it is best no in our conclusion. </a:t>
                      </a:r>
                      <a:endParaRPr lang="en-US" sz="1600" dirty="0">
                        <a:effectLst/>
                        <a:latin typeface="Verdana" panose="020B0604030504040204" pitchFamily="34" charset="0"/>
                        <a:ea typeface="Verdana" panose="020B0604030504040204" pitchFamily="34" charset="0"/>
                      </a:endParaRPr>
                    </a:p>
                  </a:txBody>
                  <a:tcPr marL="63500" marR="63500" marT="63500" marB="63500"/>
                </a:tc>
                <a:extLst>
                  <a:ext uri="{0D108BD9-81ED-4DB2-BD59-A6C34878D82A}">
                    <a16:rowId xmlns:a16="http://schemas.microsoft.com/office/drawing/2014/main" val="903249252"/>
                  </a:ext>
                </a:extLst>
              </a:tr>
            </a:tbl>
          </a:graphicData>
        </a:graphic>
      </p:graphicFrame>
    </p:spTree>
    <p:extLst>
      <p:ext uri="{BB962C8B-B14F-4D97-AF65-F5344CB8AC3E}">
        <p14:creationId xmlns:p14="http://schemas.microsoft.com/office/powerpoint/2010/main" val="361068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78E-96DB-644E-4B0B-07FD8EBD6D94}"/>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Reference</a:t>
            </a:r>
          </a:p>
        </p:txBody>
      </p:sp>
      <p:sp>
        <p:nvSpPr>
          <p:cNvPr id="3" name="Content Placeholder 2">
            <a:extLst>
              <a:ext uri="{FF2B5EF4-FFF2-40B4-BE49-F238E27FC236}">
                <a16:creationId xmlns:a16="http://schemas.microsoft.com/office/drawing/2014/main" id="{AF2105AD-5A55-1C0B-92E8-66442B9ACCEE}"/>
              </a:ext>
            </a:extLst>
          </p:cNvPr>
          <p:cNvSpPr>
            <a:spLocks noGrp="1"/>
          </p:cNvSpPr>
          <p:nvPr>
            <p:ph idx="1"/>
          </p:nvPr>
        </p:nvSpPr>
        <p:spPr/>
        <p:txBody>
          <a:bodyPr/>
          <a:lstStyle/>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Almabetter</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Geeksforgeeks</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StackOverflow</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Github</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Youtube</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344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5F6A-C22E-54A0-56F4-01AF6CBEF281}"/>
              </a:ext>
            </a:extLst>
          </p:cNvPr>
          <p:cNvSpPr>
            <a:spLocks noGrp="1"/>
          </p:cNvSpPr>
          <p:nvPr>
            <p:ph type="title"/>
          </p:nvPr>
        </p:nvSpPr>
        <p:spPr>
          <a:xfrm>
            <a:off x="838200" y="365125"/>
            <a:ext cx="10515600" cy="5356802"/>
          </a:xfrm>
        </p:spPr>
        <p:txBody>
          <a:bodyPr/>
          <a:lstStyle/>
          <a:p>
            <a:pPr algn="ctr"/>
            <a:r>
              <a:rPr lang="en-US" u="sng" dirty="0">
                <a:solidFill>
                  <a:srgbClr val="FF0000"/>
                </a:solidFill>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2B63354-3BB2-65AD-C192-204883F6EFFD}"/>
              </a:ext>
            </a:extLst>
          </p:cNvPr>
          <p:cNvSpPr>
            <a:spLocks noGrp="1"/>
          </p:cNvSpPr>
          <p:nvPr>
            <p:ph idx="1"/>
          </p:nvPr>
        </p:nvSpPr>
        <p:spPr>
          <a:xfrm>
            <a:off x="838200" y="5597235"/>
            <a:ext cx="1863436" cy="579727"/>
          </a:xfrm>
        </p:spPr>
        <p:txBody>
          <a:bodyPr/>
          <a:lstStyle/>
          <a:p>
            <a:endParaRPr lang="en-US" dirty="0"/>
          </a:p>
        </p:txBody>
      </p:sp>
    </p:spTree>
    <p:extLst>
      <p:ext uri="{BB962C8B-B14F-4D97-AF65-F5344CB8AC3E}">
        <p14:creationId xmlns:p14="http://schemas.microsoft.com/office/powerpoint/2010/main" val="23733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F66B-8BE5-DF63-10D0-F767A0010073}"/>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5144D2E3-48CC-2AC7-D448-EC08A36675DD}"/>
              </a:ext>
            </a:extLst>
          </p:cNvPr>
          <p:cNvSpPr>
            <a:spLocks noGrp="1"/>
          </p:cNvSpPr>
          <p:nvPr>
            <p:ph idx="1"/>
          </p:nvPr>
        </p:nvSpPr>
        <p:spPr/>
        <p:txBody>
          <a:bodyPr>
            <a:normAutofit/>
          </a:bodyPr>
          <a:lstStyle/>
          <a:p>
            <a:pPr algn="l"/>
            <a:r>
              <a:rPr lang="en-US" sz="2000" b="0" i="0" dirty="0">
                <a:solidFill>
                  <a:srgbClr val="212121"/>
                </a:solidFill>
                <a:effectLst/>
                <a:latin typeface="Verdana" panose="020B0604030504040204" pitchFamily="34" charset="0"/>
                <a:ea typeface="Verdana" panose="020B0604030504040204" pitchFamily="34" charset="0"/>
              </a:rPr>
              <a:t>This dataset consists of tv shows and movies available on Netflix as of 2019. The dataset is collected from </a:t>
            </a:r>
            <a:r>
              <a:rPr lang="en-US" sz="2000" b="0" i="0" dirty="0" err="1">
                <a:solidFill>
                  <a:srgbClr val="212121"/>
                </a:solidFill>
                <a:effectLst/>
                <a:latin typeface="Verdana" panose="020B0604030504040204" pitchFamily="34" charset="0"/>
                <a:ea typeface="Verdana" panose="020B0604030504040204" pitchFamily="34" charset="0"/>
              </a:rPr>
              <a:t>Flexable</a:t>
            </a:r>
            <a:r>
              <a:rPr lang="en-US" sz="2000" b="0" i="0" dirty="0">
                <a:solidFill>
                  <a:srgbClr val="212121"/>
                </a:solidFill>
                <a:effectLst/>
                <a:latin typeface="Verdana" panose="020B0604030504040204" pitchFamily="34" charset="0"/>
                <a:ea typeface="Verdana" panose="020B0604030504040204" pitchFamily="34" charset="0"/>
              </a:rPr>
              <a:t> which is a third-party Netflix search engine. 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 Integrating this dataset with other external datasets such as IMDB ratings, rotten tomatoes can also provide many interesting findings.</a:t>
            </a:r>
            <a:endParaRPr lang="en-US" sz="200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12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0BC-A2E2-939D-4D7B-2D446ACB339F}"/>
              </a:ext>
            </a:extLst>
          </p:cNvPr>
          <p:cNvSpPr>
            <a:spLocks noGrp="1"/>
          </p:cNvSpPr>
          <p:nvPr>
            <p:ph type="title"/>
          </p:nvPr>
        </p:nvSpPr>
        <p:spPr/>
        <p:txBody>
          <a:bodyPr/>
          <a:lstStyle/>
          <a:p>
            <a:pPr algn="ctr"/>
            <a:r>
              <a:rPr lang="en-US" b="1" u="sng" dirty="0">
                <a:solidFill>
                  <a:srgbClr val="FF0000"/>
                </a:solidFill>
                <a:latin typeface="Arial Rounded MT Bold" panose="020F0704030504030204" pitchFamily="34" charset="0"/>
              </a:rPr>
              <a:t>Data summary</a:t>
            </a:r>
          </a:p>
        </p:txBody>
      </p:sp>
      <p:sp>
        <p:nvSpPr>
          <p:cNvPr id="3" name="Content Placeholder 2">
            <a:extLst>
              <a:ext uri="{FF2B5EF4-FFF2-40B4-BE49-F238E27FC236}">
                <a16:creationId xmlns:a16="http://schemas.microsoft.com/office/drawing/2014/main" id="{6F13AA5D-B52A-317A-71D6-EFFFBF3B5A91}"/>
              </a:ext>
            </a:extLst>
          </p:cNvPr>
          <p:cNvSpPr>
            <a:spLocks noGrp="1"/>
          </p:cNvSpPr>
          <p:nvPr>
            <p:ph idx="1"/>
          </p:nvPr>
        </p:nvSpPr>
        <p:spPr>
          <a:xfrm>
            <a:off x="838200" y="1825625"/>
            <a:ext cx="10515600" cy="4667250"/>
          </a:xfrm>
        </p:spPr>
        <p:txBody>
          <a:bodyPr>
            <a:noAutofit/>
          </a:bodyPr>
          <a:lstStyle/>
          <a:p>
            <a:pPr algn="l"/>
            <a:r>
              <a:rPr lang="en-US" sz="1800" b="1" i="0" dirty="0">
                <a:solidFill>
                  <a:srgbClr val="212121"/>
                </a:solidFill>
                <a:effectLst/>
                <a:latin typeface="Verdana" panose="020B0604030504040204" pitchFamily="34" charset="0"/>
                <a:ea typeface="Verdana" panose="020B0604030504040204" pitchFamily="34" charset="0"/>
              </a:rPr>
              <a:t>Show id </a:t>
            </a:r>
            <a:r>
              <a:rPr lang="en-US" sz="1600" b="0" i="0" dirty="0">
                <a:solidFill>
                  <a:srgbClr val="212121"/>
                </a:solidFill>
                <a:effectLst/>
                <a:latin typeface="Verdana" panose="020B0604030504040204" pitchFamily="34" charset="0"/>
                <a:ea typeface="Verdana" panose="020B0604030504040204" pitchFamily="34" charset="0"/>
              </a:rPr>
              <a:t>--&gt; Unique id for every movie/tv show</a:t>
            </a:r>
          </a:p>
          <a:p>
            <a:pPr algn="l"/>
            <a:r>
              <a:rPr lang="en-US" sz="1800" b="1" i="0" dirty="0">
                <a:solidFill>
                  <a:srgbClr val="212121"/>
                </a:solidFill>
                <a:effectLst/>
                <a:latin typeface="Verdana" panose="020B0604030504040204" pitchFamily="34" charset="0"/>
                <a:ea typeface="Verdana" panose="020B0604030504040204" pitchFamily="34" charset="0"/>
              </a:rPr>
              <a:t>type </a:t>
            </a:r>
            <a:r>
              <a:rPr lang="en-US" sz="1600" b="0" i="0" dirty="0">
                <a:solidFill>
                  <a:srgbClr val="212121"/>
                </a:solidFill>
                <a:effectLst/>
                <a:latin typeface="Verdana" panose="020B0604030504040204" pitchFamily="34" charset="0"/>
                <a:ea typeface="Verdana" panose="020B0604030504040204" pitchFamily="34" charset="0"/>
              </a:rPr>
              <a:t>--&gt; identifier -A movie or tv show</a:t>
            </a:r>
          </a:p>
          <a:p>
            <a:pPr algn="l"/>
            <a:r>
              <a:rPr lang="en-US" sz="1800" b="1" i="0" dirty="0">
                <a:solidFill>
                  <a:srgbClr val="212121"/>
                </a:solidFill>
                <a:effectLst/>
                <a:latin typeface="Verdana" panose="020B0604030504040204" pitchFamily="34" charset="0"/>
                <a:ea typeface="Verdana" panose="020B0604030504040204" pitchFamily="34" charset="0"/>
              </a:rPr>
              <a:t>title</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Title of the movie and tv show</a:t>
            </a:r>
          </a:p>
          <a:p>
            <a:pPr algn="l"/>
            <a:r>
              <a:rPr lang="en-US" sz="1800" b="1" i="0" dirty="0">
                <a:solidFill>
                  <a:srgbClr val="212121"/>
                </a:solidFill>
                <a:effectLst/>
                <a:latin typeface="Verdana" panose="020B0604030504040204" pitchFamily="34" charset="0"/>
                <a:ea typeface="Verdana" panose="020B0604030504040204" pitchFamily="34" charset="0"/>
              </a:rPr>
              <a:t>director</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director of the show</a:t>
            </a:r>
          </a:p>
          <a:p>
            <a:pPr algn="l"/>
            <a:r>
              <a:rPr lang="en-US" sz="1800" b="1" i="0" dirty="0">
                <a:solidFill>
                  <a:srgbClr val="212121"/>
                </a:solidFill>
                <a:effectLst/>
                <a:latin typeface="Verdana" panose="020B0604030504040204" pitchFamily="34" charset="0"/>
                <a:ea typeface="Verdana" panose="020B0604030504040204" pitchFamily="34" charset="0"/>
              </a:rPr>
              <a:t>cast</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Actors involved</a:t>
            </a:r>
          </a:p>
          <a:p>
            <a:pPr algn="l"/>
            <a:r>
              <a:rPr lang="en-US" sz="1800" b="1" i="0" dirty="0">
                <a:solidFill>
                  <a:srgbClr val="212121"/>
                </a:solidFill>
                <a:effectLst/>
                <a:latin typeface="Verdana" panose="020B0604030504040204" pitchFamily="34" charset="0"/>
                <a:ea typeface="Verdana" panose="020B0604030504040204" pitchFamily="34" charset="0"/>
              </a:rPr>
              <a:t>country</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Country of production</a:t>
            </a:r>
          </a:p>
          <a:p>
            <a:pPr algn="l"/>
            <a:r>
              <a:rPr lang="en-US" sz="1800" b="1" i="0" dirty="0">
                <a:solidFill>
                  <a:srgbClr val="212121"/>
                </a:solidFill>
                <a:effectLst/>
                <a:latin typeface="Verdana" panose="020B0604030504040204" pitchFamily="34" charset="0"/>
                <a:ea typeface="Verdana" panose="020B0604030504040204" pitchFamily="34" charset="0"/>
              </a:rPr>
              <a:t>Date added </a:t>
            </a:r>
            <a:r>
              <a:rPr lang="en-US" sz="1600" b="0" i="0" dirty="0">
                <a:solidFill>
                  <a:srgbClr val="212121"/>
                </a:solidFill>
                <a:effectLst/>
                <a:latin typeface="Verdana" panose="020B0604030504040204" pitchFamily="34" charset="0"/>
                <a:ea typeface="Verdana" panose="020B0604030504040204" pitchFamily="34" charset="0"/>
              </a:rPr>
              <a:t>--&gt; date it was added at Netflix</a:t>
            </a:r>
          </a:p>
          <a:p>
            <a:pPr algn="l"/>
            <a:r>
              <a:rPr lang="en-US" sz="1800" b="1" i="0" dirty="0">
                <a:solidFill>
                  <a:srgbClr val="212121"/>
                </a:solidFill>
                <a:effectLst/>
                <a:latin typeface="Verdana" panose="020B0604030504040204" pitchFamily="34" charset="0"/>
                <a:ea typeface="Verdana" panose="020B0604030504040204" pitchFamily="34" charset="0"/>
              </a:rPr>
              <a:t>Release year </a:t>
            </a:r>
            <a:r>
              <a:rPr lang="en-US" sz="1600" b="0" i="0" dirty="0">
                <a:solidFill>
                  <a:srgbClr val="212121"/>
                </a:solidFill>
                <a:effectLst/>
                <a:latin typeface="Verdana" panose="020B0604030504040204" pitchFamily="34" charset="0"/>
                <a:ea typeface="Verdana" panose="020B0604030504040204" pitchFamily="34" charset="0"/>
              </a:rPr>
              <a:t>--&gt; Actual release year of the show</a:t>
            </a:r>
          </a:p>
          <a:p>
            <a:pPr algn="l"/>
            <a:r>
              <a:rPr lang="en-US" sz="1800" b="1" i="0" dirty="0">
                <a:solidFill>
                  <a:srgbClr val="212121"/>
                </a:solidFill>
                <a:effectLst/>
                <a:latin typeface="Verdana" panose="020B0604030504040204" pitchFamily="34" charset="0"/>
                <a:ea typeface="Verdana" panose="020B0604030504040204" pitchFamily="34" charset="0"/>
              </a:rPr>
              <a:t>rating</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TV raring of the show</a:t>
            </a:r>
          </a:p>
          <a:p>
            <a:pPr algn="l"/>
            <a:r>
              <a:rPr lang="en-US" sz="1800" b="1" i="0" dirty="0">
                <a:solidFill>
                  <a:srgbClr val="212121"/>
                </a:solidFill>
                <a:effectLst/>
                <a:latin typeface="Verdana" panose="020B0604030504040204" pitchFamily="34" charset="0"/>
                <a:ea typeface="Verdana" panose="020B0604030504040204" pitchFamily="34" charset="0"/>
              </a:rPr>
              <a:t>duration</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 Total duration in minutes or no. of the seasons</a:t>
            </a:r>
          </a:p>
          <a:p>
            <a:pPr algn="l"/>
            <a:r>
              <a:rPr lang="en-US" sz="1800" b="1" i="0" dirty="0">
                <a:solidFill>
                  <a:srgbClr val="212121"/>
                </a:solidFill>
                <a:effectLst/>
                <a:latin typeface="Verdana" panose="020B0604030504040204" pitchFamily="34" charset="0"/>
                <a:ea typeface="Verdana" panose="020B0604030504040204" pitchFamily="34" charset="0"/>
              </a:rPr>
              <a:t>Listed in </a:t>
            </a:r>
            <a:r>
              <a:rPr lang="en-US" sz="1600" b="0" i="0" dirty="0">
                <a:solidFill>
                  <a:srgbClr val="212121"/>
                </a:solidFill>
                <a:effectLst/>
                <a:latin typeface="Verdana" panose="020B0604030504040204" pitchFamily="34" charset="0"/>
                <a:ea typeface="Verdana" panose="020B0604030504040204" pitchFamily="34" charset="0"/>
              </a:rPr>
              <a:t>--&gt; Genre</a:t>
            </a:r>
          </a:p>
          <a:p>
            <a:pPr algn="l"/>
            <a:r>
              <a:rPr lang="en-US" sz="1800" b="1" i="0" dirty="0">
                <a:solidFill>
                  <a:srgbClr val="212121"/>
                </a:solidFill>
                <a:effectLst/>
                <a:latin typeface="Verdana" panose="020B0604030504040204" pitchFamily="34" charset="0"/>
                <a:ea typeface="Verdana" panose="020B0604030504040204" pitchFamily="34" charset="0"/>
              </a:rPr>
              <a:t>description</a:t>
            </a:r>
            <a:r>
              <a:rPr lang="en-US" sz="1200" b="0" i="0" dirty="0">
                <a:solidFill>
                  <a:srgbClr val="212121"/>
                </a:solidFill>
                <a:effectLst/>
                <a:latin typeface="Roboto" panose="02000000000000000000" pitchFamily="2" charset="0"/>
              </a:rPr>
              <a:t> </a:t>
            </a:r>
            <a:r>
              <a:rPr lang="en-US" sz="1600" b="0" i="0" dirty="0">
                <a:solidFill>
                  <a:srgbClr val="212121"/>
                </a:solidFill>
                <a:effectLst/>
                <a:latin typeface="Verdana" panose="020B0604030504040204" pitchFamily="34" charset="0"/>
                <a:ea typeface="Verdana" panose="020B0604030504040204" pitchFamily="34" charset="0"/>
              </a:rPr>
              <a:t>--&gt;The summary description</a:t>
            </a:r>
          </a:p>
        </p:txBody>
      </p:sp>
    </p:spTree>
    <p:extLst>
      <p:ext uri="{BB962C8B-B14F-4D97-AF65-F5344CB8AC3E}">
        <p14:creationId xmlns:p14="http://schemas.microsoft.com/office/powerpoint/2010/main" val="423408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1BF-BFBB-02E0-790B-4EE577D617A9}"/>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loading</a:t>
            </a:r>
          </a:p>
        </p:txBody>
      </p:sp>
      <p:sp>
        <p:nvSpPr>
          <p:cNvPr id="3" name="Content Placeholder 2">
            <a:extLst>
              <a:ext uri="{FF2B5EF4-FFF2-40B4-BE49-F238E27FC236}">
                <a16:creationId xmlns:a16="http://schemas.microsoft.com/office/drawing/2014/main" id="{601293BF-BF64-0BE4-B875-EB70EBDF675B}"/>
              </a:ext>
            </a:extLst>
          </p:cNvPr>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5FDE46-75AB-FD3E-DACA-B75CE79946A8}"/>
              </a:ext>
            </a:extLst>
          </p:cNvPr>
          <p:cNvSpPr txBox="1"/>
          <p:nvPr/>
        </p:nvSpPr>
        <p:spPr>
          <a:xfrm>
            <a:off x="8395855" y="2175164"/>
            <a:ext cx="2701636" cy="1077218"/>
          </a:xfrm>
          <a:prstGeom prst="rect">
            <a:avLst/>
          </a:prstGeom>
          <a:solidFill>
            <a:schemeClr val="accent4">
              <a:lumMod val="60000"/>
              <a:lumOff val="40000"/>
            </a:schemeClr>
          </a:solidFill>
        </p:spPr>
        <p:txBody>
          <a:bodyPr wrap="square" rtlCol="0">
            <a:spAutoFit/>
          </a:bodyPr>
          <a:lstStyle>
            <a:defPPr>
              <a:defRPr lang="en-US"/>
            </a:defPPr>
            <a:lvl1pPr>
              <a:defRPr sz="2800" u="sng"/>
            </a:lvl1pPr>
          </a:lstStyle>
          <a:p>
            <a:pPr algn="ctr"/>
            <a:r>
              <a:rPr lang="en-US" sz="2400" dirty="0">
                <a:solidFill>
                  <a:schemeClr val="tx1">
                    <a:lumMod val="95000"/>
                    <a:lumOff val="5000"/>
                  </a:schemeClr>
                </a:solidFill>
              </a:rPr>
              <a:t>Data exploration</a:t>
            </a:r>
          </a:p>
          <a:p>
            <a:r>
              <a:rPr lang="en-US" sz="2000" u="none" dirty="0">
                <a:solidFill>
                  <a:schemeClr val="tx1">
                    <a:lumMod val="95000"/>
                    <a:lumOff val="5000"/>
                  </a:schemeClr>
                </a:solidFill>
              </a:rPr>
              <a:t>Checking data in different column</a:t>
            </a:r>
          </a:p>
        </p:txBody>
      </p:sp>
      <p:sp>
        <p:nvSpPr>
          <p:cNvPr id="10" name="TextBox 9">
            <a:extLst>
              <a:ext uri="{FF2B5EF4-FFF2-40B4-BE49-F238E27FC236}">
                <a16:creationId xmlns:a16="http://schemas.microsoft.com/office/drawing/2014/main" id="{1475D0D6-0FB0-DC25-EA07-6884F9740240}"/>
              </a:ext>
            </a:extLst>
          </p:cNvPr>
          <p:cNvSpPr txBox="1"/>
          <p:nvPr/>
        </p:nvSpPr>
        <p:spPr>
          <a:xfrm flipH="1">
            <a:off x="987826" y="2175164"/>
            <a:ext cx="2946865" cy="1384995"/>
          </a:xfrm>
          <a:prstGeom prst="rect">
            <a:avLst/>
          </a:prstGeom>
          <a:solidFill>
            <a:schemeClr val="accent4">
              <a:lumMod val="60000"/>
              <a:lumOff val="40000"/>
            </a:schemeClr>
          </a:solidFill>
        </p:spPr>
        <p:txBody>
          <a:bodyPr wrap="square" rtlCol="0">
            <a:spAutoFit/>
          </a:bodyPr>
          <a:lstStyle/>
          <a:p>
            <a:pPr algn="ctr"/>
            <a:r>
              <a:rPr lang="en-US" sz="2400" u="sng" dirty="0">
                <a:solidFill>
                  <a:schemeClr val="tx1">
                    <a:lumMod val="95000"/>
                    <a:lumOff val="5000"/>
                  </a:schemeClr>
                </a:solidFill>
              </a:rPr>
              <a:t>Data loading  </a:t>
            </a:r>
            <a:endParaRPr lang="en-US" dirty="0">
              <a:solidFill>
                <a:schemeClr val="tx1">
                  <a:lumMod val="95000"/>
                  <a:lumOff val="5000"/>
                </a:schemeClr>
              </a:solidFill>
            </a:endParaRPr>
          </a:p>
          <a:p>
            <a:r>
              <a:rPr lang="en-US" sz="2000" dirty="0">
                <a:solidFill>
                  <a:schemeClr val="tx1">
                    <a:lumMod val="95000"/>
                    <a:lumOff val="5000"/>
                  </a:schemeClr>
                </a:solidFill>
              </a:rPr>
              <a:t>Loading the data from google drive and read into notebook</a:t>
            </a:r>
          </a:p>
        </p:txBody>
      </p:sp>
      <p:sp>
        <p:nvSpPr>
          <p:cNvPr id="12" name="TextBox 11">
            <a:extLst>
              <a:ext uri="{FF2B5EF4-FFF2-40B4-BE49-F238E27FC236}">
                <a16:creationId xmlns:a16="http://schemas.microsoft.com/office/drawing/2014/main" id="{E241F678-3408-E1A2-118A-58846508902C}"/>
              </a:ext>
            </a:extLst>
          </p:cNvPr>
          <p:cNvSpPr txBox="1"/>
          <p:nvPr/>
        </p:nvSpPr>
        <p:spPr>
          <a:xfrm>
            <a:off x="987826" y="4365010"/>
            <a:ext cx="2946866" cy="1508105"/>
          </a:xfrm>
          <a:prstGeom prst="rect">
            <a:avLst/>
          </a:prstGeom>
          <a:solidFill>
            <a:srgbClr val="00B0F0"/>
          </a:solidFill>
        </p:spPr>
        <p:txBody>
          <a:bodyPr wrap="square" rtlCol="0">
            <a:spAutoFit/>
          </a:bodyPr>
          <a:lstStyle/>
          <a:p>
            <a:pPr algn="ctr"/>
            <a:r>
              <a:rPr lang="en-US" sz="2400" u="sng" dirty="0" err="1">
                <a:solidFill>
                  <a:schemeClr val="tx1">
                    <a:lumMod val="95000"/>
                    <a:lumOff val="5000"/>
                  </a:schemeClr>
                </a:solidFill>
              </a:rPr>
              <a:t>Cloumns</a:t>
            </a:r>
            <a:endParaRPr lang="en-US" sz="2400" u="sng" dirty="0">
              <a:solidFill>
                <a:schemeClr val="tx1">
                  <a:lumMod val="95000"/>
                  <a:lumOff val="5000"/>
                </a:schemeClr>
              </a:solidFill>
            </a:endParaRPr>
          </a:p>
          <a:p>
            <a:r>
              <a:rPr lang="en-US" sz="2000" dirty="0">
                <a:solidFill>
                  <a:schemeClr val="tx1">
                    <a:lumMod val="95000"/>
                    <a:lumOff val="5000"/>
                  </a:schemeClr>
                </a:solidFill>
              </a:rPr>
              <a:t>Numerical columns and the </a:t>
            </a:r>
            <a:r>
              <a:rPr lang="en-US" sz="2000" dirty="0" err="1">
                <a:solidFill>
                  <a:schemeClr val="tx1">
                    <a:lumMod val="95000"/>
                    <a:lumOff val="5000"/>
                  </a:schemeClr>
                </a:solidFill>
              </a:rPr>
              <a:t>cetagorical</a:t>
            </a:r>
            <a:r>
              <a:rPr lang="en-US" sz="2000" dirty="0">
                <a:solidFill>
                  <a:schemeClr val="tx1">
                    <a:lumMod val="95000"/>
                    <a:lumOff val="5000"/>
                  </a:schemeClr>
                </a:solidFill>
              </a:rPr>
              <a:t> columns</a:t>
            </a:r>
          </a:p>
          <a:p>
            <a:endParaRPr lang="en-US" sz="2800" u="sng" dirty="0">
              <a:solidFill>
                <a:srgbClr val="7030A0"/>
              </a:solidFill>
            </a:endParaRPr>
          </a:p>
        </p:txBody>
      </p:sp>
      <p:sp>
        <p:nvSpPr>
          <p:cNvPr id="16" name="TextBox 15">
            <a:extLst>
              <a:ext uri="{FF2B5EF4-FFF2-40B4-BE49-F238E27FC236}">
                <a16:creationId xmlns:a16="http://schemas.microsoft.com/office/drawing/2014/main" id="{E0FAB843-45AB-B8D7-627F-C95D37FA581B}"/>
              </a:ext>
            </a:extLst>
          </p:cNvPr>
          <p:cNvSpPr txBox="1"/>
          <p:nvPr/>
        </p:nvSpPr>
        <p:spPr>
          <a:xfrm>
            <a:off x="8395853" y="4365010"/>
            <a:ext cx="2701637" cy="1077218"/>
          </a:xfrm>
          <a:prstGeom prst="rect">
            <a:avLst/>
          </a:prstGeom>
          <a:solidFill>
            <a:srgbClr val="92D050"/>
          </a:solidFill>
        </p:spPr>
        <p:txBody>
          <a:bodyPr wrap="square" rtlCol="0">
            <a:spAutoFit/>
          </a:bodyPr>
          <a:lstStyle/>
          <a:p>
            <a:pPr algn="ctr"/>
            <a:r>
              <a:rPr lang="en-US" sz="2400" u="sng" dirty="0"/>
              <a:t>Data</a:t>
            </a:r>
          </a:p>
          <a:p>
            <a:r>
              <a:rPr lang="en-US" sz="2000" dirty="0">
                <a:solidFill>
                  <a:schemeClr val="tx1">
                    <a:lumMod val="95000"/>
                    <a:lumOff val="5000"/>
                  </a:schemeClr>
                </a:solidFill>
              </a:rPr>
              <a:t>Information and data type of columns</a:t>
            </a:r>
          </a:p>
        </p:txBody>
      </p:sp>
      <p:sp>
        <p:nvSpPr>
          <p:cNvPr id="19" name="Oval 18">
            <a:extLst>
              <a:ext uri="{FF2B5EF4-FFF2-40B4-BE49-F238E27FC236}">
                <a16:creationId xmlns:a16="http://schemas.microsoft.com/office/drawing/2014/main" id="{AC20F203-6667-2155-B994-9E721B96D65B}"/>
              </a:ext>
            </a:extLst>
          </p:cNvPr>
          <p:cNvSpPr/>
          <p:nvPr/>
        </p:nvSpPr>
        <p:spPr>
          <a:xfrm>
            <a:off x="4350327" y="2576945"/>
            <a:ext cx="3394364" cy="2424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rPr>
              <a:t>Data operations</a:t>
            </a:r>
          </a:p>
        </p:txBody>
      </p:sp>
    </p:spTree>
    <p:extLst>
      <p:ext uri="{BB962C8B-B14F-4D97-AF65-F5344CB8AC3E}">
        <p14:creationId xmlns:p14="http://schemas.microsoft.com/office/powerpoint/2010/main" val="69490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1BA0-2C32-C53A-185B-8A14C1326965}"/>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wrangling</a:t>
            </a:r>
          </a:p>
        </p:txBody>
      </p:sp>
      <p:sp>
        <p:nvSpPr>
          <p:cNvPr id="3" name="Content Placeholder 2">
            <a:extLst>
              <a:ext uri="{FF2B5EF4-FFF2-40B4-BE49-F238E27FC236}">
                <a16:creationId xmlns:a16="http://schemas.microsoft.com/office/drawing/2014/main" id="{835C01D6-3342-C723-2C1D-D3F620022255}"/>
              </a:ext>
            </a:extLst>
          </p:cNvPr>
          <p:cNvSpPr>
            <a:spLocks noGrp="1"/>
          </p:cNvSpPr>
          <p:nvPr>
            <p:ph idx="1"/>
          </p:nvPr>
        </p:nvSpPr>
        <p:spPr/>
        <p:txBody>
          <a:bodyPr>
            <a:normAutofit fontScale="85000" lnSpcReduction="20000"/>
          </a:bodyPr>
          <a:lstStyle/>
          <a:p>
            <a:pPr rtl="0" fontAlgn="base">
              <a:spcBef>
                <a:spcPts val="0"/>
              </a:spcBef>
              <a:spcAft>
                <a:spcPts val="0"/>
              </a:spcAft>
              <a:buFont typeface="Arial" panose="020B0604020202020204" pitchFamily="34" charset="0"/>
              <a:buChar char="•"/>
            </a:pPr>
            <a:endParaRPr lang="en-US" sz="2000" b="0" i="0" u="none" strike="noStrike" dirty="0">
              <a:solidFill>
                <a:srgbClr val="134F5C"/>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effectLst/>
                <a:latin typeface="Verdana" panose="020B0604030504040204" pitchFamily="34" charset="0"/>
                <a:ea typeface="Verdana" panose="020B0604030504040204" pitchFamily="34" charset="0"/>
              </a:rPr>
              <a:t>Data wrangling-also called data cleaning, unifying messy and complex data sets to a meaningful format for easy  access and analysis. There are various processes designed to transform raw data into more readily used formats.</a:t>
            </a:r>
          </a:p>
          <a:p>
            <a:pPr rtl="0" fontAlgn="base">
              <a:spcBef>
                <a:spcPts val="0"/>
              </a:spcBef>
              <a:spcAft>
                <a:spcPts val="0"/>
              </a:spcAft>
              <a:buFont typeface="Arial" panose="020B0604020202020204" pitchFamily="34" charset="0"/>
              <a:buChar char="•"/>
            </a:pPr>
            <a:endParaRPr lang="en-US" sz="2000" b="0" dirty="0">
              <a:effectLst/>
              <a:latin typeface="Verdana" panose="020B0604030504040204" pitchFamily="34" charset="0"/>
              <a:ea typeface="Verdana" panose="020B0604030504040204" pitchFamily="34" charset="0"/>
            </a:endParaRPr>
          </a:p>
          <a:p>
            <a:pPr marL="0" indent="0" rtl="0" fontAlgn="base">
              <a:spcBef>
                <a:spcPts val="0"/>
              </a:spcBef>
              <a:spcAft>
                <a:spcPts val="0"/>
              </a:spcAft>
              <a:buNone/>
            </a:pPr>
            <a:br>
              <a:rPr lang="en-US" sz="2000" b="0" dirty="0">
                <a:effectLst/>
                <a:latin typeface="Verdana" panose="020B0604030504040204" pitchFamily="34" charset="0"/>
                <a:ea typeface="Verdana" panose="020B0604030504040204" pitchFamily="34" charset="0"/>
              </a:rPr>
            </a:br>
            <a:r>
              <a:rPr lang="en-US" sz="2000" b="0" i="0" u="none" strike="noStrike" dirty="0">
                <a:effectLst/>
                <a:latin typeface="Verdana" panose="020B0604030504040204" pitchFamily="34" charset="0"/>
                <a:ea typeface="Verdana" panose="020B0604030504040204" pitchFamily="34" charset="0"/>
              </a:rPr>
              <a:t>*</a:t>
            </a:r>
            <a:r>
              <a:rPr lang="en-US" sz="2000" b="0" i="0" u="sng" strike="noStrike" dirty="0">
                <a:effectLst/>
                <a:latin typeface="Verdana" panose="020B0604030504040204" pitchFamily="34" charset="0"/>
                <a:ea typeface="Verdana" panose="020B0604030504040204" pitchFamily="34" charset="0"/>
              </a:rPr>
              <a:t>It includes following steps:</a:t>
            </a:r>
          </a:p>
          <a:p>
            <a:pPr rtl="0" fontAlgn="base">
              <a:spcBef>
                <a:spcPts val="0"/>
              </a:spcBef>
              <a:spcAft>
                <a:spcPts val="0"/>
              </a:spcAft>
              <a:buFont typeface="Arial" panose="020B0604020202020204" pitchFamily="34" charset="0"/>
              <a:buChar char="•"/>
            </a:pPr>
            <a:endParaRPr lang="en-US" sz="2000" b="0" i="0" u="none" strike="noStrike" dirty="0">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dirty="0">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We create another data frame in dataset.</a:t>
            </a:r>
          </a:p>
          <a:p>
            <a:pPr rtl="0" fontAlgn="base">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Creating columns to better understanding</a:t>
            </a:r>
            <a:r>
              <a:rPr lang="en-US" sz="2000" b="0" i="0" u="none" strike="noStrike" dirty="0">
                <a:effectLst/>
                <a:latin typeface="Verdana" panose="020B0604030504040204" pitchFamily="34" charset="0"/>
                <a:ea typeface="Verdana" panose="020B0604030504040204" pitchFamily="34" charset="0"/>
              </a:rPr>
              <a:t>.</a:t>
            </a:r>
          </a:p>
          <a:p>
            <a:pPr rtl="0" fontAlgn="base">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Remove the columns that used to create the new columns</a:t>
            </a:r>
            <a:r>
              <a:rPr lang="en-US" sz="2000" b="0" i="0" u="none" strike="noStrike" dirty="0">
                <a:effectLst/>
                <a:latin typeface="Verdana" panose="020B0604030504040204" pitchFamily="34" charset="0"/>
                <a:ea typeface="Verdana" panose="020B0604030504040204" pitchFamily="34" charset="0"/>
              </a:rPr>
              <a:t>.</a:t>
            </a:r>
          </a:p>
          <a:p>
            <a:pPr rtl="0" fontAlgn="base">
              <a:spcBef>
                <a:spcPts val="0"/>
              </a:spcBef>
              <a:spcAft>
                <a:spcPts val="0"/>
              </a:spcAft>
              <a:buFont typeface="Arial" panose="020B0604020202020204" pitchFamily="34" charset="0"/>
              <a:buChar char="•"/>
            </a:pPr>
            <a:r>
              <a:rPr lang="en-US" sz="2000" b="0" i="0" u="none" strike="noStrike" dirty="0">
                <a:effectLst/>
                <a:latin typeface="Verdana" panose="020B0604030504040204" pitchFamily="34" charset="0"/>
                <a:ea typeface="Verdana" panose="020B0604030504040204" pitchFamily="34" charset="0"/>
              </a:rPr>
              <a:t>Converting columns to proper data type format.</a:t>
            </a:r>
          </a:p>
          <a:p>
            <a:pPr rtl="0" fontAlgn="base">
              <a:spcBef>
                <a:spcPts val="0"/>
              </a:spcBef>
              <a:spcAft>
                <a:spcPts val="0"/>
              </a:spcAft>
              <a:buFont typeface="Arial" panose="020B0604020202020204" pitchFamily="34" charset="0"/>
              <a:buChar char="•"/>
            </a:pPr>
            <a:r>
              <a:rPr lang="en-US" sz="2000" b="0" i="0" u="none" strike="noStrike" dirty="0">
                <a:effectLst/>
                <a:latin typeface="Verdana" panose="020B0604030504040204" pitchFamily="34" charset="0"/>
                <a:ea typeface="Verdana" panose="020B0604030504040204" pitchFamily="34" charset="0"/>
              </a:rPr>
              <a:t>Adding or removing columns for analysis.</a:t>
            </a:r>
          </a:p>
          <a:p>
            <a:pPr rtl="0" fontAlgn="base">
              <a:spcBef>
                <a:spcPts val="0"/>
              </a:spcBef>
              <a:spcAft>
                <a:spcPts val="0"/>
              </a:spcAft>
              <a:buFont typeface="Arial" panose="020B0604020202020204" pitchFamily="34" charset="0"/>
              <a:buChar char="•"/>
            </a:pPr>
            <a:r>
              <a:rPr lang="en-US" sz="2000" b="0" i="0" u="none" strike="noStrike" dirty="0">
                <a:effectLst/>
                <a:latin typeface="Verdana" panose="020B0604030504040204" pitchFamily="34" charset="0"/>
                <a:ea typeface="Verdana" panose="020B0604030504040204" pitchFamily="34" charset="0"/>
              </a:rPr>
              <a:t>We sett the feature name with proper identification for better understanding</a:t>
            </a:r>
          </a:p>
          <a:p>
            <a:pPr rtl="0" fontAlgn="base">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We also  create a copy of data to avoid the </a:t>
            </a:r>
            <a:r>
              <a:rPr lang="en-US" sz="2000" dirty="0" err="1">
                <a:latin typeface="Verdana" panose="020B0604030504040204" pitchFamily="34" charset="0"/>
                <a:ea typeface="Verdana" panose="020B0604030504040204" pitchFamily="34" charset="0"/>
              </a:rPr>
              <a:t>mishapning</a:t>
            </a:r>
            <a:r>
              <a:rPr lang="en-US" sz="2000" dirty="0">
                <a:latin typeface="Verdana" panose="020B0604030504040204" pitchFamily="34" charset="0"/>
                <a:ea typeface="Verdana" panose="020B0604030504040204" pitchFamily="34" charset="0"/>
              </a:rPr>
              <a:t>.</a:t>
            </a:r>
          </a:p>
          <a:p>
            <a:pPr rtl="0" fontAlgn="base">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Then we apply the </a:t>
            </a:r>
            <a:r>
              <a:rPr lang="en-US" sz="2000" dirty="0" err="1">
                <a:latin typeface="Verdana" panose="020B0604030504040204" pitchFamily="34" charset="0"/>
                <a:ea typeface="Verdana" panose="020B0604030504040204" pitchFamily="34" charset="0"/>
              </a:rPr>
              <a:t>Algorith</a:t>
            </a:r>
            <a:endParaRPr lang="en-US" sz="2000" dirty="0">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dirty="0">
              <a:solidFill>
                <a:srgbClr val="000000"/>
              </a:solidFill>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buNone/>
            </a:pPr>
            <a:br>
              <a:rPr lang="en-US" sz="2000" b="0" dirty="0">
                <a:effectLst/>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35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77F-8ECF-7936-0E89-195138C02B21}"/>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Column wise analysis</a:t>
            </a:r>
          </a:p>
        </p:txBody>
      </p:sp>
      <p:sp>
        <p:nvSpPr>
          <p:cNvPr id="10" name="TextBox 9">
            <a:extLst>
              <a:ext uri="{FF2B5EF4-FFF2-40B4-BE49-F238E27FC236}">
                <a16:creationId xmlns:a16="http://schemas.microsoft.com/office/drawing/2014/main" id="{FA028869-B457-7F70-784D-3006E62B6110}"/>
              </a:ext>
            </a:extLst>
          </p:cNvPr>
          <p:cNvSpPr txBox="1"/>
          <p:nvPr/>
        </p:nvSpPr>
        <p:spPr>
          <a:xfrm>
            <a:off x="3892061" y="5442386"/>
            <a:ext cx="5148560" cy="646331"/>
          </a:xfrm>
          <a:prstGeom prst="rect">
            <a:avLst/>
          </a:prstGeom>
          <a:noFill/>
        </p:spPr>
        <p:txBody>
          <a:bodyPr wrap="square" rtlCol="0">
            <a:spAutoFit/>
          </a:bodyPr>
          <a:lstStyle/>
          <a:p>
            <a:r>
              <a:rPr lang="en-US" dirty="0">
                <a:solidFill>
                  <a:srgbClr val="212121"/>
                </a:solidFill>
                <a:latin typeface="Roboto" panose="02000000000000000000" pitchFamily="2" charset="0"/>
              </a:rPr>
              <a:t>I</a:t>
            </a:r>
            <a:r>
              <a:rPr lang="en-US" b="0" i="0" dirty="0">
                <a:solidFill>
                  <a:srgbClr val="212121"/>
                </a:solidFill>
                <a:effectLst/>
                <a:latin typeface="Roboto" panose="02000000000000000000" pitchFamily="2" charset="0"/>
              </a:rPr>
              <a:t>n this data there are 69% are movies and 30.9% are tv shows present in this data</a:t>
            </a:r>
            <a:endParaRPr lang="en-US" dirty="0"/>
          </a:p>
        </p:txBody>
      </p:sp>
      <p:pic>
        <p:nvPicPr>
          <p:cNvPr id="4" name="Picture 2">
            <a:extLst>
              <a:ext uri="{FF2B5EF4-FFF2-40B4-BE49-F238E27FC236}">
                <a16:creationId xmlns:a16="http://schemas.microsoft.com/office/drawing/2014/main" id="{781A907E-A450-3A23-662A-25E8DC40D9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9082" y="1690688"/>
            <a:ext cx="3366267" cy="293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62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6FA7924-E954-8CD5-128E-D7866237FF6E}"/>
              </a:ext>
            </a:extLst>
          </p:cNvPr>
          <p:cNvSpPr>
            <a:spLocks noGrp="1"/>
          </p:cNvSpPr>
          <p:nvPr>
            <p:ph sz="half" idx="2"/>
          </p:nvPr>
        </p:nvSpPr>
        <p:spPr>
          <a:xfrm>
            <a:off x="2833522" y="4417259"/>
            <a:ext cx="7248325" cy="2286000"/>
          </a:xfrm>
        </p:spPr>
        <p:txBody>
          <a:bodyPr>
            <a:noAutofit/>
          </a:bodyPr>
          <a:lstStyle/>
          <a:p>
            <a:pPr algn="l"/>
            <a:r>
              <a:rPr lang="en-US" sz="1600" b="0" i="0" dirty="0">
                <a:solidFill>
                  <a:srgbClr val="212121"/>
                </a:solidFill>
                <a:effectLst/>
                <a:latin typeface="Roboto" panose="02000000000000000000" pitchFamily="2" charset="0"/>
              </a:rPr>
              <a:t>according to this plot</a:t>
            </a:r>
          </a:p>
          <a:p>
            <a:pPr algn="l"/>
            <a:r>
              <a:rPr lang="en-US" sz="1600" b="0" i="0" dirty="0">
                <a:solidFill>
                  <a:srgbClr val="212121"/>
                </a:solidFill>
                <a:effectLst/>
                <a:latin typeface="Roboto" panose="02000000000000000000" pitchFamily="2" charset="0"/>
              </a:rPr>
              <a:t>there are 35.1% movies and tv shows are from the United State.</a:t>
            </a:r>
          </a:p>
          <a:p>
            <a:pPr algn="l"/>
            <a:r>
              <a:rPr lang="en-US" sz="1600" b="0" i="0" dirty="0">
                <a:solidFill>
                  <a:srgbClr val="212121"/>
                </a:solidFill>
                <a:effectLst/>
                <a:latin typeface="Roboto" panose="02000000000000000000" pitchFamily="2" charset="0"/>
              </a:rPr>
              <a:t>12.7% movies and tv shows are from the India.</a:t>
            </a:r>
          </a:p>
          <a:p>
            <a:pPr algn="l"/>
            <a:r>
              <a:rPr lang="en-US" sz="1600" b="0" i="0" dirty="0">
                <a:solidFill>
                  <a:srgbClr val="212121"/>
                </a:solidFill>
                <a:effectLst/>
                <a:latin typeface="Roboto" panose="02000000000000000000" pitchFamily="2" charset="0"/>
              </a:rPr>
              <a:t>5.5% tv shows and movies from the United Kingdom.</a:t>
            </a:r>
          </a:p>
          <a:p>
            <a:pPr algn="l"/>
            <a:r>
              <a:rPr lang="en-US" sz="1600" b="0" i="0" dirty="0">
                <a:solidFill>
                  <a:srgbClr val="212121"/>
                </a:solidFill>
                <a:effectLst/>
                <a:latin typeface="Roboto" panose="02000000000000000000" pitchFamily="2" charset="0"/>
              </a:rPr>
              <a:t>3.1% tv shows and movies are from the Japan.</a:t>
            </a:r>
          </a:p>
          <a:p>
            <a:pPr algn="l"/>
            <a:r>
              <a:rPr lang="en-US" sz="1600" b="0" i="0" dirty="0">
                <a:solidFill>
                  <a:srgbClr val="212121"/>
                </a:solidFill>
                <a:effectLst/>
                <a:latin typeface="Roboto" panose="02000000000000000000" pitchFamily="2" charset="0"/>
              </a:rPr>
              <a:t>2.5% movies and shows are from the South Korea</a:t>
            </a:r>
          </a:p>
          <a:p>
            <a:endParaRPr lang="en-US" sz="1800" dirty="0">
              <a:latin typeface="Verdana" panose="020B0604030504040204" pitchFamily="34" charset="0"/>
              <a:ea typeface="Verdana" panose="020B0604030504040204" pitchFamily="34" charset="0"/>
            </a:endParaRPr>
          </a:p>
        </p:txBody>
      </p:sp>
      <p:pic>
        <p:nvPicPr>
          <p:cNvPr id="3" name="Content Placeholder 2">
            <a:extLst>
              <a:ext uri="{FF2B5EF4-FFF2-40B4-BE49-F238E27FC236}">
                <a16:creationId xmlns:a16="http://schemas.microsoft.com/office/drawing/2014/main" id="{080DD824-7D21-0FF9-DFF4-3EF9004C176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14045" y="1008185"/>
            <a:ext cx="10427677" cy="340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9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E79805-8444-D902-2CED-6D313515753A}"/>
              </a:ext>
            </a:extLst>
          </p:cNvPr>
          <p:cNvSpPr>
            <a:spLocks noGrp="1"/>
          </p:cNvSpPr>
          <p:nvPr>
            <p:ph sz="half" idx="2"/>
          </p:nvPr>
        </p:nvSpPr>
        <p:spPr>
          <a:xfrm>
            <a:off x="1559169" y="4841631"/>
            <a:ext cx="10099430" cy="2016368"/>
          </a:xfrm>
        </p:spPr>
        <p:txBody>
          <a:bodyPr>
            <a:normAutofit/>
          </a:bodyPr>
          <a:lstStyle/>
          <a:p>
            <a:pPr algn="l"/>
            <a:r>
              <a:rPr lang="en-US" sz="1600" b="0" i="0" dirty="0">
                <a:solidFill>
                  <a:srgbClr val="212121"/>
                </a:solidFill>
                <a:effectLst/>
                <a:latin typeface="Roboto" panose="02000000000000000000" pitchFamily="2" charset="0"/>
              </a:rPr>
              <a:t>According to this lot we show that more then 2000 movies produce in 2019</a:t>
            </a:r>
          </a:p>
          <a:p>
            <a:pPr algn="l"/>
            <a:r>
              <a:rPr lang="en-US" sz="1600" b="0" i="0" dirty="0">
                <a:solidFill>
                  <a:srgbClr val="212121"/>
                </a:solidFill>
                <a:effectLst/>
                <a:latin typeface="Roboto" panose="02000000000000000000" pitchFamily="2" charset="0"/>
              </a:rPr>
              <a:t>2000 </a:t>
            </a:r>
            <a:r>
              <a:rPr lang="en-US" sz="1600" b="0" i="0" dirty="0" err="1">
                <a:solidFill>
                  <a:srgbClr val="212121"/>
                </a:solidFill>
                <a:effectLst/>
                <a:latin typeface="Roboto" panose="02000000000000000000" pitchFamily="2" charset="0"/>
              </a:rPr>
              <a:t>movieas</a:t>
            </a:r>
            <a:r>
              <a:rPr lang="en-US" sz="1600" b="0" i="0" dirty="0">
                <a:solidFill>
                  <a:srgbClr val="212121"/>
                </a:solidFill>
                <a:effectLst/>
                <a:latin typeface="Roboto" panose="02000000000000000000" pitchFamily="2" charset="0"/>
              </a:rPr>
              <a:t> and shows produce in 2020</a:t>
            </a:r>
          </a:p>
          <a:p>
            <a:pPr algn="l"/>
            <a:r>
              <a:rPr lang="en-US" sz="1600" b="0" i="0" dirty="0">
                <a:solidFill>
                  <a:srgbClr val="212121"/>
                </a:solidFill>
                <a:effectLst/>
                <a:latin typeface="Roboto" panose="02000000000000000000" pitchFamily="2" charset="0"/>
              </a:rPr>
              <a:t>1600 movies and shows produce in 2018 </a:t>
            </a:r>
            <a:r>
              <a:rPr lang="en-US" sz="1600" b="0" i="0" dirty="0" err="1">
                <a:solidFill>
                  <a:srgbClr val="212121"/>
                </a:solidFill>
                <a:effectLst/>
                <a:latin typeface="Roboto" panose="02000000000000000000" pitchFamily="2" charset="0"/>
              </a:rPr>
              <a:t>aproximatly</a:t>
            </a:r>
            <a:r>
              <a:rPr lang="en-US" sz="1600" b="0" i="0" dirty="0">
                <a:solidFill>
                  <a:srgbClr val="212121"/>
                </a:solidFill>
                <a:effectLst/>
                <a:latin typeface="Roboto" panose="02000000000000000000" pitchFamily="2" charset="0"/>
              </a:rPr>
              <a:t>.</a:t>
            </a:r>
          </a:p>
          <a:p>
            <a:pPr algn="l"/>
            <a:r>
              <a:rPr lang="en-US" sz="1600" b="0" i="0" dirty="0">
                <a:solidFill>
                  <a:srgbClr val="212121"/>
                </a:solidFill>
                <a:effectLst/>
                <a:latin typeface="Roboto" panose="02000000000000000000" pitchFamily="2" charset="0"/>
              </a:rPr>
              <a:t>1200 movies and shows are produce in 2017</a:t>
            </a:r>
          </a:p>
          <a:p>
            <a:pPr algn="l"/>
            <a:r>
              <a:rPr lang="en-US" sz="1600" b="0" i="0" dirty="0">
                <a:solidFill>
                  <a:srgbClr val="212121"/>
                </a:solidFill>
                <a:effectLst/>
                <a:latin typeface="Roboto" panose="02000000000000000000" pitchFamily="2" charset="0"/>
              </a:rPr>
              <a:t>less them 500 shows and movies produce per year before 2017</a:t>
            </a:r>
          </a:p>
          <a:p>
            <a:pPr algn="l"/>
            <a:endParaRPr lang="en-US" sz="1800" b="0" i="0" dirty="0">
              <a:effectLst/>
              <a:latin typeface="Verdana" panose="020B0604030504040204" pitchFamily="34" charset="0"/>
              <a:ea typeface="Verdana" panose="020B0604030504040204" pitchFamily="34" charset="0"/>
            </a:endParaRPr>
          </a:p>
        </p:txBody>
      </p:sp>
      <p:pic>
        <p:nvPicPr>
          <p:cNvPr id="3" name="Content Placeholder 2">
            <a:extLst>
              <a:ext uri="{FF2B5EF4-FFF2-40B4-BE49-F238E27FC236}">
                <a16:creationId xmlns:a16="http://schemas.microsoft.com/office/drawing/2014/main" id="{8136E8A9-B37B-1D48-47FC-DC5B0A78AE1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19278" y="363723"/>
            <a:ext cx="8352422" cy="406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9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TotalTime>
  <Words>1542</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Arial Rounded MT Bold</vt:lpstr>
      <vt:lpstr>Calibri</vt:lpstr>
      <vt:lpstr>Calibri Light</vt:lpstr>
      <vt:lpstr>Courier New</vt:lpstr>
      <vt:lpstr>Roboto</vt:lpstr>
      <vt:lpstr>var(--jp-content-font-family)</vt:lpstr>
      <vt:lpstr>Verdana</vt:lpstr>
      <vt:lpstr>Office Theme</vt:lpstr>
      <vt:lpstr>CAPSTONE PROJECT</vt:lpstr>
      <vt:lpstr>Table of content</vt:lpstr>
      <vt:lpstr>Objective</vt:lpstr>
      <vt:lpstr>Data summary</vt:lpstr>
      <vt:lpstr>Data loading</vt:lpstr>
      <vt:lpstr>Data wrangling</vt:lpstr>
      <vt:lpstr>Column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Feature Engineering  </vt:lpstr>
      <vt:lpstr>Algorithm that we use </vt:lpstr>
      <vt:lpstr>Technique and methods we used </vt:lpstr>
      <vt:lpstr>Challenges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Mohamad Shehzad</dc:creator>
  <cp:lastModifiedBy>Mohamad Shehzad</cp:lastModifiedBy>
  <cp:revision>10</cp:revision>
  <dcterms:created xsi:type="dcterms:W3CDTF">2022-12-25T16:06:58Z</dcterms:created>
  <dcterms:modified xsi:type="dcterms:W3CDTF">2023-02-14T14:41:25Z</dcterms:modified>
</cp:coreProperties>
</file>