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9" r:id="rId20"/>
    <p:sldId id="285" r:id="rId21"/>
    <p:sldId id="278" r:id="rId22"/>
    <p:sldId id="280" r:id="rId23"/>
    <p:sldId id="276" r:id="rId24"/>
    <p:sldId id="277" r:id="rId25"/>
    <p:sldId id="283" r:id="rId26"/>
    <p:sldId id="284"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485B-8CD3-4A36-B198-DADC790F300E}" v="15" dt="2022-12-31T11:06:4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ad Shehzad" userId="21d70dc1dfcfd908" providerId="LiveId" clId="{7331485B-8CD3-4A36-B198-DADC790F300E}"/>
    <pc:docChg chg="undo custSel addSld delSld modSld sldOrd">
      <pc:chgData name="Mohamad Shehzad" userId="21d70dc1dfcfd908" providerId="LiveId" clId="{7331485B-8CD3-4A36-B198-DADC790F300E}" dt="2022-12-31T11:06:48.631" v="3360"/>
      <pc:docMkLst>
        <pc:docMk/>
      </pc:docMkLst>
      <pc:sldChg chg="modSp mod">
        <pc:chgData name="Mohamad Shehzad" userId="21d70dc1dfcfd908" providerId="LiveId" clId="{7331485B-8CD3-4A36-B198-DADC790F300E}" dt="2022-12-30T16:02:57.463" v="3005" actId="20577"/>
        <pc:sldMkLst>
          <pc:docMk/>
          <pc:sldMk cId="3292189296" sldId="257"/>
        </pc:sldMkLst>
        <pc:spChg chg="mod">
          <ac:chgData name="Mohamad Shehzad" userId="21d70dc1dfcfd908" providerId="LiveId" clId="{7331485B-8CD3-4A36-B198-DADC790F300E}" dt="2022-12-30T16:02:57.463" v="3005" actId="20577"/>
          <ac:spMkLst>
            <pc:docMk/>
            <pc:sldMk cId="3292189296" sldId="257"/>
            <ac:spMk id="3" creationId="{2D7E1DB1-8FB9-6644-EB9A-E4FAC25DA7DA}"/>
          </ac:spMkLst>
        </pc:spChg>
      </pc:sldChg>
      <pc:sldChg chg="modSp mod">
        <pc:chgData name="Mohamad Shehzad" userId="21d70dc1dfcfd908" providerId="LiveId" clId="{7331485B-8CD3-4A36-B198-DADC790F300E}" dt="2022-12-30T16:03:54.914" v="3008" actId="20577"/>
        <pc:sldMkLst>
          <pc:docMk/>
          <pc:sldMk cId="4107113432" sldId="267"/>
        </pc:sldMkLst>
        <pc:spChg chg="mod">
          <ac:chgData name="Mohamad Shehzad" userId="21d70dc1dfcfd908" providerId="LiveId" clId="{7331485B-8CD3-4A36-B198-DADC790F300E}" dt="2022-12-30T16:03:54.914" v="3008" actId="20577"/>
          <ac:spMkLst>
            <pc:docMk/>
            <pc:sldMk cId="4107113432" sldId="267"/>
            <ac:spMk id="4" creationId="{0A1ABB16-17C6-FE6B-C8D2-73038796BB48}"/>
          </ac:spMkLst>
        </pc:spChg>
      </pc:sldChg>
      <pc:sldChg chg="modSp mod">
        <pc:chgData name="Mohamad Shehzad" userId="21d70dc1dfcfd908" providerId="LiveId" clId="{7331485B-8CD3-4A36-B198-DADC790F300E}" dt="2022-12-30T16:05:31.846" v="3074" actId="20577"/>
        <pc:sldMkLst>
          <pc:docMk/>
          <pc:sldMk cId="527229779" sldId="268"/>
        </pc:sldMkLst>
        <pc:spChg chg="mod">
          <ac:chgData name="Mohamad Shehzad" userId="21d70dc1dfcfd908" providerId="LiveId" clId="{7331485B-8CD3-4A36-B198-DADC790F300E}" dt="2022-12-30T16:05:31.846" v="3074" actId="20577"/>
          <ac:spMkLst>
            <pc:docMk/>
            <pc:sldMk cId="527229779" sldId="268"/>
            <ac:spMk id="4" creationId="{7AE462E6-B8B6-D8E2-532C-E653A8EC494A}"/>
          </ac:spMkLst>
        </pc:spChg>
      </pc:sldChg>
      <pc:sldChg chg="del">
        <pc:chgData name="Mohamad Shehzad" userId="21d70dc1dfcfd908" providerId="LiveId" clId="{7331485B-8CD3-4A36-B198-DADC790F300E}" dt="2022-12-30T16:14:41.106" v="3075" actId="2696"/>
        <pc:sldMkLst>
          <pc:docMk/>
          <pc:sldMk cId="2066607563" sldId="269"/>
        </pc:sldMkLst>
      </pc:sldChg>
      <pc:sldChg chg="modSp mod">
        <pc:chgData name="Mohamad Shehzad" userId="21d70dc1dfcfd908" providerId="LiveId" clId="{7331485B-8CD3-4A36-B198-DADC790F300E}" dt="2022-12-30T16:15:36.926" v="3149" actId="27636"/>
        <pc:sldMkLst>
          <pc:docMk/>
          <pc:sldMk cId="2725047341" sldId="270"/>
        </pc:sldMkLst>
        <pc:spChg chg="mod">
          <ac:chgData name="Mohamad Shehzad" userId="21d70dc1dfcfd908" providerId="LiveId" clId="{7331485B-8CD3-4A36-B198-DADC790F300E}" dt="2022-12-30T16:15:36.926" v="3149" actId="27636"/>
          <ac:spMkLst>
            <pc:docMk/>
            <pc:sldMk cId="2725047341" sldId="270"/>
            <ac:spMk id="4" creationId="{4CC6EC13-D6C4-028A-A5D6-0ADC38CD6FED}"/>
          </ac:spMkLst>
        </pc:spChg>
      </pc:sldChg>
      <pc:sldChg chg="modSp mod">
        <pc:chgData name="Mohamad Shehzad" userId="21d70dc1dfcfd908" providerId="LiveId" clId="{7331485B-8CD3-4A36-B198-DADC790F300E}" dt="2022-12-30T16:16:40.241" v="3201" actId="20577"/>
        <pc:sldMkLst>
          <pc:docMk/>
          <pc:sldMk cId="3538563088" sldId="271"/>
        </pc:sldMkLst>
        <pc:spChg chg="mod">
          <ac:chgData name="Mohamad Shehzad" userId="21d70dc1dfcfd908" providerId="LiveId" clId="{7331485B-8CD3-4A36-B198-DADC790F300E}" dt="2022-12-30T16:16:40.241" v="3201" actId="20577"/>
          <ac:spMkLst>
            <pc:docMk/>
            <pc:sldMk cId="3538563088" sldId="271"/>
            <ac:spMk id="4" creationId="{36D65F2E-0204-99F2-D60A-E2D75213B0B2}"/>
          </ac:spMkLst>
        </pc:spChg>
      </pc:sldChg>
      <pc:sldChg chg="modSp mod">
        <pc:chgData name="Mohamad Shehzad" userId="21d70dc1dfcfd908" providerId="LiveId" clId="{7331485B-8CD3-4A36-B198-DADC790F300E}" dt="2022-12-30T16:17:18.162" v="3245" actId="20577"/>
        <pc:sldMkLst>
          <pc:docMk/>
          <pc:sldMk cId="619154578" sldId="272"/>
        </pc:sldMkLst>
        <pc:spChg chg="mod">
          <ac:chgData name="Mohamad Shehzad" userId="21d70dc1dfcfd908" providerId="LiveId" clId="{7331485B-8CD3-4A36-B198-DADC790F300E}" dt="2022-12-30T16:17:18.162" v="3245" actId="20577"/>
          <ac:spMkLst>
            <pc:docMk/>
            <pc:sldMk cId="619154578" sldId="272"/>
            <ac:spMk id="4" creationId="{7D40BFFF-C071-3C6C-0018-87390D69C614}"/>
          </ac:spMkLst>
        </pc:spChg>
      </pc:sldChg>
      <pc:sldChg chg="modSp mod">
        <pc:chgData name="Mohamad Shehzad" userId="21d70dc1dfcfd908" providerId="LiveId" clId="{7331485B-8CD3-4A36-B198-DADC790F300E}" dt="2022-12-30T16:18:18.671" v="3295" actId="20577"/>
        <pc:sldMkLst>
          <pc:docMk/>
          <pc:sldMk cId="721696904" sldId="273"/>
        </pc:sldMkLst>
        <pc:spChg chg="mod">
          <ac:chgData name="Mohamad Shehzad" userId="21d70dc1dfcfd908" providerId="LiveId" clId="{7331485B-8CD3-4A36-B198-DADC790F300E}" dt="2022-12-30T16:18:18.671" v="3295" actId="20577"/>
          <ac:spMkLst>
            <pc:docMk/>
            <pc:sldMk cId="721696904" sldId="273"/>
            <ac:spMk id="4" creationId="{689956F3-4361-AE2B-3FEB-A8673970E7FE}"/>
          </ac:spMkLst>
        </pc:spChg>
      </pc:sldChg>
      <pc:sldChg chg="modSp mod">
        <pc:chgData name="Mohamad Shehzad" userId="21d70dc1dfcfd908" providerId="LiveId" clId="{7331485B-8CD3-4A36-B198-DADC790F300E}" dt="2022-12-30T16:19:04.873" v="3354" actId="20577"/>
        <pc:sldMkLst>
          <pc:docMk/>
          <pc:sldMk cId="3765072201" sldId="274"/>
        </pc:sldMkLst>
        <pc:spChg chg="mod">
          <ac:chgData name="Mohamad Shehzad" userId="21d70dc1dfcfd908" providerId="LiveId" clId="{7331485B-8CD3-4A36-B198-DADC790F300E}" dt="2022-12-30T16:19:04.873" v="3354" actId="20577"/>
          <ac:spMkLst>
            <pc:docMk/>
            <pc:sldMk cId="3765072201" sldId="274"/>
            <ac:spMk id="4" creationId="{4594573F-B861-C62D-EE0C-178B43693BBC}"/>
          </ac:spMkLst>
        </pc:spChg>
      </pc:sldChg>
      <pc:sldChg chg="addSp delSp modSp new mod ord">
        <pc:chgData name="Mohamad Shehzad" userId="21d70dc1dfcfd908" providerId="LiveId" clId="{7331485B-8CD3-4A36-B198-DADC790F300E}" dt="2022-12-31T11:06:48.631" v="3360"/>
        <pc:sldMkLst>
          <pc:docMk/>
          <pc:sldMk cId="3101242005" sldId="278"/>
        </pc:sldMkLst>
        <pc:spChg chg="mod">
          <ac:chgData name="Mohamad Shehzad" userId="21d70dc1dfcfd908" providerId="LiveId" clId="{7331485B-8CD3-4A36-B198-DADC790F300E}" dt="2022-12-30T15:07:25.958" v="987" actId="20577"/>
          <ac:spMkLst>
            <pc:docMk/>
            <pc:sldMk cId="3101242005" sldId="278"/>
            <ac:spMk id="2" creationId="{07CB4823-9E8E-4991-D7C3-58E5D955E0CD}"/>
          </ac:spMkLst>
        </pc:spChg>
        <pc:spChg chg="del mod">
          <ac:chgData name="Mohamad Shehzad" userId="21d70dc1dfcfd908" providerId="LiveId" clId="{7331485B-8CD3-4A36-B198-DADC790F300E}" dt="2022-12-30T15:07:52.137" v="989" actId="3680"/>
          <ac:spMkLst>
            <pc:docMk/>
            <pc:sldMk cId="3101242005" sldId="278"/>
            <ac:spMk id="3" creationId="{3419880A-2298-71DD-208D-9C103D25CD62}"/>
          </ac:spMkLst>
        </pc:spChg>
        <pc:graphicFrameChg chg="add mod ord modGraphic">
          <ac:chgData name="Mohamad Shehzad" userId="21d70dc1dfcfd908" providerId="LiveId" clId="{7331485B-8CD3-4A36-B198-DADC790F300E}" dt="2022-12-31T11:06:48.631" v="3360"/>
          <ac:graphicFrameMkLst>
            <pc:docMk/>
            <pc:sldMk cId="3101242005" sldId="278"/>
            <ac:graphicFrameMk id="4" creationId="{8AEA42B5-AEB1-AD23-F323-CEEF7FBCFC75}"/>
          </ac:graphicFrameMkLst>
        </pc:graphicFrameChg>
      </pc:sldChg>
      <pc:sldChg chg="modSp new mod">
        <pc:chgData name="Mohamad Shehzad" userId="21d70dc1dfcfd908" providerId="LiveId" clId="{7331485B-8CD3-4A36-B198-DADC790F300E}" dt="2022-12-30T15:06:06.150" v="947" actId="20577"/>
        <pc:sldMkLst>
          <pc:docMk/>
          <pc:sldMk cId="1264162915" sldId="279"/>
        </pc:sldMkLst>
        <pc:spChg chg="mod">
          <ac:chgData name="Mohamad Shehzad" userId="21d70dc1dfcfd908" providerId="LiveId" clId="{7331485B-8CD3-4A36-B198-DADC790F300E}" dt="2022-12-30T15:04:52.132" v="939" actId="20577"/>
          <ac:spMkLst>
            <pc:docMk/>
            <pc:sldMk cId="1264162915" sldId="279"/>
            <ac:spMk id="2" creationId="{C4D46741-5A00-1BA6-E542-A2731215FB25}"/>
          </ac:spMkLst>
        </pc:spChg>
        <pc:spChg chg="mod">
          <ac:chgData name="Mohamad Shehzad" userId="21d70dc1dfcfd908" providerId="LiveId" clId="{7331485B-8CD3-4A36-B198-DADC790F300E}" dt="2022-12-30T15:06:06.150" v="947" actId="20577"/>
          <ac:spMkLst>
            <pc:docMk/>
            <pc:sldMk cId="1264162915" sldId="279"/>
            <ac:spMk id="3" creationId="{DA9010D2-27BA-DED5-D718-2C52ED099974}"/>
          </ac:spMkLst>
        </pc:spChg>
      </pc:sldChg>
      <pc:sldChg chg="modSp new mod">
        <pc:chgData name="Mohamad Shehzad" userId="21d70dc1dfcfd908" providerId="LiveId" clId="{7331485B-8CD3-4A36-B198-DADC790F300E}" dt="2022-12-30T15:02:20.062" v="916" actId="207"/>
        <pc:sldMkLst>
          <pc:docMk/>
          <pc:sldMk cId="2253454790" sldId="280"/>
        </pc:sldMkLst>
        <pc:spChg chg="mod">
          <ac:chgData name="Mohamad Shehzad" userId="21d70dc1dfcfd908" providerId="LiveId" clId="{7331485B-8CD3-4A36-B198-DADC790F300E}" dt="2022-12-30T15:02:20.062" v="916" actId="207"/>
          <ac:spMkLst>
            <pc:docMk/>
            <pc:sldMk cId="2253454790" sldId="280"/>
            <ac:spMk id="2" creationId="{46151869-9DDE-C336-D9D6-A0238831EAF0}"/>
          </ac:spMkLst>
        </pc:spChg>
        <pc:spChg chg="mod">
          <ac:chgData name="Mohamad Shehzad" userId="21d70dc1dfcfd908" providerId="LiveId" clId="{7331485B-8CD3-4A36-B198-DADC790F300E}" dt="2022-12-30T15:01:48.780" v="910" actId="20577"/>
          <ac:spMkLst>
            <pc:docMk/>
            <pc:sldMk cId="2253454790" sldId="280"/>
            <ac:spMk id="3" creationId="{81C98CD6-3454-229A-1070-FF08FBCEF790}"/>
          </ac:spMkLst>
        </pc:spChg>
      </pc:sldChg>
      <pc:sldChg chg="modSp new del mod">
        <pc:chgData name="Mohamad Shehzad" userId="21d70dc1dfcfd908" providerId="LiveId" clId="{7331485B-8CD3-4A36-B198-DADC790F300E}" dt="2022-12-30T16:01:56.223" v="2946" actId="2696"/>
        <pc:sldMkLst>
          <pc:docMk/>
          <pc:sldMk cId="1015391163" sldId="281"/>
        </pc:sldMkLst>
        <pc:spChg chg="mod">
          <ac:chgData name="Mohamad Shehzad" userId="21d70dc1dfcfd908" providerId="LiveId" clId="{7331485B-8CD3-4A36-B198-DADC790F300E}" dt="2022-12-30T15:16:42.757" v="1143" actId="6549"/>
          <ac:spMkLst>
            <pc:docMk/>
            <pc:sldMk cId="1015391163" sldId="281"/>
            <ac:spMk id="3" creationId="{5C845276-C75A-170F-0F05-6EEF7C765C95}"/>
          </ac:spMkLst>
        </pc:spChg>
      </pc:sldChg>
      <pc:sldChg chg="modSp new mod">
        <pc:chgData name="Mohamad Shehzad" userId="21d70dc1dfcfd908" providerId="LiveId" clId="{7331485B-8CD3-4A36-B198-DADC790F300E}" dt="2022-12-30T15:18:29.352" v="1184" actId="20577"/>
        <pc:sldMkLst>
          <pc:docMk/>
          <pc:sldMk cId="2373309578" sldId="282"/>
        </pc:sldMkLst>
        <pc:spChg chg="mod">
          <ac:chgData name="Mohamad Shehzad" userId="21d70dc1dfcfd908" providerId="LiveId" clId="{7331485B-8CD3-4A36-B198-DADC790F300E}" dt="2022-12-30T15:18:29.352" v="1184" actId="20577"/>
          <ac:spMkLst>
            <pc:docMk/>
            <pc:sldMk cId="2373309578" sldId="282"/>
            <ac:spMk id="2" creationId="{003C5F6A-C22E-54A0-56F4-01AF6CBEF281}"/>
          </ac:spMkLst>
        </pc:spChg>
        <pc:spChg chg="mod">
          <ac:chgData name="Mohamad Shehzad" userId="21d70dc1dfcfd908" providerId="LiveId" clId="{7331485B-8CD3-4A36-B198-DADC790F300E}" dt="2022-12-30T15:18:05.680" v="1165" actId="14100"/>
          <ac:spMkLst>
            <pc:docMk/>
            <pc:sldMk cId="2373309578" sldId="282"/>
            <ac:spMk id="3" creationId="{F2B63354-3BB2-65AD-C192-204883F6EFFD}"/>
          </ac:spMkLst>
        </pc:spChg>
      </pc:sldChg>
      <pc:sldChg chg="modSp new add del mod">
        <pc:chgData name="Mohamad Shehzad" userId="21d70dc1dfcfd908" providerId="LiveId" clId="{7331485B-8CD3-4A36-B198-DADC790F300E}" dt="2022-12-30T15:59:09.235" v="2879" actId="14100"/>
        <pc:sldMkLst>
          <pc:docMk/>
          <pc:sldMk cId="3610681327" sldId="283"/>
        </pc:sldMkLst>
        <pc:spChg chg="mod">
          <ac:chgData name="Mohamad Shehzad" userId="21d70dc1dfcfd908" providerId="LiveId" clId="{7331485B-8CD3-4A36-B198-DADC790F300E}" dt="2022-12-30T15:19:22.238" v="1202" actId="20577"/>
          <ac:spMkLst>
            <pc:docMk/>
            <pc:sldMk cId="3610681327" sldId="283"/>
            <ac:spMk id="2" creationId="{06171D15-9B11-4FB8-55EA-23EF9CB2DF53}"/>
          </ac:spMkLst>
        </pc:spChg>
        <pc:spChg chg="mod">
          <ac:chgData name="Mohamad Shehzad" userId="21d70dc1dfcfd908" providerId="LiveId" clId="{7331485B-8CD3-4A36-B198-DADC790F300E}" dt="2022-12-30T15:59:09.235" v="2879" actId="14100"/>
          <ac:spMkLst>
            <pc:docMk/>
            <pc:sldMk cId="3610681327" sldId="283"/>
            <ac:spMk id="3" creationId="{23FB7F10-0C8E-2532-05E3-DA77D2611358}"/>
          </ac:spMkLst>
        </pc:spChg>
      </pc:sldChg>
      <pc:sldChg chg="modSp new add del mod">
        <pc:chgData name="Mohamad Shehzad" userId="21d70dc1dfcfd908" providerId="LiveId" clId="{7331485B-8CD3-4A36-B198-DADC790F300E}" dt="2022-12-30T15:27:17.023" v="1364" actId="47"/>
        <pc:sldMkLst>
          <pc:docMk/>
          <pc:sldMk cId="3413448122" sldId="284"/>
        </pc:sldMkLst>
        <pc:spChg chg="mod">
          <ac:chgData name="Mohamad Shehzad" userId="21d70dc1dfcfd908" providerId="LiveId" clId="{7331485B-8CD3-4A36-B198-DADC790F300E}" dt="2022-12-30T15:22:46.089" v="1349" actId="20577"/>
          <ac:spMkLst>
            <pc:docMk/>
            <pc:sldMk cId="3413448122" sldId="284"/>
            <ac:spMk id="2" creationId="{1F49478E-96DB-644E-4B0B-07FD8EBD6D94}"/>
          </ac:spMkLst>
        </pc:spChg>
        <pc:spChg chg="mod">
          <ac:chgData name="Mohamad Shehzad" userId="21d70dc1dfcfd908" providerId="LiveId" clId="{7331485B-8CD3-4A36-B198-DADC790F300E}" dt="2022-12-30T15:22:23.625" v="1345" actId="20577"/>
          <ac:spMkLst>
            <pc:docMk/>
            <pc:sldMk cId="3413448122" sldId="284"/>
            <ac:spMk id="3" creationId="{AF2105AD-5A55-1C0B-92E8-66442B9ACCEE}"/>
          </ac:spMkLst>
        </pc:spChg>
      </pc:sldChg>
      <pc:sldChg chg="addSp modSp new del">
        <pc:chgData name="Mohamad Shehzad" userId="21d70dc1dfcfd908" providerId="LiveId" clId="{7331485B-8CD3-4A36-B198-DADC790F300E}" dt="2022-12-30T15:59:44.519" v="2880" actId="2696"/>
        <pc:sldMkLst>
          <pc:docMk/>
          <pc:sldMk cId="3043637393" sldId="285"/>
        </pc:sldMkLst>
        <pc:picChg chg="add mod">
          <ac:chgData name="Mohamad Shehzad" userId="21d70dc1dfcfd908" providerId="LiveId" clId="{7331485B-8CD3-4A36-B198-DADC790F300E}" dt="2022-12-30T15:26:46.669" v="1351"/>
          <ac:picMkLst>
            <pc:docMk/>
            <pc:sldMk cId="3043637393" sldId="285"/>
            <ac:picMk id="3" creationId="{90A49895-F7D7-DCDC-52D5-7E7F28BC5864}"/>
          </ac:picMkLst>
        </pc:picChg>
      </pc:sldChg>
      <pc:sldChg chg="modSp new mod">
        <pc:chgData name="Mohamad Shehzad" userId="21d70dc1dfcfd908" providerId="LiveId" clId="{7331485B-8CD3-4A36-B198-DADC790F300E}" dt="2022-12-31T11:05:49.515" v="3356"/>
        <pc:sldMkLst>
          <pc:docMk/>
          <pc:sldMk cId="4228449477" sldId="285"/>
        </pc:sldMkLst>
        <pc:spChg chg="mod">
          <ac:chgData name="Mohamad Shehzad" userId="21d70dc1dfcfd908" providerId="LiveId" clId="{7331485B-8CD3-4A36-B198-DADC790F300E}" dt="2022-12-31T11:05:49.515" v="3356"/>
          <ac:spMkLst>
            <pc:docMk/>
            <pc:sldMk cId="4228449477" sldId="285"/>
            <ac:spMk id="3" creationId="{9B738C14-1D78-D474-69AC-C6274C0A31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B86-5D2C-FF42-DF51-38C3DE20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A979C-9F67-0003-60A8-8A3B500E1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18AC1-FBF7-C16A-4EED-5ED386ABB059}"/>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3314EBA1-C42E-3130-0367-7930D86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69F9-6857-F05E-012C-C3E5FBF443C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1731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C5C-92AF-63C0-AD70-59F45043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272DC-A89E-3725-067A-EF1C613A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AE5D-4E47-18F7-E18C-DB5F51647BE9}"/>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0F557B11-5A64-F369-2FE4-DD5A0214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C6FD-F182-91B5-664D-8362F864C88F}"/>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5819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097AF-278A-6D99-1508-19E62DB13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12443-C6EC-0C7F-A4B9-13A012040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5680B-0B46-6507-F5DD-C8A722099E6E}"/>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E11CDA4C-06C7-9970-D237-54E27EE6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FB89-C485-65C9-5A94-6CC0DB6B0BF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7238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E17B-BF8F-1030-7E45-D69BC375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DFA98-6BE1-AB04-138F-578429824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E1BA4-49B0-187D-CDF3-27F8741698EE}"/>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742E4711-4D2E-8F7A-177C-145D7534A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A1BA1-521D-3E06-BA25-63234DF17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54570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9564-AD5C-380C-36EC-0273057AB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EB2AC-7CC3-E949-8C71-E1DE1AB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A760-26EB-C263-8EFF-FB861A64CA1D}"/>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E9BDEF9A-DA27-7E06-5B1F-6E70124B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3FD7-DFC7-064A-3376-00913A3F1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78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046-966F-451F-BF83-A85BD5D5A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D284-8B72-EADA-C86D-026CEC7ED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A9822-F164-CBE3-5E04-5FECEEC2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6D930-00BF-F8E7-108E-5C2C98E69F57}"/>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6" name="Footer Placeholder 5">
            <a:extLst>
              <a:ext uri="{FF2B5EF4-FFF2-40B4-BE49-F238E27FC236}">
                <a16:creationId xmlns:a16="http://schemas.microsoft.com/office/drawing/2014/main" id="{4864B23C-3434-80A5-20DC-E981646F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31B01-5035-9B7F-977C-ABD942B64664}"/>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080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25F-EAD7-25C2-553F-3743E6BE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0273C-93D6-517E-57D7-FC0A1034A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11EBC-D201-4ABA-9E49-E7EACE71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4DF19-B298-9DA4-9692-7E9AD9923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499AF-2D7F-FA3E-6CA0-31FB9BC40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77549-F765-8E9F-5ECB-7C632FCB33EA}"/>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8" name="Footer Placeholder 7">
            <a:extLst>
              <a:ext uri="{FF2B5EF4-FFF2-40B4-BE49-F238E27FC236}">
                <a16:creationId xmlns:a16="http://schemas.microsoft.com/office/drawing/2014/main" id="{DDD4FD96-3B4F-DE55-7FBC-84E52D660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932B2-2D48-EE38-AC1F-BC05A287A898}"/>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6486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F4E-8B1A-FBEF-49BB-2B85F219B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E6A8F-CBFC-FB61-3F76-8B65308609B0}"/>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4" name="Footer Placeholder 3">
            <a:extLst>
              <a:ext uri="{FF2B5EF4-FFF2-40B4-BE49-F238E27FC236}">
                <a16:creationId xmlns:a16="http://schemas.microsoft.com/office/drawing/2014/main" id="{B01245EE-A662-78C2-FD44-4652AEA449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F27CD-29BE-0798-3BD9-70522321083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8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0FDC6-61BD-6FEE-E29A-4C1456E328CB}"/>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3" name="Footer Placeholder 2">
            <a:extLst>
              <a:ext uri="{FF2B5EF4-FFF2-40B4-BE49-F238E27FC236}">
                <a16:creationId xmlns:a16="http://schemas.microsoft.com/office/drawing/2014/main" id="{256C1A94-2E09-4AE2-706A-4AFBBA53E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494D2-F54D-E8BE-CE22-4D6A115BF2BA}"/>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80880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B64D-9FA2-E2C7-D91E-8E895117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C86BD-8736-D3E8-8FED-ACBD2501A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CF50E-BA79-3E54-88EF-D11FD9699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DB6DE-928B-8184-F078-7B2168BFAF0C}"/>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6" name="Footer Placeholder 5">
            <a:extLst>
              <a:ext uri="{FF2B5EF4-FFF2-40B4-BE49-F238E27FC236}">
                <a16:creationId xmlns:a16="http://schemas.microsoft.com/office/drawing/2014/main" id="{A44E6310-55E0-60D7-13E4-6BE38ECE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66794-7E43-EF83-183B-6C63999F953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27091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010-D5A9-184A-A842-CA26263DA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36314-C0E7-1DAB-AE0E-F82A022DF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94F11-835C-3D4A-85B8-4D49A6C7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2092-BC65-3930-5B97-59B64235BA2A}"/>
              </a:ext>
            </a:extLst>
          </p:cNvPr>
          <p:cNvSpPr>
            <a:spLocks noGrp="1"/>
          </p:cNvSpPr>
          <p:nvPr>
            <p:ph type="dt" sz="half" idx="10"/>
          </p:nvPr>
        </p:nvSpPr>
        <p:spPr/>
        <p:txBody>
          <a:bodyPr/>
          <a:lstStyle/>
          <a:p>
            <a:fld id="{CDC44D1E-A1E8-4684-B115-54856F608216}" type="datetimeFigureOut">
              <a:rPr lang="en-US" smtClean="0"/>
              <a:t>12/31/2022</a:t>
            </a:fld>
            <a:endParaRPr lang="en-US"/>
          </a:p>
        </p:txBody>
      </p:sp>
      <p:sp>
        <p:nvSpPr>
          <p:cNvPr id="6" name="Footer Placeholder 5">
            <a:extLst>
              <a:ext uri="{FF2B5EF4-FFF2-40B4-BE49-F238E27FC236}">
                <a16:creationId xmlns:a16="http://schemas.microsoft.com/office/drawing/2014/main" id="{BB23CDB2-CCCD-53E1-64EF-C1E8AB71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7BAC-F064-B805-6C88-1EBB4594462E}"/>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27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231B-F37C-B6BB-26B9-506D68EAB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E95E-847D-7782-8D73-D3CC7F7A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C5DC-AD94-EF31-9A2C-A5EC433D8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4D1E-A1E8-4684-B115-54856F608216}" type="datetimeFigureOut">
              <a:rPr lang="en-US" smtClean="0"/>
              <a:t>12/31/2022</a:t>
            </a:fld>
            <a:endParaRPr lang="en-US"/>
          </a:p>
        </p:txBody>
      </p:sp>
      <p:sp>
        <p:nvSpPr>
          <p:cNvPr id="5" name="Footer Placeholder 4">
            <a:extLst>
              <a:ext uri="{FF2B5EF4-FFF2-40B4-BE49-F238E27FC236}">
                <a16:creationId xmlns:a16="http://schemas.microsoft.com/office/drawing/2014/main" id="{BF292493-8033-28EF-5C20-F0850C6B0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BDFBC-9E4F-10A8-8C82-7FD95CF2A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9C0-AA21-40BF-915A-1554582B7DB9}" type="slidenum">
              <a:rPr lang="en-US" smtClean="0"/>
              <a:t>‹#›</a:t>
            </a:fld>
            <a:endParaRPr lang="en-US"/>
          </a:p>
        </p:txBody>
      </p:sp>
    </p:spTree>
    <p:extLst>
      <p:ext uri="{BB962C8B-B14F-4D97-AF65-F5344CB8AC3E}">
        <p14:creationId xmlns:p14="http://schemas.microsoft.com/office/powerpoint/2010/main" val="23721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1BE-BAE2-E3B1-5A26-5EAAF9A4BD21}"/>
              </a:ext>
            </a:extLst>
          </p:cNvPr>
          <p:cNvSpPr>
            <a:spLocks noGrp="1"/>
          </p:cNvSpPr>
          <p:nvPr>
            <p:ph type="ctrTitle"/>
          </p:nvPr>
        </p:nvSpPr>
        <p:spPr>
          <a:xfrm>
            <a:off x="1524000" y="1122363"/>
            <a:ext cx="9144000" cy="1856364"/>
          </a:xfrm>
        </p:spPr>
        <p:txBody>
          <a:bodyPr/>
          <a:lstStyle/>
          <a:p>
            <a:r>
              <a:rPr lang="en-US" b="1" i="1" u="sng" dirty="0">
                <a:solidFill>
                  <a:srgbClr val="FF0000"/>
                </a:solidFill>
              </a:rPr>
              <a:t>CAPSTONE PROJECT</a:t>
            </a:r>
          </a:p>
        </p:txBody>
      </p:sp>
      <p:sp>
        <p:nvSpPr>
          <p:cNvPr id="3" name="Subtitle 2">
            <a:extLst>
              <a:ext uri="{FF2B5EF4-FFF2-40B4-BE49-F238E27FC236}">
                <a16:creationId xmlns:a16="http://schemas.microsoft.com/office/drawing/2014/main" id="{CC40EC57-7025-0851-9CBC-707AEA6CD838}"/>
              </a:ext>
            </a:extLst>
          </p:cNvPr>
          <p:cNvSpPr>
            <a:spLocks noGrp="1"/>
          </p:cNvSpPr>
          <p:nvPr>
            <p:ph type="subTitle" idx="1"/>
          </p:nvPr>
        </p:nvSpPr>
        <p:spPr/>
        <p:txBody>
          <a:bodyPr>
            <a:noAutofit/>
          </a:bodyPr>
          <a:lstStyle/>
          <a:p>
            <a:r>
              <a:rPr lang="en-US" sz="4400" b="1" i="1" dirty="0">
                <a:solidFill>
                  <a:srgbClr val="00B050"/>
                </a:solidFill>
              </a:rPr>
              <a:t>RETAIL SALES PREDICTION OF STORE</a:t>
            </a:r>
          </a:p>
          <a:p>
            <a:r>
              <a:rPr lang="en-US" sz="4400" b="1" i="1" dirty="0">
                <a:solidFill>
                  <a:srgbClr val="00B050"/>
                </a:solidFill>
              </a:rPr>
              <a:t>SHAJAD</a:t>
            </a:r>
          </a:p>
        </p:txBody>
      </p:sp>
    </p:spTree>
    <p:extLst>
      <p:ext uri="{BB962C8B-B14F-4D97-AF65-F5344CB8AC3E}">
        <p14:creationId xmlns:p14="http://schemas.microsoft.com/office/powerpoint/2010/main" val="37945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DE0E-7068-CB15-550C-67BA872F166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3E79805-8444-D902-2CED-6D313515753A}"/>
              </a:ext>
            </a:extLst>
          </p:cNvPr>
          <p:cNvSpPr>
            <a:spLocks noGrp="1"/>
          </p:cNvSpPr>
          <p:nvPr>
            <p:ph sz="half" idx="2"/>
          </p:nvPr>
        </p:nvSpPr>
        <p:spPr>
          <a:xfrm>
            <a:off x="7065818" y="2638136"/>
            <a:ext cx="4287982" cy="3045835"/>
          </a:xfrm>
        </p:spPr>
        <p:txBody>
          <a:bodyPr>
            <a:normAutofit/>
          </a:bodyPr>
          <a:lstStyle/>
          <a:p>
            <a:r>
              <a:rPr lang="en-US" dirty="0">
                <a:latin typeface="Verdana" panose="020B0604030504040204" pitchFamily="34" charset="0"/>
                <a:ea typeface="Verdana" panose="020B0604030504040204" pitchFamily="34" charset="0"/>
              </a:rPr>
              <a:t>In this plot we show that During the state Holiday the sales in mostly at its lower it means most od the store are closed on state Holidays </a:t>
            </a:r>
          </a:p>
        </p:txBody>
      </p:sp>
      <p:pic>
        <p:nvPicPr>
          <p:cNvPr id="3074" name="Picture 2">
            <a:extLst>
              <a:ext uri="{FF2B5EF4-FFF2-40B4-BE49-F238E27FC236}">
                <a16:creationId xmlns:a16="http://schemas.microsoft.com/office/drawing/2014/main" id="{FF0D5BB7-8030-F619-DFA9-A99C9E7E9E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981633"/>
            <a:ext cx="6974149" cy="435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9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63B-DFDC-A3A2-D2FC-BB79A0A84CC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12E6CB2F-285F-0890-9C61-F7427961C9E9}"/>
              </a:ext>
            </a:extLst>
          </p:cNvPr>
          <p:cNvSpPr>
            <a:spLocks noGrp="1"/>
          </p:cNvSpPr>
          <p:nvPr>
            <p:ph sz="half" idx="2"/>
          </p:nvPr>
        </p:nvSpPr>
        <p:spPr>
          <a:xfrm>
            <a:off x="7245927" y="3823855"/>
            <a:ext cx="4107873" cy="2353107"/>
          </a:xfrm>
        </p:spPr>
        <p:txBody>
          <a:bodyPr>
            <a:normAutofit fontScale="92500" lnSpcReduction="10000"/>
          </a:bodyPr>
          <a:lstStyle/>
          <a:p>
            <a:r>
              <a:rPr lang="en-US" dirty="0">
                <a:latin typeface="Verdana" panose="020B0604030504040204" pitchFamily="34" charset="0"/>
                <a:ea typeface="Verdana" panose="020B0604030504040204" pitchFamily="34" charset="0"/>
              </a:rPr>
              <a:t>In this plot the sales remains the same on school holiday it means the school holiday does not affect the sales of the stores</a:t>
            </a:r>
          </a:p>
        </p:txBody>
      </p:sp>
      <p:pic>
        <p:nvPicPr>
          <p:cNvPr id="4098" name="Picture 2">
            <a:extLst>
              <a:ext uri="{FF2B5EF4-FFF2-40B4-BE49-F238E27FC236}">
                <a16:creationId xmlns:a16="http://schemas.microsoft.com/office/drawing/2014/main" id="{7B024D93-3C76-FE61-7F84-DA6D6737AA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773" y="2105387"/>
            <a:ext cx="7019983" cy="438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4861-1996-1E6D-AD56-B267A92F3E7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A1ABB16-17C6-FE6B-C8D2-73038796BB48}"/>
              </a:ext>
            </a:extLst>
          </p:cNvPr>
          <p:cNvSpPr>
            <a:spLocks noGrp="1"/>
          </p:cNvSpPr>
          <p:nvPr>
            <p:ph sz="half" idx="2"/>
          </p:nvPr>
        </p:nvSpPr>
        <p:spPr>
          <a:xfrm>
            <a:off x="7467600" y="2979341"/>
            <a:ext cx="3886199" cy="3197621"/>
          </a:xfrm>
        </p:spPr>
        <p:txBody>
          <a:bodyPr>
            <a:normAutofit/>
          </a:bodyPr>
          <a:lstStyle/>
          <a:p>
            <a:r>
              <a:rPr lang="en-US" dirty="0">
                <a:latin typeface="Verdana" panose="020B0604030504040204" pitchFamily="34" charset="0"/>
                <a:ea typeface="Verdana" panose="020B0604030504040204" pitchFamily="34" charset="0"/>
              </a:rPr>
              <a:t>Store type B have the more sales then other stores and store A, C, and D have the same sale</a:t>
            </a:r>
          </a:p>
        </p:txBody>
      </p:sp>
      <p:pic>
        <p:nvPicPr>
          <p:cNvPr id="5122" name="Picture 2">
            <a:extLst>
              <a:ext uri="{FF2B5EF4-FFF2-40B4-BE49-F238E27FC236}">
                <a16:creationId xmlns:a16="http://schemas.microsoft.com/office/drawing/2014/main" id="{1FC91B0B-029D-A8B0-01C4-3EB8648F3AF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3910" y="2116203"/>
            <a:ext cx="7419109" cy="457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DDE8-63B4-63FC-69DD-B20705005959}"/>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AE462E6-B8B6-D8E2-532C-E653A8EC494A}"/>
              </a:ext>
            </a:extLst>
          </p:cNvPr>
          <p:cNvSpPr>
            <a:spLocks noGrp="1"/>
          </p:cNvSpPr>
          <p:nvPr>
            <p:ph sz="half" idx="2"/>
          </p:nvPr>
        </p:nvSpPr>
        <p:spPr>
          <a:xfrm>
            <a:off x="8769928" y="2424545"/>
            <a:ext cx="2583872" cy="3752417"/>
          </a:xfrm>
        </p:spPr>
        <p:txBody>
          <a:bodyPr/>
          <a:lstStyle/>
          <a:p>
            <a:r>
              <a:rPr lang="en-US" dirty="0">
                <a:latin typeface="Verdana" panose="020B0604030504040204" pitchFamily="34" charset="0"/>
                <a:ea typeface="Verdana" panose="020B0604030504040204" pitchFamily="34" charset="0"/>
              </a:rPr>
              <a:t>In this graph we show that Assortment b have the maximum sales.</a:t>
            </a:r>
          </a:p>
        </p:txBody>
      </p:sp>
      <p:pic>
        <p:nvPicPr>
          <p:cNvPr id="6146" name="Picture 2">
            <a:extLst>
              <a:ext uri="{FF2B5EF4-FFF2-40B4-BE49-F238E27FC236}">
                <a16:creationId xmlns:a16="http://schemas.microsoft.com/office/drawing/2014/main" id="{35F1CBD2-C42E-38F3-75DE-962BD9ECE1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047876"/>
            <a:ext cx="7696200" cy="481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2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F80C-B77E-1AF0-7D10-D6E79A3E4D3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CC6EC13-D6C4-028A-A5D6-0ADC38CD6FED}"/>
              </a:ext>
            </a:extLst>
          </p:cNvPr>
          <p:cNvSpPr>
            <a:spLocks noGrp="1"/>
          </p:cNvSpPr>
          <p:nvPr>
            <p:ph sz="half" idx="2"/>
          </p:nvPr>
        </p:nvSpPr>
        <p:spPr>
          <a:xfrm>
            <a:off x="9351818" y="3893127"/>
            <a:ext cx="2001982" cy="2283836"/>
          </a:xfrm>
        </p:spPr>
        <p:txBody>
          <a:bodyPr>
            <a:normAutofit fontScale="92500"/>
          </a:bodyPr>
          <a:lstStyle/>
          <a:p>
            <a:r>
              <a:rPr lang="en-US" dirty="0"/>
              <a:t>There is no major difference between sales of the promo2 </a:t>
            </a:r>
          </a:p>
        </p:txBody>
      </p:sp>
      <p:pic>
        <p:nvPicPr>
          <p:cNvPr id="8194" name="Picture 2">
            <a:extLst>
              <a:ext uri="{FF2B5EF4-FFF2-40B4-BE49-F238E27FC236}">
                <a16:creationId xmlns:a16="http://schemas.microsoft.com/office/drawing/2014/main" id="{75B81256-522F-8332-1E84-372E8DFE52E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998447"/>
            <a:ext cx="8167255" cy="510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4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B46A-7D4A-EE8D-BFE4-5D4D215C3975}"/>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36D65F2E-0204-99F2-D60A-E2D75213B0B2}"/>
              </a:ext>
            </a:extLst>
          </p:cNvPr>
          <p:cNvSpPr>
            <a:spLocks noGrp="1"/>
          </p:cNvSpPr>
          <p:nvPr>
            <p:ph sz="half" idx="2"/>
          </p:nvPr>
        </p:nvSpPr>
        <p:spPr>
          <a:xfrm>
            <a:off x="8506690" y="3428999"/>
            <a:ext cx="2847109" cy="2747963"/>
          </a:xfrm>
        </p:spPr>
        <p:txBody>
          <a:bodyPr/>
          <a:lstStyle/>
          <a:p>
            <a:r>
              <a:rPr lang="en-US" dirty="0"/>
              <a:t>Minimum sales in 2013 and the maximum sales in 2014</a:t>
            </a:r>
          </a:p>
        </p:txBody>
      </p:sp>
      <p:pic>
        <p:nvPicPr>
          <p:cNvPr id="9218" name="Picture 2">
            <a:extLst>
              <a:ext uri="{FF2B5EF4-FFF2-40B4-BE49-F238E27FC236}">
                <a16:creationId xmlns:a16="http://schemas.microsoft.com/office/drawing/2014/main" id="{72FEFDF1-46AB-F484-0478-1CC0C8D6D3A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024424"/>
            <a:ext cx="7460673" cy="466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56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4530-771E-5DF2-EEBA-038B11AAF093}"/>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D40BFFF-C071-3C6C-0018-87390D69C614}"/>
              </a:ext>
            </a:extLst>
          </p:cNvPr>
          <p:cNvSpPr>
            <a:spLocks noGrp="1"/>
          </p:cNvSpPr>
          <p:nvPr>
            <p:ph sz="half" idx="2"/>
          </p:nvPr>
        </p:nvSpPr>
        <p:spPr>
          <a:xfrm>
            <a:off x="8437418" y="3428999"/>
            <a:ext cx="2916382" cy="2747963"/>
          </a:xfrm>
        </p:spPr>
        <p:txBody>
          <a:bodyPr/>
          <a:lstStyle/>
          <a:p>
            <a:r>
              <a:rPr lang="en-US" dirty="0"/>
              <a:t>No major difference in promo interval</a:t>
            </a:r>
          </a:p>
        </p:txBody>
      </p:sp>
      <p:pic>
        <p:nvPicPr>
          <p:cNvPr id="10242" name="Picture 2">
            <a:extLst>
              <a:ext uri="{FF2B5EF4-FFF2-40B4-BE49-F238E27FC236}">
                <a16:creationId xmlns:a16="http://schemas.microsoft.com/office/drawing/2014/main" id="{10FE7C2E-B994-F290-DE29-42C6CA28B3C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5810" y="2247036"/>
            <a:ext cx="7377545" cy="461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1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C81F-BDA8-3F58-70AE-0391705FA5D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89956F3-4361-AE2B-3FEB-A8673970E7FE}"/>
              </a:ext>
            </a:extLst>
          </p:cNvPr>
          <p:cNvSpPr>
            <a:spLocks noGrp="1"/>
          </p:cNvSpPr>
          <p:nvPr>
            <p:ph sz="half" idx="2"/>
          </p:nvPr>
        </p:nvSpPr>
        <p:spPr>
          <a:xfrm>
            <a:off x="8506690" y="3428999"/>
            <a:ext cx="2847109" cy="2747963"/>
          </a:xfrm>
        </p:spPr>
        <p:txBody>
          <a:bodyPr/>
          <a:lstStyle/>
          <a:p>
            <a:r>
              <a:rPr lang="en-US" dirty="0"/>
              <a:t>Day 1 and day 7 sales is maximum because of </a:t>
            </a:r>
            <a:r>
              <a:rPr lang="en-US" dirty="0" err="1"/>
              <a:t>sunday</a:t>
            </a:r>
            <a:endParaRPr lang="en-US" dirty="0"/>
          </a:p>
        </p:txBody>
      </p:sp>
      <p:pic>
        <p:nvPicPr>
          <p:cNvPr id="11266" name="Picture 2">
            <a:extLst>
              <a:ext uri="{FF2B5EF4-FFF2-40B4-BE49-F238E27FC236}">
                <a16:creationId xmlns:a16="http://schemas.microsoft.com/office/drawing/2014/main" id="{FF1F7AFE-6160-114E-E95F-46857737256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173361"/>
            <a:ext cx="7266709" cy="454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69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2063-6AC8-A867-7B24-0AC4A1CE1EB2}"/>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594573F-B861-C62D-EE0C-178B43693BBC}"/>
              </a:ext>
            </a:extLst>
          </p:cNvPr>
          <p:cNvSpPr>
            <a:spLocks noGrp="1"/>
          </p:cNvSpPr>
          <p:nvPr>
            <p:ph sz="half" idx="2"/>
          </p:nvPr>
        </p:nvSpPr>
        <p:spPr>
          <a:xfrm>
            <a:off x="8853054" y="3428999"/>
            <a:ext cx="2500745" cy="2747963"/>
          </a:xfrm>
        </p:spPr>
        <p:txBody>
          <a:bodyPr/>
          <a:lstStyle/>
          <a:p>
            <a:r>
              <a:rPr lang="en-US" dirty="0"/>
              <a:t>In this figure we show that some stores are closed</a:t>
            </a:r>
          </a:p>
        </p:txBody>
      </p:sp>
      <p:pic>
        <p:nvPicPr>
          <p:cNvPr id="12290" name="Picture 2">
            <a:extLst>
              <a:ext uri="{FF2B5EF4-FFF2-40B4-BE49-F238E27FC236}">
                <a16:creationId xmlns:a16="http://schemas.microsoft.com/office/drawing/2014/main" id="{B31615B6-326C-21E7-9A86-A279D70CFAF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206" y="2448366"/>
            <a:ext cx="6627481" cy="404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07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741-5A00-1BA6-E542-A2731215FB25}"/>
              </a:ext>
            </a:extLst>
          </p:cNvPr>
          <p:cNvSpPr>
            <a:spLocks noGrp="1"/>
          </p:cNvSpPr>
          <p:nvPr>
            <p:ph type="title"/>
          </p:nvPr>
        </p:nvSpPr>
        <p:spPr/>
        <p:txBody>
          <a:bodyPr>
            <a:normAutofit fontScale="90000"/>
          </a:bodyPr>
          <a:lstStyle/>
          <a:p>
            <a:pPr algn="ctr"/>
            <a:br>
              <a:rPr lang="en-US" b="1" i="0" dirty="0">
                <a:solidFill>
                  <a:srgbClr val="FF0000"/>
                </a:solidFill>
                <a:effectLst/>
                <a:latin typeface="Arial Rounded MT Bold" panose="020F0704030504030204" pitchFamily="34" charset="0"/>
              </a:rPr>
            </a:br>
            <a:br>
              <a:rPr lang="en-US" b="1" i="0" dirty="0">
                <a:solidFill>
                  <a:srgbClr val="FF0000"/>
                </a:solidFill>
                <a:effectLst/>
                <a:latin typeface="Arial Rounded MT Bold" panose="020F0704030504030204" pitchFamily="34" charset="0"/>
              </a:rPr>
            </a:br>
            <a:r>
              <a:rPr lang="en-US" b="1" i="0" dirty="0">
                <a:solidFill>
                  <a:srgbClr val="FF0000"/>
                </a:solidFill>
                <a:effectLst/>
                <a:latin typeface="Arial Rounded MT Bold" panose="020F0704030504030204" pitchFamily="34" charset="0"/>
              </a:rPr>
              <a:t>Feature Engineering</a:t>
            </a:r>
            <a:br>
              <a:rPr lang="en-US" b="1" i="0" dirty="0">
                <a:solidFill>
                  <a:srgbClr val="000000"/>
                </a:solidFill>
                <a:effectLst/>
                <a:latin typeface="var(--jp-content-font-family)"/>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A9010D2-27BA-DED5-D718-2C52ED099974}"/>
              </a:ext>
            </a:extLst>
          </p:cNvPr>
          <p:cNvSpPr>
            <a:spLocks noGrp="1"/>
          </p:cNvSpPr>
          <p:nvPr>
            <p:ph idx="1"/>
          </p:nvPr>
        </p:nvSpPr>
        <p:spPr/>
        <p:txBody>
          <a:bodyPr/>
          <a:lstStyle/>
          <a:p>
            <a:r>
              <a:rPr lang="en-US" dirty="0">
                <a:latin typeface="Verdana" panose="020B0604030504040204" pitchFamily="34" charset="0"/>
                <a:ea typeface="Verdana" panose="020B0604030504040204" pitchFamily="34" charset="0"/>
              </a:rPr>
              <a:t>We convert the date into years and months and days</a:t>
            </a:r>
          </a:p>
          <a:p>
            <a:r>
              <a:rPr lang="en-US" dirty="0">
                <a:latin typeface="Verdana" panose="020B0604030504040204" pitchFamily="34" charset="0"/>
                <a:ea typeface="Verdana" panose="020B0604030504040204" pitchFamily="34" charset="0"/>
              </a:rPr>
              <a:t>We find the outliers  and remove them</a:t>
            </a:r>
          </a:p>
          <a:p>
            <a:r>
              <a:rPr lang="en-US" dirty="0">
                <a:latin typeface="Verdana" panose="020B0604030504040204" pitchFamily="34" charset="0"/>
                <a:ea typeface="Verdana" panose="020B0604030504040204" pitchFamily="34" charset="0"/>
              </a:rPr>
              <a:t>We remove the unnecessary data points</a:t>
            </a:r>
          </a:p>
          <a:p>
            <a:r>
              <a:rPr lang="en-US" dirty="0">
                <a:latin typeface="Verdana" panose="020B0604030504040204" pitchFamily="34" charset="0"/>
                <a:ea typeface="Verdana" panose="020B0604030504040204" pitchFamily="34" charset="0"/>
              </a:rPr>
              <a:t>We remove the Promo interval</a:t>
            </a:r>
          </a:p>
          <a:p>
            <a:r>
              <a:rPr lang="en-US" dirty="0">
                <a:latin typeface="Verdana" panose="020B0604030504040204" pitchFamily="34" charset="0"/>
                <a:ea typeface="Verdana" panose="020B0604030504040204" pitchFamily="34" charset="0"/>
              </a:rPr>
              <a:t>We set the data into date time object</a:t>
            </a:r>
          </a:p>
          <a:p>
            <a:r>
              <a:rPr lang="en-US" dirty="0">
                <a:latin typeface="Verdana" panose="020B0604030504040204" pitchFamily="34" charset="0"/>
                <a:ea typeface="Verdana" panose="020B0604030504040204" pitchFamily="34" charset="0"/>
              </a:rPr>
              <a:t>We split the data into Train dataset and the test dataset</a:t>
            </a:r>
          </a:p>
          <a:p>
            <a:endParaRPr lang="en-US" dirty="0"/>
          </a:p>
        </p:txBody>
      </p:sp>
    </p:spTree>
    <p:extLst>
      <p:ext uri="{BB962C8B-B14F-4D97-AF65-F5344CB8AC3E}">
        <p14:creationId xmlns:p14="http://schemas.microsoft.com/office/powerpoint/2010/main" val="126416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61F-3E55-AB80-D608-253DDD3F60C4}"/>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Table of content</a:t>
            </a:r>
          </a:p>
        </p:txBody>
      </p:sp>
      <p:sp>
        <p:nvSpPr>
          <p:cNvPr id="3" name="Content Placeholder 2">
            <a:extLst>
              <a:ext uri="{FF2B5EF4-FFF2-40B4-BE49-F238E27FC236}">
                <a16:creationId xmlns:a16="http://schemas.microsoft.com/office/drawing/2014/main" id="{2D7E1DB1-8FB9-6644-EB9A-E4FAC25DA7DA}"/>
              </a:ext>
            </a:extLst>
          </p:cNvPr>
          <p:cNvSpPr>
            <a:spLocks noGrp="1"/>
          </p:cNvSpPr>
          <p:nvPr>
            <p:ph idx="1"/>
          </p:nvPr>
        </p:nvSpPr>
        <p:spPr/>
        <p:txBody>
          <a:bodyPr/>
          <a:lstStyle/>
          <a:p>
            <a:pPr rtl="0" fontAlgn="base">
              <a:spcBef>
                <a:spcPts val="10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Objective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Summary</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loading and exploration</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Wrangling</a:t>
            </a:r>
            <a:endParaRPr lang="en-US" sz="1800" b="1" i="0" u="none" strike="noStrike" dirty="0">
              <a:solidFill>
                <a:srgbClr val="000000"/>
              </a:solidFill>
              <a:effectLst/>
              <a:latin typeface="Arial" panose="020B0604020202020204" pitchFamily="34" charset="0"/>
            </a:endParaRPr>
          </a:p>
          <a:p>
            <a:pPr fontAlgn="base">
              <a:spcBef>
                <a:spcPts val="0"/>
              </a:spcBef>
            </a:pPr>
            <a:r>
              <a:rPr lang="en-US" sz="1800" b="1" dirty="0">
                <a:solidFill>
                  <a:srgbClr val="124F5C"/>
                </a:solidFill>
                <a:latin typeface="Verdana" panose="020B0604030504040204" pitchFamily="34" charset="0"/>
              </a:rPr>
              <a:t>Column</a:t>
            </a:r>
            <a:r>
              <a:rPr lang="en-US" sz="1800" b="1" i="0" u="none" strike="noStrike" dirty="0">
                <a:solidFill>
                  <a:srgbClr val="124F5C"/>
                </a:solidFill>
                <a:effectLst/>
                <a:latin typeface="Verdana" panose="020B0604030504040204" pitchFamily="34" charset="0"/>
              </a:rPr>
              <a:t> wise analysis</a:t>
            </a:r>
          </a:p>
          <a:p>
            <a:pPr fontAlgn="base">
              <a:spcBef>
                <a:spcPts val="0"/>
              </a:spcBef>
            </a:pPr>
            <a:r>
              <a:rPr lang="en-US" sz="1800" b="1" dirty="0">
                <a:solidFill>
                  <a:srgbClr val="124F5C"/>
                </a:solidFill>
                <a:latin typeface="Verdana" panose="020B0604030504040204" pitchFamily="34" charset="0"/>
              </a:rPr>
              <a:t>Feature engineering</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dirty="0">
                <a:solidFill>
                  <a:srgbClr val="124F5C"/>
                </a:solidFill>
                <a:latin typeface="Verdana" panose="020B0604030504040204" pitchFamily="34" charset="0"/>
              </a:rPr>
              <a:t>Algorithm results</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Algorithm that we use</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Technique and methods we used</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Challenges</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Reference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Conclusion</a:t>
            </a:r>
            <a:endParaRPr lang="en-US" sz="1800" b="1"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21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C982-0639-6DE8-2E15-04FF8E6409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738C14-1D78-D474-69AC-C6274C0A31F8}"/>
              </a:ext>
            </a:extLst>
          </p:cNvPr>
          <p:cNvSpPr>
            <a:spLocks noGrp="1"/>
          </p:cNvSpPr>
          <p:nvPr>
            <p:ph idx="1"/>
          </p:nvPr>
        </p:nvSpPr>
        <p:spPr/>
        <p:txBody>
          <a:bodyPr/>
          <a:lstStyle/>
          <a:p>
            <a:r>
              <a:rPr lang="pt-BR" b="0" i="0" dirty="0">
                <a:solidFill>
                  <a:srgbClr val="212121"/>
                </a:solidFill>
                <a:effectLst/>
                <a:latin typeface="Courier New" panose="02070309020205020404" pitchFamily="49" charset="0"/>
              </a:rPr>
              <a:t>mae : 675.457 mse : 1196128.414 R2: 0.8772284157748653</a:t>
            </a:r>
            <a:endParaRPr lang="en-US" dirty="0"/>
          </a:p>
        </p:txBody>
      </p:sp>
    </p:spTree>
    <p:extLst>
      <p:ext uri="{BB962C8B-B14F-4D97-AF65-F5344CB8AC3E}">
        <p14:creationId xmlns:p14="http://schemas.microsoft.com/office/powerpoint/2010/main" val="422844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4823-9E8E-4991-D7C3-58E5D955E0CD}"/>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Algorithm result</a:t>
            </a:r>
          </a:p>
        </p:txBody>
      </p:sp>
      <p:graphicFrame>
        <p:nvGraphicFramePr>
          <p:cNvPr id="4" name="Table 4">
            <a:extLst>
              <a:ext uri="{FF2B5EF4-FFF2-40B4-BE49-F238E27FC236}">
                <a16:creationId xmlns:a16="http://schemas.microsoft.com/office/drawing/2014/main" id="{8AEA42B5-AEB1-AD23-F323-CEEF7FBCFC75}"/>
              </a:ext>
            </a:extLst>
          </p:cNvPr>
          <p:cNvGraphicFramePr>
            <a:graphicFrameLocks noGrp="1"/>
          </p:cNvGraphicFramePr>
          <p:nvPr>
            <p:ph idx="1"/>
            <p:extLst>
              <p:ext uri="{D42A27DB-BD31-4B8C-83A1-F6EECF244321}">
                <p14:modId xmlns:p14="http://schemas.microsoft.com/office/powerpoint/2010/main" val="1939038385"/>
              </p:ext>
            </p:extLst>
          </p:nvPr>
        </p:nvGraphicFramePr>
        <p:xfrm>
          <a:off x="2292927" y="2478175"/>
          <a:ext cx="7183581" cy="1463040"/>
        </p:xfrm>
        <a:graphic>
          <a:graphicData uri="http://schemas.openxmlformats.org/drawingml/2006/table">
            <a:tbl>
              <a:tblPr firstRow="1" bandRow="1">
                <a:tableStyleId>{5C22544A-7EE6-4342-B048-85BDC9FD1C3A}</a:tableStyleId>
              </a:tblPr>
              <a:tblGrid>
                <a:gridCol w="1966257">
                  <a:extLst>
                    <a:ext uri="{9D8B030D-6E8A-4147-A177-3AD203B41FA5}">
                      <a16:colId xmlns:a16="http://schemas.microsoft.com/office/drawing/2014/main" val="1747446691"/>
                    </a:ext>
                  </a:extLst>
                </a:gridCol>
                <a:gridCol w="2016925">
                  <a:extLst>
                    <a:ext uri="{9D8B030D-6E8A-4147-A177-3AD203B41FA5}">
                      <a16:colId xmlns:a16="http://schemas.microsoft.com/office/drawing/2014/main" val="1127068961"/>
                    </a:ext>
                  </a:extLst>
                </a:gridCol>
                <a:gridCol w="1404504">
                  <a:extLst>
                    <a:ext uri="{9D8B030D-6E8A-4147-A177-3AD203B41FA5}">
                      <a16:colId xmlns:a16="http://schemas.microsoft.com/office/drawing/2014/main" val="1995613999"/>
                    </a:ext>
                  </a:extLst>
                </a:gridCol>
                <a:gridCol w="1795895">
                  <a:extLst>
                    <a:ext uri="{9D8B030D-6E8A-4147-A177-3AD203B41FA5}">
                      <a16:colId xmlns:a16="http://schemas.microsoft.com/office/drawing/2014/main" val="152827745"/>
                    </a:ext>
                  </a:extLst>
                </a:gridCol>
              </a:tblGrid>
              <a:tr h="332530">
                <a:tc>
                  <a:txBody>
                    <a:bodyPr/>
                    <a:lstStyle/>
                    <a:p>
                      <a:pPr algn="ctr"/>
                      <a:r>
                        <a:rPr lang="en-US" dirty="0"/>
                        <a:t>Algorithm</a:t>
                      </a:r>
                    </a:p>
                  </a:txBody>
                  <a:tcPr/>
                </a:tc>
                <a:tc>
                  <a:txBody>
                    <a:bodyPr/>
                    <a:lstStyle/>
                    <a:p>
                      <a:pPr algn="ctr"/>
                      <a:r>
                        <a:rPr lang="en-US" dirty="0"/>
                        <a:t>MSE</a:t>
                      </a:r>
                    </a:p>
                  </a:txBody>
                  <a:tcPr/>
                </a:tc>
                <a:tc>
                  <a:txBody>
                    <a:bodyPr/>
                    <a:lstStyle/>
                    <a:p>
                      <a:pPr algn="ctr"/>
                      <a:r>
                        <a:rPr lang="en-US" dirty="0"/>
                        <a:t>MAE</a:t>
                      </a:r>
                    </a:p>
                  </a:txBody>
                  <a:tcPr/>
                </a:tc>
                <a:tc>
                  <a:txBody>
                    <a:bodyPr/>
                    <a:lstStyle/>
                    <a:p>
                      <a:pPr algn="ctr"/>
                      <a:r>
                        <a:rPr lang="en-US" dirty="0"/>
                        <a:t>R2</a:t>
                      </a:r>
                    </a:p>
                  </a:txBody>
                  <a:tcPr/>
                </a:tc>
                <a:extLst>
                  <a:ext uri="{0D108BD9-81ED-4DB2-BD59-A6C34878D82A}">
                    <a16:rowId xmlns:a16="http://schemas.microsoft.com/office/drawing/2014/main" val="1995148708"/>
                  </a:ext>
                </a:extLst>
              </a:tr>
              <a:tr h="327975">
                <a:tc>
                  <a:txBody>
                    <a:bodyPr/>
                    <a:lstStyle/>
                    <a:p>
                      <a:r>
                        <a:rPr lang="en-US" dirty="0"/>
                        <a:t>Random forest</a:t>
                      </a:r>
                    </a:p>
                  </a:txBody>
                  <a:tcPr/>
                </a:tc>
                <a:tc>
                  <a:txBody>
                    <a:bodyPr/>
                    <a:lstStyle/>
                    <a:p>
                      <a:r>
                        <a:rPr lang="pt-BR" b="0" i="0" dirty="0">
                          <a:solidFill>
                            <a:srgbClr val="212121"/>
                          </a:solidFill>
                          <a:effectLst/>
                          <a:latin typeface="Courier New" panose="02070309020205020404" pitchFamily="49" charset="0"/>
                        </a:rPr>
                        <a:t>1224374.55</a:t>
                      </a:r>
                      <a:endParaRPr lang="en-US" dirty="0"/>
                    </a:p>
                  </a:txBody>
                  <a:tcPr/>
                </a:tc>
                <a:tc>
                  <a:txBody>
                    <a:bodyPr/>
                    <a:lstStyle/>
                    <a:p>
                      <a:r>
                        <a:rPr lang="pt-BR" b="0" i="0" dirty="0">
                          <a:solidFill>
                            <a:srgbClr val="212121"/>
                          </a:solidFill>
                          <a:effectLst/>
                          <a:latin typeface="Courier New" panose="02070309020205020404" pitchFamily="49" charset="0"/>
                        </a:rPr>
                        <a:t>674.975</a:t>
                      </a:r>
                      <a:endParaRPr lang="en-US" dirty="0"/>
                    </a:p>
                  </a:txBody>
                  <a:tcPr/>
                </a:tc>
                <a:tc>
                  <a:txBody>
                    <a:bodyPr/>
                    <a:lstStyle/>
                    <a:p>
                      <a:r>
                        <a:rPr lang="pt-BR" b="0" i="0" dirty="0">
                          <a:solidFill>
                            <a:srgbClr val="212121"/>
                          </a:solidFill>
                          <a:effectLst/>
                          <a:latin typeface="Courier New" panose="02070309020205020404" pitchFamily="49" charset="0"/>
                        </a:rPr>
                        <a:t>0.87432</a:t>
                      </a:r>
                      <a:endParaRPr lang="en-US" dirty="0"/>
                    </a:p>
                  </a:txBody>
                  <a:tcPr/>
                </a:tc>
                <a:extLst>
                  <a:ext uri="{0D108BD9-81ED-4DB2-BD59-A6C34878D82A}">
                    <a16:rowId xmlns:a16="http://schemas.microsoft.com/office/drawing/2014/main" val="1662596211"/>
                  </a:ext>
                </a:extLst>
              </a:tr>
              <a:tr h="332530">
                <a:tc>
                  <a:txBody>
                    <a:bodyPr/>
                    <a:lstStyle/>
                    <a:p>
                      <a:r>
                        <a:rPr lang="en-US" dirty="0"/>
                        <a:t>Decision tree</a:t>
                      </a:r>
                    </a:p>
                  </a:txBody>
                  <a:tcPr/>
                </a:tc>
                <a:tc>
                  <a:txBody>
                    <a:bodyPr/>
                    <a:lstStyle/>
                    <a:p>
                      <a:r>
                        <a:rPr lang="pt-BR" b="0" i="0" dirty="0">
                          <a:solidFill>
                            <a:srgbClr val="212121"/>
                          </a:solidFill>
                          <a:effectLst/>
                          <a:latin typeface="Courier New" panose="02070309020205020404" pitchFamily="49" charset="0"/>
                        </a:rPr>
                        <a:t>2062634.76</a:t>
                      </a:r>
                      <a:endParaRPr lang="en-US" dirty="0"/>
                    </a:p>
                  </a:txBody>
                  <a:tcPr/>
                </a:tc>
                <a:tc>
                  <a:txBody>
                    <a:bodyPr/>
                    <a:lstStyle/>
                    <a:p>
                      <a:r>
                        <a:rPr lang="pt-BR" b="0" i="0" dirty="0">
                          <a:solidFill>
                            <a:srgbClr val="212121"/>
                          </a:solidFill>
                          <a:effectLst/>
                          <a:latin typeface="Courier New" panose="02070309020205020404" pitchFamily="49" charset="0"/>
                        </a:rPr>
                        <a:t>865.266</a:t>
                      </a:r>
                      <a:endParaRPr lang="en-US" dirty="0"/>
                    </a:p>
                  </a:txBody>
                  <a:tcPr/>
                </a:tc>
                <a:tc>
                  <a:txBody>
                    <a:bodyPr/>
                    <a:lstStyle/>
                    <a:p>
                      <a:r>
                        <a:rPr lang="pt-BR" b="0" i="0" dirty="0">
                          <a:solidFill>
                            <a:srgbClr val="212121"/>
                          </a:solidFill>
                          <a:effectLst/>
                          <a:latin typeface="Courier New" panose="02070309020205020404" pitchFamily="49" charset="0"/>
                        </a:rPr>
                        <a:t>0.7882</a:t>
                      </a:r>
                      <a:endParaRPr lang="en-US" dirty="0"/>
                    </a:p>
                  </a:txBody>
                  <a:tcPr/>
                </a:tc>
                <a:extLst>
                  <a:ext uri="{0D108BD9-81ED-4DB2-BD59-A6C34878D82A}">
                    <a16:rowId xmlns:a16="http://schemas.microsoft.com/office/drawing/2014/main" val="2757309750"/>
                  </a:ext>
                </a:extLst>
              </a:tr>
              <a:tr h="332530">
                <a:tc>
                  <a:txBody>
                    <a:bodyPr/>
                    <a:lstStyle/>
                    <a:p>
                      <a:r>
                        <a:rPr lang="en-US" dirty="0"/>
                        <a:t>Random forest CV</a:t>
                      </a:r>
                    </a:p>
                  </a:txBody>
                  <a:tcPr/>
                </a:tc>
                <a:tc>
                  <a:txBody>
                    <a:bodyPr/>
                    <a:lstStyle/>
                    <a:p>
                      <a:r>
                        <a:rPr lang="pt-BR" b="0" i="0" dirty="0">
                          <a:solidFill>
                            <a:srgbClr val="212121"/>
                          </a:solidFill>
                          <a:effectLst/>
                          <a:latin typeface="Courier New" panose="02070309020205020404" pitchFamily="49" charset="0"/>
                        </a:rPr>
                        <a:t>1196128.414</a:t>
                      </a:r>
                      <a:endParaRPr lang="en-US" dirty="0"/>
                    </a:p>
                  </a:txBody>
                  <a:tcPr/>
                </a:tc>
                <a:tc>
                  <a:txBody>
                    <a:bodyPr/>
                    <a:lstStyle/>
                    <a:p>
                      <a:r>
                        <a:rPr lang="pt-BR" b="0" i="0" dirty="0">
                          <a:solidFill>
                            <a:srgbClr val="212121"/>
                          </a:solidFill>
                          <a:effectLst/>
                          <a:latin typeface="Courier New" panose="02070309020205020404" pitchFamily="49" charset="0"/>
                        </a:rPr>
                        <a:t>675.457</a:t>
                      </a:r>
                      <a:endParaRPr lang="en-US" dirty="0"/>
                    </a:p>
                  </a:txBody>
                  <a:tcPr/>
                </a:tc>
                <a:tc>
                  <a:txBody>
                    <a:bodyPr/>
                    <a:lstStyle/>
                    <a:p>
                      <a:r>
                        <a:rPr lang="pt-BR" b="0" i="0">
                          <a:solidFill>
                            <a:srgbClr val="212121"/>
                          </a:solidFill>
                          <a:effectLst/>
                          <a:latin typeface="Courier New" panose="02070309020205020404" pitchFamily="49" charset="0"/>
                        </a:rPr>
                        <a:t>0.87722</a:t>
                      </a:r>
                      <a:endParaRPr lang="en-US" dirty="0"/>
                    </a:p>
                  </a:txBody>
                  <a:tcPr/>
                </a:tc>
                <a:extLst>
                  <a:ext uri="{0D108BD9-81ED-4DB2-BD59-A6C34878D82A}">
                    <a16:rowId xmlns:a16="http://schemas.microsoft.com/office/drawing/2014/main" val="1911073801"/>
                  </a:ext>
                </a:extLst>
              </a:tr>
            </a:tbl>
          </a:graphicData>
        </a:graphic>
      </p:graphicFrame>
    </p:spTree>
    <p:extLst>
      <p:ext uri="{BB962C8B-B14F-4D97-AF65-F5344CB8AC3E}">
        <p14:creationId xmlns:p14="http://schemas.microsoft.com/office/powerpoint/2010/main" val="3101242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869-9DDE-C336-D9D6-A0238831EAF0}"/>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Algorithm that we use</a:t>
            </a:r>
            <a:r>
              <a:rPr lang="en-US" dirty="0"/>
              <a:t> </a:t>
            </a:r>
          </a:p>
        </p:txBody>
      </p:sp>
      <p:sp>
        <p:nvSpPr>
          <p:cNvPr id="3" name="Content Placeholder 2">
            <a:extLst>
              <a:ext uri="{FF2B5EF4-FFF2-40B4-BE49-F238E27FC236}">
                <a16:creationId xmlns:a16="http://schemas.microsoft.com/office/drawing/2014/main" id="{81C98CD6-3454-229A-1070-FF08FBCEF790}"/>
              </a:ext>
            </a:extLst>
          </p:cNvPr>
          <p:cNvSpPr>
            <a:spLocks noGrp="1"/>
          </p:cNvSpPr>
          <p:nvPr>
            <p:ph idx="1"/>
          </p:nvPr>
        </p:nvSpPr>
        <p:spPr/>
        <p:txBody>
          <a:bodyPr/>
          <a:lstStyle/>
          <a:p>
            <a:r>
              <a:rPr lang="en-US" dirty="0"/>
              <a:t>We use the Decision Tree and Random forest</a:t>
            </a:r>
          </a:p>
          <a:p>
            <a:r>
              <a:rPr lang="en-US" dirty="0"/>
              <a:t>We calculate the results of both side and we get that the Random forest is performing better then Decision Tree</a:t>
            </a:r>
          </a:p>
          <a:p>
            <a:r>
              <a:rPr lang="en-US" dirty="0"/>
              <a:t>Then we do some cross validation with the random forest algorithm and then we get more better result</a:t>
            </a:r>
          </a:p>
        </p:txBody>
      </p:sp>
    </p:spTree>
    <p:extLst>
      <p:ext uri="{BB962C8B-B14F-4D97-AF65-F5344CB8AC3E}">
        <p14:creationId xmlns:p14="http://schemas.microsoft.com/office/powerpoint/2010/main" val="2253454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6FCD-F55D-31B9-897B-DC8ACC23EB1B}"/>
              </a:ext>
            </a:extLst>
          </p:cNvPr>
          <p:cNvSpPr>
            <a:spLocks noGrp="1"/>
          </p:cNvSpPr>
          <p:nvPr>
            <p:ph type="title"/>
          </p:nvPr>
        </p:nvSpPr>
        <p:spPr/>
        <p:txBody>
          <a:bodyPr/>
          <a:lstStyle/>
          <a:p>
            <a:pPr algn="ctr"/>
            <a:r>
              <a:rPr lang="en-US" sz="4400" b="1" i="0" u="sng" strike="noStrike" dirty="0">
                <a:solidFill>
                  <a:srgbClr val="FF0000"/>
                </a:solidFill>
                <a:effectLst/>
                <a:latin typeface="Arial Rounded MT Bold" panose="020F0704030504030204" pitchFamily="34" charset="0"/>
              </a:rPr>
              <a:t>Technique and methods we used</a:t>
            </a:r>
            <a:br>
              <a:rPr lang="en-US" sz="4400" b="1" i="0" u="sng" strike="noStrike" dirty="0">
                <a:solidFill>
                  <a:srgbClr val="FF0000"/>
                </a:solidFill>
                <a:effectLst/>
                <a:latin typeface="Arial Rounded MT Bold" panose="020F0704030504030204" pitchFamily="34" charset="0"/>
              </a:rPr>
            </a:br>
            <a:endParaRPr lang="en-US" u="sng"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32166A-5540-3F8A-6ABC-7CFA6F927DEF}"/>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we decide the X variables and the Y variables </a:t>
            </a:r>
          </a:p>
          <a:p>
            <a:r>
              <a:rPr lang="en-US" sz="2000" dirty="0">
                <a:latin typeface="Verdana" panose="020B0604030504040204" pitchFamily="34" charset="0"/>
                <a:ea typeface="Verdana" panose="020B0604030504040204" pitchFamily="34" charset="0"/>
              </a:rPr>
              <a:t>Then we divide the data into 2 parts Train dataset and the test dataset</a:t>
            </a:r>
          </a:p>
          <a:p>
            <a:r>
              <a:rPr lang="en-US" sz="2000" dirty="0">
                <a:latin typeface="Verdana" panose="020B0604030504040204" pitchFamily="34" charset="0"/>
                <a:ea typeface="Verdana" panose="020B0604030504040204" pitchFamily="34" charset="0"/>
              </a:rPr>
              <a:t>And we took the 80 percent data as training data and 20 percent data as a test data  </a:t>
            </a:r>
          </a:p>
          <a:p>
            <a:r>
              <a:rPr lang="en-US" sz="2000" dirty="0">
                <a:latin typeface="Verdana" panose="020B0604030504040204" pitchFamily="34" charset="0"/>
                <a:ea typeface="Verdana" panose="020B0604030504040204" pitchFamily="34" charset="0"/>
              </a:rPr>
              <a:t>In this project we use the 2 types of the regressor </a:t>
            </a:r>
          </a:p>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one is the Decision Tree and the 2</a:t>
            </a:r>
            <a:r>
              <a:rPr lang="en-US" sz="2000" baseline="30000" dirty="0">
                <a:latin typeface="Verdana" panose="020B0604030504040204" pitchFamily="34" charset="0"/>
                <a:ea typeface="Verdana" panose="020B0604030504040204" pitchFamily="34" charset="0"/>
              </a:rPr>
              <a:t>nd</a:t>
            </a:r>
            <a:r>
              <a:rPr lang="en-US" sz="2000" dirty="0">
                <a:latin typeface="Verdana" panose="020B0604030504040204" pitchFamily="34" charset="0"/>
                <a:ea typeface="Verdana" panose="020B0604030504040204" pitchFamily="34" charset="0"/>
              </a:rPr>
              <a:t> one is the Random Forest</a:t>
            </a:r>
          </a:p>
          <a:p>
            <a:r>
              <a:rPr lang="en-US" sz="2000" dirty="0">
                <a:latin typeface="Verdana" panose="020B0604030504040204" pitchFamily="34" charset="0"/>
                <a:ea typeface="Verdana" panose="020B0604030504040204" pitchFamily="34" charset="0"/>
              </a:rPr>
              <a:t>Abd we use the standard scaler as a scaler</a:t>
            </a:r>
          </a:p>
          <a:p>
            <a:r>
              <a:rPr lang="en-US" sz="2000" dirty="0">
                <a:latin typeface="Verdana" panose="020B0604030504040204" pitchFamily="34" charset="0"/>
                <a:ea typeface="Verdana" panose="020B0604030504040204" pitchFamily="34" charset="0"/>
              </a:rPr>
              <a:t>Metrics that we are use in this project is 1)r2_score, 2)mean squared error, 3)mean absolute error </a:t>
            </a:r>
          </a:p>
          <a:p>
            <a:r>
              <a:rPr lang="en-US" sz="2000" dirty="0">
                <a:latin typeface="Verdana" panose="020B0604030504040204" pitchFamily="34" charset="0"/>
                <a:ea typeface="Verdana" panose="020B0604030504040204" pitchFamily="34" charset="0"/>
              </a:rPr>
              <a:t>And we also use the cross validation in both the regressor </a:t>
            </a:r>
          </a:p>
          <a:p>
            <a:pPr marL="0" indent="0">
              <a:buNone/>
            </a:pP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570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432-2E5B-271C-311D-E835451B9398}"/>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Challenges</a:t>
            </a:r>
          </a:p>
        </p:txBody>
      </p:sp>
      <p:sp>
        <p:nvSpPr>
          <p:cNvPr id="3" name="Content Placeholder 2">
            <a:extLst>
              <a:ext uri="{FF2B5EF4-FFF2-40B4-BE49-F238E27FC236}">
                <a16:creationId xmlns:a16="http://schemas.microsoft.com/office/drawing/2014/main" id="{8FE3FF14-6C4A-C488-A511-7E609C57634A}"/>
              </a:ext>
            </a:extLst>
          </p:cNvPr>
          <p:cNvSpPr>
            <a:spLocks noGrp="1"/>
          </p:cNvSpPr>
          <p:nvPr>
            <p:ph idx="1"/>
          </p:nvPr>
        </p:nvSpPr>
        <p:spPr/>
        <p:txBody>
          <a:bodyPr>
            <a:normAutofit/>
          </a:bodyPr>
          <a:lstStyle/>
          <a:p>
            <a:pPr marR="5080" rtl="0" fontAlgn="base">
              <a:spcBef>
                <a:spcPts val="100"/>
              </a:spcBef>
              <a:spcAft>
                <a:spcPts val="0"/>
              </a:spcAft>
              <a:buFont typeface="Arial" panose="020B0604020202020204" pitchFamily="34" charset="0"/>
              <a:buChar char="•"/>
            </a:pPr>
            <a:r>
              <a:rPr lang="en-US" sz="2400" b="0" i="0" u="none" strike="noStrike" dirty="0">
                <a:solidFill>
                  <a:srgbClr val="004A52"/>
                </a:solidFill>
                <a:effectLst/>
                <a:latin typeface="Verdana" panose="020B0604030504040204" pitchFamily="34" charset="0"/>
                <a:ea typeface="Verdana" panose="020B0604030504040204" pitchFamily="34" charset="0"/>
              </a:rPr>
              <a:t>Data set having huge data need to segregate . Also, dataset having lots of missing value.</a:t>
            </a:r>
          </a:p>
          <a:p>
            <a:pPr marL="0" marR="5080" indent="0" rtl="0" fontAlgn="base">
              <a:spcBef>
                <a:spcPts val="100"/>
              </a:spcBef>
              <a:spcAft>
                <a:spcPts val="0"/>
              </a:spcAft>
              <a:buNone/>
            </a:pPr>
            <a:endParaRPr lang="en-US" sz="2400" b="0" i="0" u="none" strike="noStrike" dirty="0">
              <a:solidFill>
                <a:srgbClr val="373737"/>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4A52"/>
                </a:solidFill>
                <a:effectLst/>
                <a:latin typeface="Verdana" panose="020B0604030504040204" pitchFamily="34" charset="0"/>
                <a:ea typeface="Verdana" panose="020B0604030504040204" pitchFamily="34" charset="0"/>
              </a:rPr>
              <a:t>Lots of null values in the dataset.</a:t>
            </a:r>
          </a:p>
          <a:p>
            <a:pPr marL="0" indent="0" rtl="0" fontAlgn="base">
              <a:spcBef>
                <a:spcPts val="0"/>
              </a:spcBef>
              <a:spcAft>
                <a:spcPts val="0"/>
              </a:spcAft>
              <a:buNone/>
            </a:pPr>
            <a:endParaRPr lang="en-US" sz="2400" b="0" i="0" u="none" strike="noStrike" dirty="0">
              <a:solidFill>
                <a:srgbClr val="373737"/>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124F5C"/>
                </a:solidFill>
                <a:effectLst/>
                <a:latin typeface="Verdana" panose="020B0604030504040204" pitchFamily="34" charset="0"/>
                <a:ea typeface="Verdana" panose="020B0604030504040204" pitchFamily="34" charset="0"/>
              </a:rPr>
              <a:t>Handling null values and replace them with Zero or ‘text'. Do with care so that it doesn’t affect analysis.</a:t>
            </a:r>
          </a:p>
          <a:p>
            <a:pPr marL="0" indent="0" rtl="0" fontAlgn="base">
              <a:spcBef>
                <a:spcPts val="0"/>
              </a:spcBef>
              <a:spcAft>
                <a:spcPts val="0"/>
              </a:spcAft>
              <a:buNone/>
            </a:pPr>
            <a:endParaRPr lang="en-US" sz="2400" b="0" i="0" u="none" strike="noStrike" dirty="0">
              <a:solidFill>
                <a:srgbClr val="373737"/>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124F5C"/>
                </a:solidFill>
                <a:effectLst/>
                <a:latin typeface="Verdana" panose="020B0604030504040204" pitchFamily="34" charset="0"/>
                <a:ea typeface="Verdana" panose="020B0604030504040204" pitchFamily="34" charset="0"/>
              </a:rPr>
              <a:t>Choosing visualization for different analysis.</a:t>
            </a:r>
            <a:endParaRPr lang="en-US" sz="2400" b="0" i="0" u="none" strike="noStrike" dirty="0">
              <a:solidFill>
                <a:srgbClr val="373737"/>
              </a:solidFill>
              <a:effectLst/>
              <a:latin typeface="Verdana" panose="020B0604030504040204" pitchFamily="34" charset="0"/>
              <a:ea typeface="Verdana" panose="020B0604030504040204" pitchFamily="34" charset="0"/>
            </a:endParaRPr>
          </a:p>
          <a:p>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66805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5-9B11-4FB8-55EA-23EF9CB2DF53}"/>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23FB7F10-0C8E-2532-05E3-DA77D2611358}"/>
              </a:ext>
            </a:extLst>
          </p:cNvPr>
          <p:cNvSpPr>
            <a:spLocks noGrp="1"/>
          </p:cNvSpPr>
          <p:nvPr>
            <p:ph idx="1"/>
          </p:nvPr>
        </p:nvSpPr>
        <p:spPr>
          <a:xfrm>
            <a:off x="838200" y="1496291"/>
            <a:ext cx="10515600" cy="5126182"/>
          </a:xfrm>
        </p:spPr>
        <p:txBody>
          <a:bodyPr>
            <a:noAutofit/>
          </a:bodyPr>
          <a:lstStyle/>
          <a:p>
            <a:pPr marL="0" indent="0">
              <a:buNone/>
            </a:pPr>
            <a:r>
              <a:rPr lang="en-US" sz="1800" dirty="0">
                <a:latin typeface="Verdana" panose="020B0604030504040204" pitchFamily="34" charset="0"/>
                <a:ea typeface="Verdana" panose="020B0604030504040204" pitchFamily="34" charset="0"/>
              </a:rPr>
              <a:t>Sales is the most </a:t>
            </a:r>
            <a:r>
              <a:rPr lang="en-US" sz="1800" dirty="0" err="1">
                <a:latin typeface="Verdana" panose="020B0604030504040204" pitchFamily="34" charset="0"/>
                <a:ea typeface="Verdana" panose="020B0604030504040204" pitchFamily="34" charset="0"/>
              </a:rPr>
              <a:t>comans</a:t>
            </a:r>
            <a:r>
              <a:rPr lang="en-US" sz="1800" dirty="0">
                <a:latin typeface="Verdana" panose="020B0604030504040204" pitchFamily="34" charset="0"/>
                <a:ea typeface="Verdana" panose="020B0604030504040204" pitchFamily="34" charset="0"/>
              </a:rPr>
              <a:t> factor to determine the revenue of the Stores and revenue affect the decision of making new business plans such as  Business budget , incentives , </a:t>
            </a:r>
            <a:r>
              <a:rPr lang="en-US" sz="1800" dirty="0" err="1">
                <a:latin typeface="Verdana" panose="020B0604030504040204" pitchFamily="34" charset="0"/>
                <a:ea typeface="Verdana" panose="020B0604030504040204" pitchFamily="34" charset="0"/>
              </a:rPr>
              <a:t>expencess</a:t>
            </a:r>
            <a:r>
              <a:rPr lang="en-US" sz="1800" dirty="0">
                <a:latin typeface="Verdana" panose="020B0604030504040204" pitchFamily="34" charset="0"/>
                <a:ea typeface="Verdana" panose="020B0604030504040204" pitchFamily="34" charset="0"/>
              </a:rPr>
              <a:t> , goals and other plans.</a:t>
            </a:r>
          </a:p>
          <a:p>
            <a:pPr marL="0" indent="0">
              <a:buNone/>
            </a:pPr>
            <a:r>
              <a:rPr lang="en-US" sz="1800" dirty="0">
                <a:latin typeface="Verdana" panose="020B0604030504040204" pitchFamily="34" charset="0"/>
                <a:ea typeface="Verdana" panose="020B0604030504040204" pitchFamily="34" charset="0"/>
              </a:rPr>
              <a:t>some important conclusion drown from the analysis are as follow</a:t>
            </a:r>
          </a:p>
          <a:p>
            <a:r>
              <a:rPr lang="en-US" sz="1600" dirty="0">
                <a:latin typeface="Verdana" panose="020B0604030504040204" pitchFamily="34" charset="0"/>
                <a:ea typeface="Verdana" panose="020B0604030504040204" pitchFamily="34" charset="0"/>
              </a:rPr>
              <a:t>The positive relation between the promo and the sales</a:t>
            </a:r>
          </a:p>
          <a:p>
            <a:r>
              <a:rPr lang="en-US" sz="1600" b="0" dirty="0">
                <a:effectLst/>
                <a:latin typeface="Verdana" panose="020B0604030504040204" pitchFamily="34" charset="0"/>
                <a:ea typeface="Verdana" panose="020B0604030504040204" pitchFamily="34" charset="0"/>
              </a:rPr>
              <a:t>in 7th days of the week the sale in likely minimum because of most of the stores are close to </a:t>
            </a:r>
            <a:r>
              <a:rPr lang="en-US" sz="1600" dirty="0">
                <a:latin typeface="Verdana" panose="020B0604030504040204" pitchFamily="34" charset="0"/>
                <a:ea typeface="Verdana" panose="020B0604030504040204" pitchFamily="34" charset="0"/>
              </a:rPr>
              <a:t>S</a:t>
            </a:r>
            <a:r>
              <a:rPr lang="en-US" sz="1600" b="0" dirty="0">
                <a:effectLst/>
                <a:latin typeface="Verdana" panose="020B0604030504040204" pitchFamily="34" charset="0"/>
                <a:ea typeface="Verdana" panose="020B0604030504040204" pitchFamily="34" charset="0"/>
              </a:rPr>
              <a:t>unday </a:t>
            </a:r>
          </a:p>
          <a:p>
            <a:r>
              <a:rPr lang="en-US" sz="1600" b="0" dirty="0">
                <a:effectLst/>
                <a:latin typeface="Verdana" panose="020B0604030504040204" pitchFamily="34" charset="0"/>
                <a:ea typeface="Verdana" panose="020B0604030504040204" pitchFamily="34" charset="0"/>
              </a:rPr>
              <a:t>the sale in 1st day of the week in sale is likely maximum sales of the week because the store are closed on </a:t>
            </a:r>
            <a:r>
              <a:rPr lang="en-US" sz="1600" dirty="0">
                <a:latin typeface="Verdana" panose="020B0604030504040204" pitchFamily="34" charset="0"/>
                <a:ea typeface="Verdana" panose="020B0604030504040204" pitchFamily="34" charset="0"/>
              </a:rPr>
              <a:t>S</a:t>
            </a:r>
            <a:r>
              <a:rPr lang="en-US" sz="1600" b="0" dirty="0">
                <a:effectLst/>
                <a:latin typeface="Verdana" panose="020B0604030504040204" pitchFamily="34" charset="0"/>
                <a:ea typeface="Verdana" panose="020B0604030504040204" pitchFamily="34" charset="0"/>
              </a:rPr>
              <a:t>unday</a:t>
            </a:r>
          </a:p>
          <a:p>
            <a:r>
              <a:rPr lang="en-US" sz="1600" b="0" dirty="0">
                <a:effectLst/>
                <a:latin typeface="Verdana" panose="020B0604030504040204" pitchFamily="34" charset="0"/>
                <a:ea typeface="Verdana" panose="020B0604030504040204" pitchFamily="34" charset="0"/>
              </a:rPr>
              <a:t>sale and open have the direct relationship between the open and the sale</a:t>
            </a:r>
          </a:p>
          <a:p>
            <a:r>
              <a:rPr lang="en-US" sz="1600" b="0" dirty="0">
                <a:effectLst/>
                <a:latin typeface="Verdana" panose="020B0604030504040204" pitchFamily="34" charset="0"/>
                <a:ea typeface="Verdana" panose="020B0604030504040204" pitchFamily="34" charset="0"/>
              </a:rPr>
              <a:t>promo is leads the sale and make the sale approximately double </a:t>
            </a:r>
          </a:p>
          <a:p>
            <a:r>
              <a:rPr lang="en-US" sz="1600" b="0" dirty="0">
                <a:effectLst/>
                <a:latin typeface="Verdana" panose="020B0604030504040204" pitchFamily="34" charset="0"/>
                <a:ea typeface="Verdana" panose="020B0604030504040204" pitchFamily="34" charset="0"/>
              </a:rPr>
              <a:t>on state holiday sales become approximately 0 but during the school holiday the sales remains the same </a:t>
            </a:r>
          </a:p>
          <a:p>
            <a:r>
              <a:rPr lang="en-US" sz="1600" b="0" dirty="0">
                <a:effectLst/>
                <a:latin typeface="Verdana" panose="020B0604030504040204" pitchFamily="34" charset="0"/>
                <a:ea typeface="Verdana" panose="020B0604030504040204" pitchFamily="34" charset="0"/>
              </a:rPr>
              <a:t>B type store have more sales then other and Assortment B have the more sales </a:t>
            </a:r>
          </a:p>
          <a:p>
            <a:r>
              <a:rPr lang="en-US" sz="1600" b="0" dirty="0">
                <a:effectLst/>
                <a:latin typeface="Verdana" panose="020B0604030504040204" pitchFamily="34" charset="0"/>
                <a:ea typeface="Verdana" panose="020B0604030504040204" pitchFamily="34" charset="0"/>
              </a:rPr>
              <a:t>In every month  sale is always more then 5000</a:t>
            </a:r>
          </a:p>
        </p:txBody>
      </p:sp>
    </p:spTree>
    <p:extLst>
      <p:ext uri="{BB962C8B-B14F-4D97-AF65-F5344CB8AC3E}">
        <p14:creationId xmlns:p14="http://schemas.microsoft.com/office/powerpoint/2010/main" val="361068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78E-96DB-644E-4B0B-07FD8EBD6D94}"/>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Reference</a:t>
            </a:r>
          </a:p>
        </p:txBody>
      </p:sp>
      <p:sp>
        <p:nvSpPr>
          <p:cNvPr id="3" name="Content Placeholder 2">
            <a:extLst>
              <a:ext uri="{FF2B5EF4-FFF2-40B4-BE49-F238E27FC236}">
                <a16:creationId xmlns:a16="http://schemas.microsoft.com/office/drawing/2014/main" id="{AF2105AD-5A55-1C0B-92E8-66442B9ACCEE}"/>
              </a:ext>
            </a:extLst>
          </p:cNvPr>
          <p:cNvSpPr>
            <a:spLocks noGrp="1"/>
          </p:cNvSpPr>
          <p:nvPr>
            <p:ph idx="1"/>
          </p:nvPr>
        </p:nvSpPr>
        <p:spPr/>
        <p:txBody>
          <a:bodyPr/>
          <a:lstStyle/>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Almabetter</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Geeksforgeeks</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StackOverflow</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Github</a:t>
            </a:r>
            <a:endParaRPr lang="en-US" i="0" strike="noStrike" dirty="0">
              <a:solidFill>
                <a:srgbClr val="F5FD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344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5F6A-C22E-54A0-56F4-01AF6CBEF281}"/>
              </a:ext>
            </a:extLst>
          </p:cNvPr>
          <p:cNvSpPr>
            <a:spLocks noGrp="1"/>
          </p:cNvSpPr>
          <p:nvPr>
            <p:ph type="title"/>
          </p:nvPr>
        </p:nvSpPr>
        <p:spPr>
          <a:xfrm>
            <a:off x="838200" y="365125"/>
            <a:ext cx="10515600" cy="5356802"/>
          </a:xfrm>
        </p:spPr>
        <p:txBody>
          <a:bodyPr/>
          <a:lstStyle/>
          <a:p>
            <a:pPr algn="ctr"/>
            <a:r>
              <a:rPr lang="en-US" u="sng" dirty="0">
                <a:solidFill>
                  <a:srgbClr val="FF0000"/>
                </a:solidFill>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2B63354-3BB2-65AD-C192-204883F6EFFD}"/>
              </a:ext>
            </a:extLst>
          </p:cNvPr>
          <p:cNvSpPr>
            <a:spLocks noGrp="1"/>
          </p:cNvSpPr>
          <p:nvPr>
            <p:ph idx="1"/>
          </p:nvPr>
        </p:nvSpPr>
        <p:spPr>
          <a:xfrm>
            <a:off x="838200" y="5597235"/>
            <a:ext cx="1863436" cy="579727"/>
          </a:xfrm>
        </p:spPr>
        <p:txBody>
          <a:bodyPr/>
          <a:lstStyle/>
          <a:p>
            <a:endParaRPr lang="en-US" dirty="0"/>
          </a:p>
        </p:txBody>
      </p:sp>
    </p:spTree>
    <p:extLst>
      <p:ext uri="{BB962C8B-B14F-4D97-AF65-F5344CB8AC3E}">
        <p14:creationId xmlns:p14="http://schemas.microsoft.com/office/powerpoint/2010/main" val="23733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F66B-8BE5-DF63-10D0-F767A0010073}"/>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5144D2E3-48CC-2AC7-D448-EC08A36675DD}"/>
              </a:ext>
            </a:extLst>
          </p:cNvPr>
          <p:cNvSpPr>
            <a:spLocks noGrp="1"/>
          </p:cNvSpPr>
          <p:nvPr>
            <p:ph idx="1"/>
          </p:nvPr>
        </p:nvSpPr>
        <p:spPr/>
        <p:txBody>
          <a:bodyPr>
            <a:normAutofit/>
          </a:bodyPr>
          <a:lstStyle/>
          <a:p>
            <a:pPr algn="l"/>
            <a:r>
              <a:rPr lang="en-US" sz="2000" b="1" i="0" dirty="0" err="1">
                <a:effectLst/>
                <a:latin typeface="Verdana" panose="020B0604030504040204" pitchFamily="34" charset="0"/>
                <a:ea typeface="Verdana" panose="020B0604030504040204" pitchFamily="34" charset="0"/>
              </a:rPr>
              <a:t>Rossmann</a:t>
            </a:r>
            <a:r>
              <a:rPr lang="en-US" sz="2000" b="1" i="0" dirty="0">
                <a:effectLst/>
                <a:latin typeface="Verdana" panose="020B0604030504040204" pitchFamily="34" charset="0"/>
                <a:ea typeface="Verdana" panose="020B0604030504040204" pitchFamily="34" charset="0"/>
              </a:rPr>
              <a:t> operates over 3,000 drug stores in 7 European countries. Currently, </a:t>
            </a:r>
            <a:r>
              <a:rPr lang="en-US" sz="2000" b="1" i="0" dirty="0" err="1">
                <a:effectLst/>
                <a:latin typeface="Verdana" panose="020B0604030504040204" pitchFamily="34" charset="0"/>
                <a:ea typeface="Verdana" panose="020B0604030504040204" pitchFamily="34" charset="0"/>
              </a:rPr>
              <a:t>Rossmann</a:t>
            </a:r>
            <a:r>
              <a:rPr lang="en-US" sz="2000" b="1" i="0" dirty="0">
                <a:effectLst/>
                <a:latin typeface="Verdana" panose="020B0604030504040204" pitchFamily="34" charset="0"/>
                <a:ea typeface="Verdana" panose="020B0604030504040204" pitchFamily="34" charset="0"/>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algn="l"/>
            <a:r>
              <a:rPr lang="en-US" sz="2000" b="1" dirty="0">
                <a:latin typeface="Verdana" panose="020B0604030504040204" pitchFamily="34" charset="0"/>
                <a:ea typeface="Verdana" panose="020B0604030504040204" pitchFamily="34" charset="0"/>
              </a:rPr>
              <a:t>we</a:t>
            </a:r>
            <a:r>
              <a:rPr lang="en-US" sz="2000" b="1" i="0" dirty="0">
                <a:effectLst/>
                <a:latin typeface="Verdana" panose="020B0604030504040204" pitchFamily="34" charset="0"/>
                <a:ea typeface="Verdana" panose="020B0604030504040204" pitchFamily="34" charset="0"/>
              </a:rPr>
              <a:t> are provided with historical sales data for 1,115 </a:t>
            </a:r>
            <a:r>
              <a:rPr lang="en-US" sz="2000" b="1" i="0" dirty="0" err="1">
                <a:effectLst/>
                <a:latin typeface="Verdana" panose="020B0604030504040204" pitchFamily="34" charset="0"/>
                <a:ea typeface="Verdana" panose="020B0604030504040204" pitchFamily="34" charset="0"/>
              </a:rPr>
              <a:t>Rossmann</a:t>
            </a:r>
            <a:r>
              <a:rPr lang="en-US" sz="2000" b="1" i="0" dirty="0">
                <a:effectLst/>
                <a:latin typeface="Verdana" panose="020B0604030504040204" pitchFamily="34" charset="0"/>
                <a:ea typeface="Verdana" panose="020B0604030504040204" pitchFamily="34" charset="0"/>
              </a:rPr>
              <a:t> stores. The task is to forecast the "Sales" column for the test set. </a:t>
            </a:r>
            <a:r>
              <a:rPr lang="en-US" sz="2000" b="1" dirty="0">
                <a:latin typeface="Verdana" panose="020B0604030504040204" pitchFamily="34" charset="0"/>
                <a:ea typeface="Verdana" panose="020B0604030504040204" pitchFamily="34" charset="0"/>
              </a:rPr>
              <a:t>In this data</a:t>
            </a:r>
            <a:r>
              <a:rPr lang="en-US" sz="2000" b="1" i="0" dirty="0">
                <a:effectLst/>
                <a:latin typeface="Verdana" panose="020B0604030504040204" pitchFamily="34" charset="0"/>
                <a:ea typeface="Verdana" panose="020B0604030504040204" pitchFamily="34" charset="0"/>
              </a:rPr>
              <a:t> some stores were temporarily closed for refurbishment.</a:t>
            </a:r>
          </a:p>
          <a:p>
            <a:pPr algn="l"/>
            <a:endParaRPr lang="en-US" sz="2000" b="1" i="0" dirty="0">
              <a:effectLst/>
              <a:latin typeface="Verdana" panose="020B0604030504040204" pitchFamily="34" charset="0"/>
              <a:ea typeface="Verdana" panose="020B0604030504040204" pitchFamily="34" charset="0"/>
            </a:endParaRPr>
          </a:p>
          <a:p>
            <a:pPr indent="-12700" rtl="0">
              <a:spcBef>
                <a:spcPts val="100"/>
              </a:spcBef>
              <a:spcAft>
                <a:spcPts val="0"/>
              </a:spcAft>
            </a:pPr>
            <a:endParaRPr lang="en-US" sz="2000" b="0" i="0" u="none" strike="noStrike" dirty="0">
              <a:solidFill>
                <a:srgbClr val="000000"/>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12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0BC-A2E2-939D-4D7B-2D446ACB339F}"/>
              </a:ext>
            </a:extLst>
          </p:cNvPr>
          <p:cNvSpPr>
            <a:spLocks noGrp="1"/>
          </p:cNvSpPr>
          <p:nvPr>
            <p:ph type="title"/>
          </p:nvPr>
        </p:nvSpPr>
        <p:spPr/>
        <p:txBody>
          <a:bodyPr/>
          <a:lstStyle/>
          <a:p>
            <a:pPr algn="ctr"/>
            <a:r>
              <a:rPr lang="en-US" b="1" u="sng" dirty="0">
                <a:solidFill>
                  <a:srgbClr val="FF0000"/>
                </a:solidFill>
                <a:latin typeface="Arial Rounded MT Bold" panose="020F0704030504030204" pitchFamily="34" charset="0"/>
              </a:rPr>
              <a:t>Data summary</a:t>
            </a:r>
          </a:p>
        </p:txBody>
      </p:sp>
      <p:sp>
        <p:nvSpPr>
          <p:cNvPr id="3" name="Content Placeholder 2">
            <a:extLst>
              <a:ext uri="{FF2B5EF4-FFF2-40B4-BE49-F238E27FC236}">
                <a16:creationId xmlns:a16="http://schemas.microsoft.com/office/drawing/2014/main" id="{6F13AA5D-B52A-317A-71D6-EFFFBF3B5A91}"/>
              </a:ext>
            </a:extLst>
          </p:cNvPr>
          <p:cNvSpPr>
            <a:spLocks noGrp="1"/>
          </p:cNvSpPr>
          <p:nvPr>
            <p:ph idx="1"/>
          </p:nvPr>
        </p:nvSpPr>
        <p:spPr/>
        <p:txBody>
          <a:bodyPr>
            <a:normAutofit fontScale="25000" lnSpcReduction="20000"/>
          </a:bodyPr>
          <a:lstStyle/>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Id</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an Id that represents a (Store, Date) duple within the set</a:t>
            </a:r>
          </a:p>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Store</a:t>
            </a:r>
            <a:r>
              <a:rPr lang="en-US" sz="8000" b="0" i="0" dirty="0">
                <a:effectLst/>
                <a:latin typeface="Verdana" panose="020B0604030504040204" pitchFamily="34" charset="0"/>
                <a:ea typeface="Verdana" panose="020B0604030504040204" pitchFamily="34" charset="0"/>
              </a:rPr>
              <a:t> </a:t>
            </a:r>
            <a:r>
              <a:rPr lang="en-US" sz="7200" b="0" i="0" dirty="0">
                <a:effectLst/>
                <a:latin typeface="Verdana" panose="020B0604030504040204" pitchFamily="34" charset="0"/>
                <a:ea typeface="Verdana" panose="020B0604030504040204" pitchFamily="34" charset="0"/>
              </a:rPr>
              <a:t>- a unique Id for each store</a:t>
            </a:r>
          </a:p>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Sales</a:t>
            </a:r>
            <a:r>
              <a:rPr lang="en-US" sz="8000" b="0" i="0" dirty="0">
                <a:effectLst/>
                <a:latin typeface="Verdana" panose="020B0604030504040204" pitchFamily="34" charset="0"/>
                <a:ea typeface="Verdana" panose="020B0604030504040204" pitchFamily="34" charset="0"/>
              </a:rPr>
              <a:t> </a:t>
            </a:r>
            <a:r>
              <a:rPr lang="en-US" sz="7200" b="0" i="0" dirty="0">
                <a:effectLst/>
                <a:latin typeface="Verdana" panose="020B0604030504040204" pitchFamily="34" charset="0"/>
                <a:ea typeface="Verdana" panose="020B0604030504040204" pitchFamily="34" charset="0"/>
              </a:rPr>
              <a:t>- the turnover for any given day (Dependent Variable)</a:t>
            </a:r>
          </a:p>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Customers</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the number of customers on a given day</a:t>
            </a:r>
          </a:p>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Open</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an indicator for whether the store was open: 0 = closed, 1 = open</a:t>
            </a:r>
          </a:p>
          <a:p>
            <a:pPr algn="l">
              <a:buFont typeface="Arial" panose="020B0604020202020204" pitchFamily="34" charset="0"/>
              <a:buChar char="•"/>
            </a:pPr>
            <a:r>
              <a:rPr lang="en-US" sz="8000" b="1" i="0" dirty="0" err="1">
                <a:effectLst/>
                <a:latin typeface="Verdana" panose="020B0604030504040204" pitchFamily="34" charset="0"/>
                <a:ea typeface="Verdana" panose="020B0604030504040204" pitchFamily="34" charset="0"/>
              </a:rPr>
              <a:t>StateHoliday</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indicates a state holiday. Normally all stores, with few exceptions, are closed on state holidays. Note that all schools are closed on public holidays and weekends. a = public holiday, b = Easter holiday, c = Christmas, 0 = None</a:t>
            </a:r>
          </a:p>
          <a:p>
            <a:pPr algn="l">
              <a:buFont typeface="Arial" panose="020B0604020202020204" pitchFamily="34" charset="0"/>
              <a:buChar char="•"/>
            </a:pPr>
            <a:r>
              <a:rPr lang="en-US" sz="8000" b="1" i="0" dirty="0" err="1">
                <a:effectLst/>
                <a:latin typeface="Verdana" panose="020B0604030504040204" pitchFamily="34" charset="0"/>
                <a:ea typeface="Verdana" panose="020B0604030504040204" pitchFamily="34" charset="0"/>
              </a:rPr>
              <a:t>SchoolHoliday</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indicates if the (Store, Date) was affected by the closure of public schools</a:t>
            </a:r>
          </a:p>
          <a:p>
            <a:pPr algn="l">
              <a:buFont typeface="Arial" panose="020B0604020202020204" pitchFamily="34" charset="0"/>
              <a:buChar char="•"/>
            </a:pPr>
            <a:r>
              <a:rPr lang="en-US" sz="8000" b="1" i="0" dirty="0" err="1">
                <a:effectLst/>
                <a:latin typeface="Verdana" panose="020B0604030504040204" pitchFamily="34" charset="0"/>
                <a:ea typeface="Verdana" panose="020B0604030504040204" pitchFamily="34" charset="0"/>
              </a:rPr>
              <a:t>StoreType</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differentiates between 4 different store models: a, b, c, d</a:t>
            </a:r>
          </a:p>
          <a:p>
            <a:pPr algn="l">
              <a:buFont typeface="Arial" panose="020B0604020202020204" pitchFamily="34" charset="0"/>
              <a:buChar char="•"/>
            </a:pPr>
            <a:r>
              <a:rPr lang="en-US" sz="8000" b="1" i="0" dirty="0">
                <a:effectLst/>
                <a:latin typeface="Verdana" panose="020B0604030504040204" pitchFamily="34" charset="0"/>
                <a:ea typeface="Verdana" panose="020B0604030504040204" pitchFamily="34" charset="0"/>
              </a:rPr>
              <a:t>Assortment</a:t>
            </a:r>
            <a:r>
              <a:rPr lang="en-US" sz="8000" b="0" i="0" dirty="0">
                <a:effectLst/>
                <a:latin typeface="Verdana" panose="020B0604030504040204" pitchFamily="34" charset="0"/>
                <a:ea typeface="Verdana" panose="020B0604030504040204" pitchFamily="34" charset="0"/>
              </a:rPr>
              <a:t> </a:t>
            </a:r>
            <a:r>
              <a:rPr lang="en-US" sz="7200" b="0" i="0" dirty="0">
                <a:effectLst/>
                <a:latin typeface="Verdana" panose="020B0604030504040204" pitchFamily="34" charset="0"/>
                <a:ea typeface="Verdana" panose="020B0604030504040204" pitchFamily="34" charset="0"/>
              </a:rPr>
              <a:t>- describes an assortment level: a = basic, b = extra, c = extended. An assortment strategy in retailing involves the number and type of products that stores display for purchase by consumers.</a:t>
            </a:r>
          </a:p>
          <a:p>
            <a:pPr algn="l">
              <a:buFont typeface="Arial" panose="020B0604020202020204" pitchFamily="34" charset="0"/>
              <a:buChar char="•"/>
            </a:pPr>
            <a:r>
              <a:rPr lang="en-US" sz="8000" b="1" i="0" dirty="0" err="1">
                <a:effectLst/>
                <a:latin typeface="Verdana" panose="020B0604030504040204" pitchFamily="34" charset="0"/>
                <a:ea typeface="Verdana" panose="020B0604030504040204" pitchFamily="34" charset="0"/>
              </a:rPr>
              <a:t>CompetitionDistance</a:t>
            </a:r>
            <a:r>
              <a:rPr lang="en-US" sz="8000" b="0" i="0" dirty="0">
                <a:effectLst/>
                <a:latin typeface="Verdana" panose="020B0604030504040204" pitchFamily="34" charset="0"/>
                <a:ea typeface="Verdana" panose="020B0604030504040204" pitchFamily="34" charset="0"/>
              </a:rPr>
              <a:t> - </a:t>
            </a:r>
            <a:r>
              <a:rPr lang="en-US" sz="7200" b="0" i="0" dirty="0">
                <a:effectLst/>
                <a:latin typeface="Verdana" panose="020B0604030504040204" pitchFamily="34" charset="0"/>
                <a:ea typeface="Verdana" panose="020B0604030504040204" pitchFamily="34" charset="0"/>
              </a:rPr>
              <a:t>distance in meters to the nearest competitor store</a:t>
            </a:r>
          </a:p>
          <a:p>
            <a:pPr algn="l">
              <a:buFont typeface="Arial" panose="020B0604020202020204" pitchFamily="34" charset="0"/>
              <a:buChar char="•"/>
            </a:pPr>
            <a:r>
              <a:rPr lang="en-US" sz="8000" b="1" i="0" dirty="0" err="1">
                <a:effectLst/>
                <a:latin typeface="Verdana" panose="020B0604030504040204" pitchFamily="34" charset="0"/>
                <a:ea typeface="Verdana" panose="020B0604030504040204" pitchFamily="34" charset="0"/>
              </a:rPr>
              <a:t>CompetitionOpenSince</a:t>
            </a:r>
            <a:r>
              <a:rPr lang="en-US" sz="7200" b="0" i="0" dirty="0">
                <a:effectLst/>
                <a:latin typeface="Verdana" panose="020B0604030504040204" pitchFamily="34" charset="0"/>
                <a:ea typeface="Verdana" panose="020B0604030504040204" pitchFamily="34" charset="0"/>
              </a:rPr>
              <a:t>[Month/Year] - gives the approximate year and month of the time the nearest competitor was opened</a:t>
            </a:r>
          </a:p>
        </p:txBody>
      </p:sp>
    </p:spTree>
    <p:extLst>
      <p:ext uri="{BB962C8B-B14F-4D97-AF65-F5344CB8AC3E}">
        <p14:creationId xmlns:p14="http://schemas.microsoft.com/office/powerpoint/2010/main" val="423408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CE20-4479-00BA-1273-9CFCEAD71C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644329-F4FA-8AB6-CE57-3AECBAC66350}"/>
              </a:ext>
            </a:extLst>
          </p:cNvPr>
          <p:cNvSpPr>
            <a:spLocks noGrp="1"/>
          </p:cNvSpPr>
          <p:nvPr>
            <p:ph idx="1"/>
          </p:nvPr>
        </p:nvSpPr>
        <p:spPr/>
        <p:txBody>
          <a:bodyPr>
            <a:normAutofit/>
          </a:bodyPr>
          <a:lstStyle/>
          <a:p>
            <a:pPr algn="l">
              <a:buFont typeface="Arial" panose="020B0604020202020204" pitchFamily="34" charset="0"/>
              <a:buChar char="•"/>
            </a:pPr>
            <a:r>
              <a:rPr lang="en-US" sz="2200" b="1" i="0" dirty="0">
                <a:effectLst/>
                <a:latin typeface="Verdana" panose="020B0604030504040204" pitchFamily="34" charset="0"/>
                <a:ea typeface="Verdana" panose="020B0604030504040204" pitchFamily="34" charset="0"/>
              </a:rPr>
              <a:t>Promo</a:t>
            </a:r>
            <a:r>
              <a:rPr lang="en-US" sz="2800" b="0" i="0" dirty="0">
                <a:effectLst/>
                <a:latin typeface="Verdana" panose="020B0604030504040204" pitchFamily="34" charset="0"/>
                <a:ea typeface="Verdana" panose="020B0604030504040204" pitchFamily="34" charset="0"/>
              </a:rPr>
              <a:t> - </a:t>
            </a:r>
            <a:r>
              <a:rPr lang="en-US" sz="1900" b="0" i="0" dirty="0">
                <a:effectLst/>
                <a:latin typeface="Verdana" panose="020B0604030504040204" pitchFamily="34" charset="0"/>
                <a:ea typeface="Verdana" panose="020B0604030504040204" pitchFamily="34" charset="0"/>
              </a:rPr>
              <a:t>indicates whether a store is running a promo on that day</a:t>
            </a:r>
          </a:p>
          <a:p>
            <a:pPr algn="l">
              <a:buFont typeface="Arial" panose="020B0604020202020204" pitchFamily="34" charset="0"/>
              <a:buChar char="•"/>
            </a:pPr>
            <a:r>
              <a:rPr lang="en-US" sz="2200" b="1" i="0" dirty="0">
                <a:effectLst/>
                <a:latin typeface="Verdana" panose="020B0604030504040204" pitchFamily="34" charset="0"/>
                <a:ea typeface="Verdana" panose="020B0604030504040204" pitchFamily="34" charset="0"/>
              </a:rPr>
              <a:t>Promo2</a:t>
            </a:r>
            <a:r>
              <a:rPr lang="en-US" sz="2800" b="0" i="0" dirty="0">
                <a:effectLst/>
                <a:latin typeface="Verdana" panose="020B0604030504040204" pitchFamily="34" charset="0"/>
                <a:ea typeface="Verdana" panose="020B0604030504040204" pitchFamily="34" charset="0"/>
              </a:rPr>
              <a:t> </a:t>
            </a:r>
            <a:r>
              <a:rPr lang="en-US" sz="1900" b="0" i="0" dirty="0">
                <a:effectLst/>
                <a:latin typeface="Verdana" panose="020B0604030504040204" pitchFamily="34" charset="0"/>
                <a:ea typeface="Verdana" panose="020B0604030504040204" pitchFamily="34" charset="0"/>
              </a:rPr>
              <a:t>- Promo2 is a continuing and consecutive promotion for some stores: 0 = store is not participating, 1 = store is participating</a:t>
            </a:r>
          </a:p>
          <a:p>
            <a:pPr algn="l">
              <a:buFont typeface="Arial" panose="020B0604020202020204" pitchFamily="34" charset="0"/>
              <a:buChar char="•"/>
            </a:pPr>
            <a:r>
              <a:rPr lang="en-US" sz="2200" b="1" i="0" dirty="0">
                <a:effectLst/>
                <a:latin typeface="Verdana" panose="020B0604030504040204" pitchFamily="34" charset="0"/>
                <a:ea typeface="Verdana" panose="020B0604030504040204" pitchFamily="34" charset="0"/>
              </a:rPr>
              <a:t>Promo2Since</a:t>
            </a:r>
            <a:r>
              <a:rPr lang="en-US" sz="2000" b="0" i="0" dirty="0">
                <a:effectLst/>
                <a:latin typeface="Verdana" panose="020B0604030504040204" pitchFamily="34" charset="0"/>
                <a:ea typeface="Verdana" panose="020B0604030504040204" pitchFamily="34" charset="0"/>
              </a:rPr>
              <a:t>[Year/Week] </a:t>
            </a:r>
            <a:r>
              <a:rPr lang="en-US" sz="2800" b="0" i="0" dirty="0">
                <a:effectLst/>
                <a:latin typeface="Verdana" panose="020B0604030504040204" pitchFamily="34" charset="0"/>
                <a:ea typeface="Verdana" panose="020B0604030504040204" pitchFamily="34" charset="0"/>
              </a:rPr>
              <a:t>- </a:t>
            </a:r>
            <a:r>
              <a:rPr lang="en-US" sz="1800" b="0" i="0" dirty="0">
                <a:effectLst/>
                <a:latin typeface="Verdana" panose="020B0604030504040204" pitchFamily="34" charset="0"/>
                <a:ea typeface="Verdana" panose="020B0604030504040204" pitchFamily="34" charset="0"/>
              </a:rPr>
              <a:t>describes the year and calendar week when the store started participating in Promo2</a:t>
            </a:r>
          </a:p>
          <a:p>
            <a:pPr algn="l">
              <a:buFont typeface="Arial" panose="020B0604020202020204" pitchFamily="34" charset="0"/>
              <a:buChar char="•"/>
            </a:pPr>
            <a:r>
              <a:rPr lang="en-US" sz="2200" b="1" i="0" dirty="0" err="1">
                <a:effectLst/>
                <a:latin typeface="Verdana" panose="020B0604030504040204" pitchFamily="34" charset="0"/>
                <a:ea typeface="Verdana" panose="020B0604030504040204" pitchFamily="34" charset="0"/>
              </a:rPr>
              <a:t>PromoInterval</a:t>
            </a:r>
            <a:r>
              <a:rPr lang="en-US" sz="2800" b="0" i="0" dirty="0">
                <a:effectLst/>
                <a:latin typeface="Verdana" panose="020B0604030504040204" pitchFamily="34" charset="0"/>
                <a:ea typeface="Verdana" panose="020B0604030504040204" pitchFamily="34" charset="0"/>
              </a:rPr>
              <a:t> - </a:t>
            </a:r>
            <a:r>
              <a:rPr lang="en-US" sz="1800" b="0" i="0" dirty="0">
                <a:effectLst/>
                <a:latin typeface="Verdana" panose="020B0604030504040204" pitchFamily="34" charset="0"/>
                <a:ea typeface="Verdana" panose="020B0604030504040204" pitchFamily="34" charset="0"/>
              </a:rPr>
              <a:t>describes the consecutive intervals Promo2 is started, naming the months the promotion is started anew. E.g. "</a:t>
            </a:r>
            <a:r>
              <a:rPr lang="en-US" sz="1800" b="0" i="0" dirty="0" err="1">
                <a:effectLst/>
                <a:latin typeface="Verdana" panose="020B0604030504040204" pitchFamily="34" charset="0"/>
                <a:ea typeface="Verdana" panose="020B0604030504040204" pitchFamily="34" charset="0"/>
              </a:rPr>
              <a:t>Feb,May,Aug,Nov</a:t>
            </a:r>
            <a:r>
              <a:rPr lang="en-US" sz="1800" b="0" i="0" dirty="0">
                <a:effectLst/>
                <a:latin typeface="Verdana" panose="020B0604030504040204" pitchFamily="34" charset="0"/>
                <a:ea typeface="Verdana" panose="020B0604030504040204" pitchFamily="34" charset="0"/>
              </a:rPr>
              <a:t>" means each round starts in February, May, August, November of any given year for that store</a:t>
            </a:r>
          </a:p>
          <a:p>
            <a:endParaRPr lang="en-US" dirty="0"/>
          </a:p>
          <a:p>
            <a:endParaRPr lang="en-US" dirty="0"/>
          </a:p>
        </p:txBody>
      </p:sp>
    </p:spTree>
    <p:extLst>
      <p:ext uri="{BB962C8B-B14F-4D97-AF65-F5344CB8AC3E}">
        <p14:creationId xmlns:p14="http://schemas.microsoft.com/office/powerpoint/2010/main" val="66471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1BF-BFBB-02E0-790B-4EE577D617A9}"/>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loading</a:t>
            </a:r>
          </a:p>
        </p:txBody>
      </p:sp>
      <p:sp>
        <p:nvSpPr>
          <p:cNvPr id="3" name="Content Placeholder 2">
            <a:extLst>
              <a:ext uri="{FF2B5EF4-FFF2-40B4-BE49-F238E27FC236}">
                <a16:creationId xmlns:a16="http://schemas.microsoft.com/office/drawing/2014/main" id="{601293BF-BF64-0BE4-B875-EB70EBDF675B}"/>
              </a:ext>
            </a:extLst>
          </p:cNvPr>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5FDE46-75AB-FD3E-DACA-B75CE79946A8}"/>
              </a:ext>
            </a:extLst>
          </p:cNvPr>
          <p:cNvSpPr txBox="1"/>
          <p:nvPr/>
        </p:nvSpPr>
        <p:spPr>
          <a:xfrm>
            <a:off x="8395855" y="2175164"/>
            <a:ext cx="2701636" cy="1077218"/>
          </a:xfrm>
          <a:prstGeom prst="rect">
            <a:avLst/>
          </a:prstGeom>
          <a:solidFill>
            <a:schemeClr val="accent4">
              <a:lumMod val="60000"/>
              <a:lumOff val="40000"/>
            </a:schemeClr>
          </a:solidFill>
        </p:spPr>
        <p:txBody>
          <a:bodyPr wrap="square" rtlCol="0">
            <a:spAutoFit/>
          </a:bodyPr>
          <a:lstStyle>
            <a:defPPr>
              <a:defRPr lang="en-US"/>
            </a:defPPr>
            <a:lvl1pPr>
              <a:defRPr sz="2800" u="sng"/>
            </a:lvl1pPr>
          </a:lstStyle>
          <a:p>
            <a:pPr algn="ctr"/>
            <a:r>
              <a:rPr lang="en-US" sz="2400" dirty="0">
                <a:solidFill>
                  <a:schemeClr val="tx1">
                    <a:lumMod val="95000"/>
                    <a:lumOff val="5000"/>
                  </a:schemeClr>
                </a:solidFill>
              </a:rPr>
              <a:t>Data exploration</a:t>
            </a:r>
          </a:p>
          <a:p>
            <a:r>
              <a:rPr lang="en-US" sz="2000" u="none" dirty="0">
                <a:solidFill>
                  <a:schemeClr val="tx1">
                    <a:lumMod val="95000"/>
                    <a:lumOff val="5000"/>
                  </a:schemeClr>
                </a:solidFill>
              </a:rPr>
              <a:t>Checking data in different column</a:t>
            </a:r>
          </a:p>
        </p:txBody>
      </p:sp>
      <p:sp>
        <p:nvSpPr>
          <p:cNvPr id="10" name="TextBox 9">
            <a:extLst>
              <a:ext uri="{FF2B5EF4-FFF2-40B4-BE49-F238E27FC236}">
                <a16:creationId xmlns:a16="http://schemas.microsoft.com/office/drawing/2014/main" id="{1475D0D6-0FB0-DC25-EA07-6884F9740240}"/>
              </a:ext>
            </a:extLst>
          </p:cNvPr>
          <p:cNvSpPr txBox="1"/>
          <p:nvPr/>
        </p:nvSpPr>
        <p:spPr>
          <a:xfrm flipH="1">
            <a:off x="987826" y="2175164"/>
            <a:ext cx="2946865" cy="1384995"/>
          </a:xfrm>
          <a:prstGeom prst="rect">
            <a:avLst/>
          </a:prstGeom>
          <a:solidFill>
            <a:schemeClr val="accent4">
              <a:lumMod val="60000"/>
              <a:lumOff val="40000"/>
            </a:schemeClr>
          </a:solidFill>
        </p:spPr>
        <p:txBody>
          <a:bodyPr wrap="square" rtlCol="0">
            <a:spAutoFit/>
          </a:bodyPr>
          <a:lstStyle/>
          <a:p>
            <a:pPr algn="ctr"/>
            <a:r>
              <a:rPr lang="en-US" sz="2400" u="sng" dirty="0">
                <a:solidFill>
                  <a:schemeClr val="tx1">
                    <a:lumMod val="95000"/>
                    <a:lumOff val="5000"/>
                  </a:schemeClr>
                </a:solidFill>
              </a:rPr>
              <a:t>Data loading  </a:t>
            </a:r>
            <a:endParaRPr lang="en-US" dirty="0">
              <a:solidFill>
                <a:schemeClr val="tx1">
                  <a:lumMod val="95000"/>
                  <a:lumOff val="5000"/>
                </a:schemeClr>
              </a:solidFill>
            </a:endParaRPr>
          </a:p>
          <a:p>
            <a:r>
              <a:rPr lang="en-US" sz="2000" dirty="0">
                <a:solidFill>
                  <a:schemeClr val="tx1">
                    <a:lumMod val="95000"/>
                    <a:lumOff val="5000"/>
                  </a:schemeClr>
                </a:solidFill>
              </a:rPr>
              <a:t>Loading the data from google drive and read into notebook</a:t>
            </a:r>
          </a:p>
        </p:txBody>
      </p:sp>
      <p:sp>
        <p:nvSpPr>
          <p:cNvPr id="12" name="TextBox 11">
            <a:extLst>
              <a:ext uri="{FF2B5EF4-FFF2-40B4-BE49-F238E27FC236}">
                <a16:creationId xmlns:a16="http://schemas.microsoft.com/office/drawing/2014/main" id="{E241F678-3408-E1A2-118A-58846508902C}"/>
              </a:ext>
            </a:extLst>
          </p:cNvPr>
          <p:cNvSpPr txBox="1"/>
          <p:nvPr/>
        </p:nvSpPr>
        <p:spPr>
          <a:xfrm>
            <a:off x="987826" y="4365010"/>
            <a:ext cx="2946866" cy="1508105"/>
          </a:xfrm>
          <a:prstGeom prst="rect">
            <a:avLst/>
          </a:prstGeom>
          <a:solidFill>
            <a:srgbClr val="00B0F0"/>
          </a:solidFill>
        </p:spPr>
        <p:txBody>
          <a:bodyPr wrap="square" rtlCol="0">
            <a:spAutoFit/>
          </a:bodyPr>
          <a:lstStyle/>
          <a:p>
            <a:pPr algn="ctr"/>
            <a:r>
              <a:rPr lang="en-US" sz="2400" u="sng" dirty="0" err="1">
                <a:solidFill>
                  <a:schemeClr val="tx1">
                    <a:lumMod val="95000"/>
                    <a:lumOff val="5000"/>
                  </a:schemeClr>
                </a:solidFill>
              </a:rPr>
              <a:t>Cloumns</a:t>
            </a:r>
            <a:endParaRPr lang="en-US" sz="2400" u="sng" dirty="0">
              <a:solidFill>
                <a:schemeClr val="tx1">
                  <a:lumMod val="95000"/>
                  <a:lumOff val="5000"/>
                </a:schemeClr>
              </a:solidFill>
            </a:endParaRPr>
          </a:p>
          <a:p>
            <a:r>
              <a:rPr lang="en-US" sz="2000" dirty="0">
                <a:solidFill>
                  <a:schemeClr val="tx1">
                    <a:lumMod val="95000"/>
                    <a:lumOff val="5000"/>
                  </a:schemeClr>
                </a:solidFill>
              </a:rPr>
              <a:t>Numerical columns and the </a:t>
            </a:r>
            <a:r>
              <a:rPr lang="en-US" sz="2000" dirty="0" err="1">
                <a:solidFill>
                  <a:schemeClr val="tx1">
                    <a:lumMod val="95000"/>
                    <a:lumOff val="5000"/>
                  </a:schemeClr>
                </a:solidFill>
              </a:rPr>
              <a:t>cetagorical</a:t>
            </a:r>
            <a:r>
              <a:rPr lang="en-US" sz="2000" dirty="0">
                <a:solidFill>
                  <a:schemeClr val="tx1">
                    <a:lumMod val="95000"/>
                    <a:lumOff val="5000"/>
                  </a:schemeClr>
                </a:solidFill>
              </a:rPr>
              <a:t> columns</a:t>
            </a:r>
          </a:p>
          <a:p>
            <a:endParaRPr lang="en-US" sz="2800" u="sng" dirty="0">
              <a:solidFill>
                <a:srgbClr val="7030A0"/>
              </a:solidFill>
            </a:endParaRPr>
          </a:p>
        </p:txBody>
      </p:sp>
      <p:sp>
        <p:nvSpPr>
          <p:cNvPr id="16" name="TextBox 15">
            <a:extLst>
              <a:ext uri="{FF2B5EF4-FFF2-40B4-BE49-F238E27FC236}">
                <a16:creationId xmlns:a16="http://schemas.microsoft.com/office/drawing/2014/main" id="{E0FAB843-45AB-B8D7-627F-C95D37FA581B}"/>
              </a:ext>
            </a:extLst>
          </p:cNvPr>
          <p:cNvSpPr txBox="1"/>
          <p:nvPr/>
        </p:nvSpPr>
        <p:spPr>
          <a:xfrm>
            <a:off x="8395853" y="4365010"/>
            <a:ext cx="2701637" cy="1077218"/>
          </a:xfrm>
          <a:prstGeom prst="rect">
            <a:avLst/>
          </a:prstGeom>
          <a:solidFill>
            <a:srgbClr val="92D050"/>
          </a:solidFill>
        </p:spPr>
        <p:txBody>
          <a:bodyPr wrap="square" rtlCol="0">
            <a:spAutoFit/>
          </a:bodyPr>
          <a:lstStyle/>
          <a:p>
            <a:pPr algn="ctr"/>
            <a:r>
              <a:rPr lang="en-US" sz="2400" u="sng" dirty="0"/>
              <a:t>Data</a:t>
            </a:r>
          </a:p>
          <a:p>
            <a:r>
              <a:rPr lang="en-US" sz="2000" dirty="0">
                <a:solidFill>
                  <a:schemeClr val="tx1">
                    <a:lumMod val="95000"/>
                    <a:lumOff val="5000"/>
                  </a:schemeClr>
                </a:solidFill>
              </a:rPr>
              <a:t>Information </a:t>
            </a:r>
            <a:r>
              <a:rPr lang="en-US" sz="2000" dirty="0" err="1">
                <a:solidFill>
                  <a:schemeClr val="tx1">
                    <a:lumMod val="95000"/>
                    <a:lumOff val="5000"/>
                  </a:schemeClr>
                </a:solidFill>
              </a:rPr>
              <a:t>anddata</a:t>
            </a:r>
            <a:r>
              <a:rPr lang="en-US" sz="2000" dirty="0">
                <a:solidFill>
                  <a:schemeClr val="tx1">
                    <a:lumMod val="95000"/>
                    <a:lumOff val="5000"/>
                  </a:schemeClr>
                </a:solidFill>
              </a:rPr>
              <a:t> type of columns</a:t>
            </a:r>
          </a:p>
        </p:txBody>
      </p:sp>
      <p:sp>
        <p:nvSpPr>
          <p:cNvPr id="19" name="Oval 18">
            <a:extLst>
              <a:ext uri="{FF2B5EF4-FFF2-40B4-BE49-F238E27FC236}">
                <a16:creationId xmlns:a16="http://schemas.microsoft.com/office/drawing/2014/main" id="{AC20F203-6667-2155-B994-9E721B96D65B}"/>
              </a:ext>
            </a:extLst>
          </p:cNvPr>
          <p:cNvSpPr/>
          <p:nvPr/>
        </p:nvSpPr>
        <p:spPr>
          <a:xfrm>
            <a:off x="4350327" y="2576945"/>
            <a:ext cx="3394364" cy="2424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rPr>
              <a:t>Data operations</a:t>
            </a:r>
          </a:p>
        </p:txBody>
      </p:sp>
    </p:spTree>
    <p:extLst>
      <p:ext uri="{BB962C8B-B14F-4D97-AF65-F5344CB8AC3E}">
        <p14:creationId xmlns:p14="http://schemas.microsoft.com/office/powerpoint/2010/main" val="69490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1BA0-2C32-C53A-185B-8A14C1326965}"/>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wrangling</a:t>
            </a:r>
          </a:p>
        </p:txBody>
      </p:sp>
      <p:sp>
        <p:nvSpPr>
          <p:cNvPr id="3" name="Content Placeholder 2">
            <a:extLst>
              <a:ext uri="{FF2B5EF4-FFF2-40B4-BE49-F238E27FC236}">
                <a16:creationId xmlns:a16="http://schemas.microsoft.com/office/drawing/2014/main" id="{835C01D6-3342-C723-2C1D-D3F620022255}"/>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endParaRPr lang="en-US" sz="2000" b="0" i="0" u="none" strike="noStrike" dirty="0">
              <a:solidFill>
                <a:srgbClr val="134F5C"/>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34F5C"/>
                </a:solidFill>
                <a:effectLst/>
                <a:latin typeface="Verdana" panose="020B0604030504040204" pitchFamily="34" charset="0"/>
                <a:ea typeface="Verdana" panose="020B0604030504040204" pitchFamily="34" charset="0"/>
              </a:rPr>
              <a:t>Data wrangling-also called data cleaning, unifying</a:t>
            </a:r>
            <a:r>
              <a:rPr lang="en-US" sz="2000" b="0" i="0" u="none" strike="noStrike" dirty="0">
                <a:solidFill>
                  <a:srgbClr val="124F5C"/>
                </a:solidFill>
                <a:effectLst/>
                <a:latin typeface="Verdana" panose="020B0604030504040204" pitchFamily="34" charset="0"/>
                <a:ea typeface="Verdana" panose="020B0604030504040204" pitchFamily="34" charset="0"/>
              </a:rPr>
              <a:t> messy and complex data sets to a meaningful format for easy  access and </a:t>
            </a:r>
            <a:r>
              <a:rPr lang="en-US" sz="2000" b="0" i="0" u="none" strike="noStrike" dirty="0" err="1">
                <a:solidFill>
                  <a:srgbClr val="124F5C"/>
                </a:solidFill>
                <a:effectLst/>
                <a:latin typeface="Verdana" panose="020B0604030504040204" pitchFamily="34" charset="0"/>
                <a:ea typeface="Verdana" panose="020B0604030504040204" pitchFamily="34" charset="0"/>
              </a:rPr>
              <a:t>analysis.</a:t>
            </a:r>
            <a:r>
              <a:rPr lang="en-US" sz="2000" b="0" i="0" u="none" strike="noStrike" dirty="0" err="1">
                <a:solidFill>
                  <a:srgbClr val="134F5C"/>
                </a:solidFill>
                <a:effectLst/>
                <a:latin typeface="Verdana" panose="020B0604030504040204" pitchFamily="34" charset="0"/>
                <a:ea typeface="Verdana" panose="020B0604030504040204" pitchFamily="34" charset="0"/>
              </a:rPr>
              <a:t>There</a:t>
            </a:r>
            <a:r>
              <a:rPr lang="en-US" sz="2000" b="0" i="0" u="none" strike="noStrike" dirty="0">
                <a:solidFill>
                  <a:srgbClr val="134F5C"/>
                </a:solidFill>
                <a:effectLst/>
                <a:latin typeface="Verdana" panose="020B0604030504040204" pitchFamily="34" charset="0"/>
                <a:ea typeface="Verdana" panose="020B0604030504040204" pitchFamily="34" charset="0"/>
              </a:rPr>
              <a:t> are various processes designed to transform raw data into more readily used formats.</a:t>
            </a: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dirty="0">
              <a:effectLst/>
              <a:latin typeface="Verdana" panose="020B0604030504040204" pitchFamily="34" charset="0"/>
              <a:ea typeface="Verdana" panose="020B0604030504040204" pitchFamily="34" charset="0"/>
            </a:endParaRPr>
          </a:p>
          <a:p>
            <a:pPr marL="0" indent="0" rtl="0" fontAlgn="base">
              <a:spcBef>
                <a:spcPts val="0"/>
              </a:spcBef>
              <a:spcAft>
                <a:spcPts val="0"/>
              </a:spcAft>
              <a:buNone/>
            </a:pPr>
            <a:br>
              <a:rPr lang="en-US" sz="2000" b="0" dirty="0">
                <a:effectLst/>
                <a:latin typeface="Verdana" panose="020B0604030504040204" pitchFamily="34" charset="0"/>
                <a:ea typeface="Verdana" panose="020B0604030504040204" pitchFamily="34" charset="0"/>
              </a:rPr>
            </a:br>
            <a:r>
              <a:rPr lang="en-US" sz="2000" b="0" i="0" u="none" strike="noStrike" dirty="0">
                <a:solidFill>
                  <a:srgbClr val="124F5C"/>
                </a:solidFill>
                <a:effectLst/>
                <a:latin typeface="Verdana" panose="020B0604030504040204" pitchFamily="34" charset="0"/>
                <a:ea typeface="Verdana" panose="020B0604030504040204" pitchFamily="34" charset="0"/>
              </a:rPr>
              <a:t>*</a:t>
            </a:r>
            <a:r>
              <a:rPr lang="en-US" sz="2000" b="0" i="0" u="sng" strike="noStrike" dirty="0">
                <a:solidFill>
                  <a:srgbClr val="124F5C"/>
                </a:solidFill>
                <a:effectLst/>
                <a:latin typeface="Verdana" panose="020B0604030504040204" pitchFamily="34" charset="0"/>
                <a:ea typeface="Verdana" panose="020B0604030504040204" pitchFamily="34" charset="0"/>
              </a:rPr>
              <a:t>It includes following steps:</a:t>
            </a:r>
          </a:p>
          <a:p>
            <a:pPr rtl="0" fontAlgn="base">
              <a:spcBef>
                <a:spcPts val="0"/>
              </a:spcBef>
              <a:spcAft>
                <a:spcPts val="0"/>
              </a:spcAft>
              <a:buFont typeface="Arial" panose="020B0604020202020204" pitchFamily="34" charset="0"/>
              <a:buChar char="•"/>
            </a:pP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Handling missing values.</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Removing duplicates data.</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Converting columns to proper data type format.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Adding or removing columns for analysis.</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buNone/>
            </a:pPr>
            <a:br>
              <a:rPr lang="en-US" sz="2000" b="0" dirty="0">
                <a:effectLst/>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359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77F-8ECF-7936-0E89-195138C02B21}"/>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Column wise analysis</a:t>
            </a:r>
          </a:p>
        </p:txBody>
      </p:sp>
      <p:pic>
        <p:nvPicPr>
          <p:cNvPr id="1026" name="Picture 2">
            <a:extLst>
              <a:ext uri="{FF2B5EF4-FFF2-40B4-BE49-F238E27FC236}">
                <a16:creationId xmlns:a16="http://schemas.microsoft.com/office/drawing/2014/main" id="{23CB8853-DDB5-88EE-8E5F-544EB30423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96291"/>
            <a:ext cx="7255006" cy="51815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23DA45-42C2-4D44-9712-3FFDFC108AAC}"/>
              </a:ext>
            </a:extLst>
          </p:cNvPr>
          <p:cNvSpPr txBox="1"/>
          <p:nvPr/>
        </p:nvSpPr>
        <p:spPr>
          <a:xfrm>
            <a:off x="7689273" y="2105891"/>
            <a:ext cx="3969327" cy="344709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Verdana" panose="020B0604030504040204" pitchFamily="34" charset="0"/>
                <a:ea typeface="Verdana" panose="020B0604030504040204" pitchFamily="34" charset="0"/>
              </a:rPr>
              <a:t>In this plot we show that Monday have the maximum sales because of Sunday store are closed .</a:t>
            </a:r>
          </a:p>
          <a:p>
            <a:pPr marL="285750" indent="-285750">
              <a:buFont typeface="Wingdings" panose="05000000000000000000" pitchFamily="2" charset="2"/>
              <a:buChar char="q"/>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sz="2000" dirty="0">
                <a:latin typeface="Verdana" panose="020B0604030504040204" pitchFamily="34" charset="0"/>
                <a:ea typeface="Verdana" panose="020B0604030504040204" pitchFamily="34" charset="0"/>
              </a:rPr>
              <a:t>In </a:t>
            </a:r>
            <a:r>
              <a:rPr lang="en-US" sz="2000" dirty="0" err="1">
                <a:latin typeface="Verdana" panose="020B0604030504040204" pitchFamily="34" charset="0"/>
                <a:ea typeface="Verdana" panose="020B0604030504040204" pitchFamily="34" charset="0"/>
              </a:rPr>
              <a:t>ths</a:t>
            </a:r>
            <a:r>
              <a:rPr lang="en-US" sz="2000" dirty="0">
                <a:latin typeface="Verdana" panose="020B0604030504040204" pitchFamily="34" charset="0"/>
                <a:ea typeface="Verdana" panose="020B0604030504040204" pitchFamily="34" charset="0"/>
              </a:rPr>
              <a:t> plot we show that on Sunday there are some sale </a:t>
            </a:r>
            <a:r>
              <a:rPr lang="en-US" sz="2000" dirty="0" err="1">
                <a:latin typeface="Verdana" panose="020B0604030504040204" pitchFamily="34" charset="0"/>
                <a:ea typeface="Verdana" panose="020B0604030504040204" pitchFamily="34" charset="0"/>
              </a:rPr>
              <a:t>hapining</a:t>
            </a:r>
            <a:r>
              <a:rPr lang="en-US" sz="2000" dirty="0">
                <a:latin typeface="Verdana" panose="020B0604030504040204" pitchFamily="34" charset="0"/>
                <a:ea typeface="Verdana" panose="020B0604030504040204" pitchFamily="34" charset="0"/>
              </a:rPr>
              <a:t> it means that some stores are open on </a:t>
            </a:r>
            <a:r>
              <a:rPr lang="en-US" sz="2000" dirty="0" err="1">
                <a:latin typeface="Verdana" panose="020B0604030504040204" pitchFamily="34" charset="0"/>
                <a:ea typeface="Verdana" panose="020B0604030504040204" pitchFamily="34" charset="0"/>
              </a:rPr>
              <a:t>sunday</a:t>
            </a:r>
            <a:endParaRPr lang="en-US" sz="2000" dirty="0">
              <a:latin typeface="Verdana" panose="020B0604030504040204" pitchFamily="34" charset="0"/>
              <a:ea typeface="Verdana" panose="020B0604030504040204" pitchFamily="34" charset="0"/>
            </a:endParaRPr>
          </a:p>
          <a:p>
            <a:r>
              <a:rPr lang="en-US" dirty="0"/>
              <a:t>  </a:t>
            </a:r>
          </a:p>
        </p:txBody>
      </p:sp>
    </p:spTree>
    <p:extLst>
      <p:ext uri="{BB962C8B-B14F-4D97-AF65-F5344CB8AC3E}">
        <p14:creationId xmlns:p14="http://schemas.microsoft.com/office/powerpoint/2010/main" val="232262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6DAD-2C2E-DACF-1874-3E2D76498B6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2559CF3-9F68-2A0F-4992-EC1F9A837A11}"/>
              </a:ext>
            </a:extLst>
          </p:cNvPr>
          <p:cNvSpPr>
            <a:spLocks noGrp="1"/>
          </p:cNvSpPr>
          <p:nvPr>
            <p:ph sz="half" idx="2"/>
          </p:nvPr>
        </p:nvSpPr>
        <p:spPr>
          <a:xfrm>
            <a:off x="7211291" y="3056948"/>
            <a:ext cx="4371109" cy="2401743"/>
          </a:xfrm>
        </p:spPr>
        <p:txBody>
          <a:bodyPr/>
          <a:lstStyle/>
          <a:p>
            <a:pPr marL="0" indent="0" algn="ctr">
              <a:buNone/>
            </a:pPr>
            <a:r>
              <a:rPr lang="en-US" dirty="0"/>
              <a:t>In this plot we show that promo leads to increase the sale of the stores</a:t>
            </a:r>
          </a:p>
        </p:txBody>
      </p:sp>
      <p:pic>
        <p:nvPicPr>
          <p:cNvPr id="2050" name="Picture 2">
            <a:extLst>
              <a:ext uri="{FF2B5EF4-FFF2-40B4-BE49-F238E27FC236}">
                <a16:creationId xmlns:a16="http://schemas.microsoft.com/office/drawing/2014/main" id="{CB173988-6134-5CD2-8203-429AF5141D8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69621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91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1265</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Arial</vt:lpstr>
      <vt:lpstr>Arial Rounded MT Bold</vt:lpstr>
      <vt:lpstr>Calibri</vt:lpstr>
      <vt:lpstr>Calibri Light</vt:lpstr>
      <vt:lpstr>Courier New</vt:lpstr>
      <vt:lpstr>var(--jp-content-font-family)</vt:lpstr>
      <vt:lpstr>Verdana</vt:lpstr>
      <vt:lpstr>Wingdings</vt:lpstr>
      <vt:lpstr>Office Theme</vt:lpstr>
      <vt:lpstr>CAPSTONE PROJECT</vt:lpstr>
      <vt:lpstr>Table of content</vt:lpstr>
      <vt:lpstr>Objective</vt:lpstr>
      <vt:lpstr>Data summary</vt:lpstr>
      <vt:lpstr>PowerPoint Presentation</vt:lpstr>
      <vt:lpstr>Data loading</vt:lpstr>
      <vt:lpstr>Data wrangling</vt:lpstr>
      <vt:lpstr>Column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Feature Engineering  </vt:lpstr>
      <vt:lpstr>PowerPoint Presentation</vt:lpstr>
      <vt:lpstr>Algorithm result</vt:lpstr>
      <vt:lpstr>Algorithm that we use </vt:lpstr>
      <vt:lpstr>Technique and methods we used </vt:lpstr>
      <vt:lpstr>Challenges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Mohamad Shehzad</dc:creator>
  <cp:lastModifiedBy>Mohamad Shehzad</cp:lastModifiedBy>
  <cp:revision>1</cp:revision>
  <dcterms:created xsi:type="dcterms:W3CDTF">2022-12-25T16:06:58Z</dcterms:created>
  <dcterms:modified xsi:type="dcterms:W3CDTF">2022-12-31T11:06:52Z</dcterms:modified>
</cp:coreProperties>
</file>