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9" r:id="rId16"/>
    <p:sldId id="280" r:id="rId17"/>
    <p:sldId id="278" r:id="rId18"/>
    <p:sldId id="276" r:id="rId19"/>
    <p:sldId id="277" r:id="rId20"/>
    <p:sldId id="283" r:id="rId21"/>
    <p:sldId id="284"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1485B-8CD3-4A36-B198-DADC790F300E}" v="15" dt="2022-12-31T11:06:48.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ad Shehzad" userId="21d70dc1dfcfd908" providerId="LiveId" clId="{7331485B-8CD3-4A36-B198-DADC790F300E}"/>
    <pc:docChg chg="undo custSel addSld delSld modSld sldOrd">
      <pc:chgData name="Mohamad Shehzad" userId="21d70dc1dfcfd908" providerId="LiveId" clId="{7331485B-8CD3-4A36-B198-DADC790F300E}" dt="2022-12-31T11:06:48.631" v="3360"/>
      <pc:docMkLst>
        <pc:docMk/>
      </pc:docMkLst>
      <pc:sldChg chg="modSp mod">
        <pc:chgData name="Mohamad Shehzad" userId="21d70dc1dfcfd908" providerId="LiveId" clId="{7331485B-8CD3-4A36-B198-DADC790F300E}" dt="2022-12-30T16:02:57.463" v="3005" actId="20577"/>
        <pc:sldMkLst>
          <pc:docMk/>
          <pc:sldMk cId="3292189296" sldId="257"/>
        </pc:sldMkLst>
        <pc:spChg chg="mod">
          <ac:chgData name="Mohamad Shehzad" userId="21d70dc1dfcfd908" providerId="LiveId" clId="{7331485B-8CD3-4A36-B198-DADC790F300E}" dt="2022-12-30T16:02:57.463" v="3005" actId="20577"/>
          <ac:spMkLst>
            <pc:docMk/>
            <pc:sldMk cId="3292189296" sldId="257"/>
            <ac:spMk id="3" creationId="{2D7E1DB1-8FB9-6644-EB9A-E4FAC25DA7DA}"/>
          </ac:spMkLst>
        </pc:spChg>
      </pc:sldChg>
      <pc:sldChg chg="modSp mod">
        <pc:chgData name="Mohamad Shehzad" userId="21d70dc1dfcfd908" providerId="LiveId" clId="{7331485B-8CD3-4A36-B198-DADC790F300E}" dt="2022-12-30T16:03:54.914" v="3008" actId="20577"/>
        <pc:sldMkLst>
          <pc:docMk/>
          <pc:sldMk cId="4107113432" sldId="267"/>
        </pc:sldMkLst>
        <pc:spChg chg="mod">
          <ac:chgData name="Mohamad Shehzad" userId="21d70dc1dfcfd908" providerId="LiveId" clId="{7331485B-8CD3-4A36-B198-DADC790F300E}" dt="2022-12-30T16:03:54.914" v="3008" actId="20577"/>
          <ac:spMkLst>
            <pc:docMk/>
            <pc:sldMk cId="4107113432" sldId="267"/>
            <ac:spMk id="4" creationId="{0A1ABB16-17C6-FE6B-C8D2-73038796BB48}"/>
          </ac:spMkLst>
        </pc:spChg>
      </pc:sldChg>
      <pc:sldChg chg="modSp mod">
        <pc:chgData name="Mohamad Shehzad" userId="21d70dc1dfcfd908" providerId="LiveId" clId="{7331485B-8CD3-4A36-B198-DADC790F300E}" dt="2022-12-30T16:05:31.846" v="3074" actId="20577"/>
        <pc:sldMkLst>
          <pc:docMk/>
          <pc:sldMk cId="527229779" sldId="268"/>
        </pc:sldMkLst>
        <pc:spChg chg="mod">
          <ac:chgData name="Mohamad Shehzad" userId="21d70dc1dfcfd908" providerId="LiveId" clId="{7331485B-8CD3-4A36-B198-DADC790F300E}" dt="2022-12-30T16:05:31.846" v="3074" actId="20577"/>
          <ac:spMkLst>
            <pc:docMk/>
            <pc:sldMk cId="527229779" sldId="268"/>
            <ac:spMk id="4" creationId="{7AE462E6-B8B6-D8E2-532C-E653A8EC494A}"/>
          </ac:spMkLst>
        </pc:spChg>
      </pc:sldChg>
      <pc:sldChg chg="del">
        <pc:chgData name="Mohamad Shehzad" userId="21d70dc1dfcfd908" providerId="LiveId" clId="{7331485B-8CD3-4A36-B198-DADC790F300E}" dt="2022-12-30T16:14:41.106" v="3075" actId="2696"/>
        <pc:sldMkLst>
          <pc:docMk/>
          <pc:sldMk cId="2066607563" sldId="269"/>
        </pc:sldMkLst>
      </pc:sldChg>
      <pc:sldChg chg="modSp mod">
        <pc:chgData name="Mohamad Shehzad" userId="21d70dc1dfcfd908" providerId="LiveId" clId="{7331485B-8CD3-4A36-B198-DADC790F300E}" dt="2022-12-30T16:15:36.926" v="3149" actId="27636"/>
        <pc:sldMkLst>
          <pc:docMk/>
          <pc:sldMk cId="2725047341" sldId="270"/>
        </pc:sldMkLst>
        <pc:spChg chg="mod">
          <ac:chgData name="Mohamad Shehzad" userId="21d70dc1dfcfd908" providerId="LiveId" clId="{7331485B-8CD3-4A36-B198-DADC790F300E}" dt="2022-12-30T16:15:36.926" v="3149" actId="27636"/>
          <ac:spMkLst>
            <pc:docMk/>
            <pc:sldMk cId="2725047341" sldId="270"/>
            <ac:spMk id="4" creationId="{4CC6EC13-D6C4-028A-A5D6-0ADC38CD6FED}"/>
          </ac:spMkLst>
        </pc:spChg>
      </pc:sldChg>
      <pc:sldChg chg="modSp mod">
        <pc:chgData name="Mohamad Shehzad" userId="21d70dc1dfcfd908" providerId="LiveId" clId="{7331485B-8CD3-4A36-B198-DADC790F300E}" dt="2022-12-30T16:16:40.241" v="3201" actId="20577"/>
        <pc:sldMkLst>
          <pc:docMk/>
          <pc:sldMk cId="3538563088" sldId="271"/>
        </pc:sldMkLst>
        <pc:spChg chg="mod">
          <ac:chgData name="Mohamad Shehzad" userId="21d70dc1dfcfd908" providerId="LiveId" clId="{7331485B-8CD3-4A36-B198-DADC790F300E}" dt="2022-12-30T16:16:40.241" v="3201" actId="20577"/>
          <ac:spMkLst>
            <pc:docMk/>
            <pc:sldMk cId="3538563088" sldId="271"/>
            <ac:spMk id="4" creationId="{36D65F2E-0204-99F2-D60A-E2D75213B0B2}"/>
          </ac:spMkLst>
        </pc:spChg>
      </pc:sldChg>
      <pc:sldChg chg="modSp mod">
        <pc:chgData name="Mohamad Shehzad" userId="21d70dc1dfcfd908" providerId="LiveId" clId="{7331485B-8CD3-4A36-B198-DADC790F300E}" dt="2022-12-30T16:17:18.162" v="3245" actId="20577"/>
        <pc:sldMkLst>
          <pc:docMk/>
          <pc:sldMk cId="619154578" sldId="272"/>
        </pc:sldMkLst>
        <pc:spChg chg="mod">
          <ac:chgData name="Mohamad Shehzad" userId="21d70dc1dfcfd908" providerId="LiveId" clId="{7331485B-8CD3-4A36-B198-DADC790F300E}" dt="2022-12-30T16:17:18.162" v="3245" actId="20577"/>
          <ac:spMkLst>
            <pc:docMk/>
            <pc:sldMk cId="619154578" sldId="272"/>
            <ac:spMk id="4" creationId="{7D40BFFF-C071-3C6C-0018-87390D69C614}"/>
          </ac:spMkLst>
        </pc:spChg>
      </pc:sldChg>
      <pc:sldChg chg="modSp mod">
        <pc:chgData name="Mohamad Shehzad" userId="21d70dc1dfcfd908" providerId="LiveId" clId="{7331485B-8CD3-4A36-B198-DADC790F300E}" dt="2022-12-30T16:18:18.671" v="3295" actId="20577"/>
        <pc:sldMkLst>
          <pc:docMk/>
          <pc:sldMk cId="721696904" sldId="273"/>
        </pc:sldMkLst>
        <pc:spChg chg="mod">
          <ac:chgData name="Mohamad Shehzad" userId="21d70dc1dfcfd908" providerId="LiveId" clId="{7331485B-8CD3-4A36-B198-DADC790F300E}" dt="2022-12-30T16:18:18.671" v="3295" actId="20577"/>
          <ac:spMkLst>
            <pc:docMk/>
            <pc:sldMk cId="721696904" sldId="273"/>
            <ac:spMk id="4" creationId="{689956F3-4361-AE2B-3FEB-A8673970E7FE}"/>
          </ac:spMkLst>
        </pc:spChg>
      </pc:sldChg>
      <pc:sldChg chg="modSp mod">
        <pc:chgData name="Mohamad Shehzad" userId="21d70dc1dfcfd908" providerId="LiveId" clId="{7331485B-8CD3-4A36-B198-DADC790F300E}" dt="2022-12-30T16:19:04.873" v="3354" actId="20577"/>
        <pc:sldMkLst>
          <pc:docMk/>
          <pc:sldMk cId="3765072201" sldId="274"/>
        </pc:sldMkLst>
        <pc:spChg chg="mod">
          <ac:chgData name="Mohamad Shehzad" userId="21d70dc1dfcfd908" providerId="LiveId" clId="{7331485B-8CD3-4A36-B198-DADC790F300E}" dt="2022-12-30T16:19:04.873" v="3354" actId="20577"/>
          <ac:spMkLst>
            <pc:docMk/>
            <pc:sldMk cId="3765072201" sldId="274"/>
            <ac:spMk id="4" creationId="{4594573F-B861-C62D-EE0C-178B43693BBC}"/>
          </ac:spMkLst>
        </pc:spChg>
      </pc:sldChg>
      <pc:sldChg chg="addSp delSp modSp new mod ord">
        <pc:chgData name="Mohamad Shehzad" userId="21d70dc1dfcfd908" providerId="LiveId" clId="{7331485B-8CD3-4A36-B198-DADC790F300E}" dt="2022-12-31T11:06:48.631" v="3360"/>
        <pc:sldMkLst>
          <pc:docMk/>
          <pc:sldMk cId="3101242005" sldId="278"/>
        </pc:sldMkLst>
        <pc:spChg chg="mod">
          <ac:chgData name="Mohamad Shehzad" userId="21d70dc1dfcfd908" providerId="LiveId" clId="{7331485B-8CD3-4A36-B198-DADC790F300E}" dt="2022-12-30T15:07:25.958" v="987" actId="20577"/>
          <ac:spMkLst>
            <pc:docMk/>
            <pc:sldMk cId="3101242005" sldId="278"/>
            <ac:spMk id="2" creationId="{07CB4823-9E8E-4991-D7C3-58E5D955E0CD}"/>
          </ac:spMkLst>
        </pc:spChg>
        <pc:spChg chg="del mod">
          <ac:chgData name="Mohamad Shehzad" userId="21d70dc1dfcfd908" providerId="LiveId" clId="{7331485B-8CD3-4A36-B198-DADC790F300E}" dt="2022-12-30T15:07:52.137" v="989" actId="3680"/>
          <ac:spMkLst>
            <pc:docMk/>
            <pc:sldMk cId="3101242005" sldId="278"/>
            <ac:spMk id="3" creationId="{3419880A-2298-71DD-208D-9C103D25CD62}"/>
          </ac:spMkLst>
        </pc:spChg>
        <pc:graphicFrameChg chg="add mod ord modGraphic">
          <ac:chgData name="Mohamad Shehzad" userId="21d70dc1dfcfd908" providerId="LiveId" clId="{7331485B-8CD3-4A36-B198-DADC790F300E}" dt="2022-12-31T11:06:48.631" v="3360"/>
          <ac:graphicFrameMkLst>
            <pc:docMk/>
            <pc:sldMk cId="3101242005" sldId="278"/>
            <ac:graphicFrameMk id="4" creationId="{8AEA42B5-AEB1-AD23-F323-CEEF7FBCFC75}"/>
          </ac:graphicFrameMkLst>
        </pc:graphicFrameChg>
      </pc:sldChg>
      <pc:sldChg chg="modSp new mod">
        <pc:chgData name="Mohamad Shehzad" userId="21d70dc1dfcfd908" providerId="LiveId" clId="{7331485B-8CD3-4A36-B198-DADC790F300E}" dt="2022-12-30T15:06:06.150" v="947" actId="20577"/>
        <pc:sldMkLst>
          <pc:docMk/>
          <pc:sldMk cId="1264162915" sldId="279"/>
        </pc:sldMkLst>
        <pc:spChg chg="mod">
          <ac:chgData name="Mohamad Shehzad" userId="21d70dc1dfcfd908" providerId="LiveId" clId="{7331485B-8CD3-4A36-B198-DADC790F300E}" dt="2022-12-30T15:04:52.132" v="939" actId="20577"/>
          <ac:spMkLst>
            <pc:docMk/>
            <pc:sldMk cId="1264162915" sldId="279"/>
            <ac:spMk id="2" creationId="{C4D46741-5A00-1BA6-E542-A2731215FB25}"/>
          </ac:spMkLst>
        </pc:spChg>
        <pc:spChg chg="mod">
          <ac:chgData name="Mohamad Shehzad" userId="21d70dc1dfcfd908" providerId="LiveId" clId="{7331485B-8CD3-4A36-B198-DADC790F300E}" dt="2022-12-30T15:06:06.150" v="947" actId="20577"/>
          <ac:spMkLst>
            <pc:docMk/>
            <pc:sldMk cId="1264162915" sldId="279"/>
            <ac:spMk id="3" creationId="{DA9010D2-27BA-DED5-D718-2C52ED099974}"/>
          </ac:spMkLst>
        </pc:spChg>
      </pc:sldChg>
      <pc:sldChg chg="modSp new mod">
        <pc:chgData name="Mohamad Shehzad" userId="21d70dc1dfcfd908" providerId="LiveId" clId="{7331485B-8CD3-4A36-B198-DADC790F300E}" dt="2022-12-30T15:02:20.062" v="916" actId="207"/>
        <pc:sldMkLst>
          <pc:docMk/>
          <pc:sldMk cId="2253454790" sldId="280"/>
        </pc:sldMkLst>
        <pc:spChg chg="mod">
          <ac:chgData name="Mohamad Shehzad" userId="21d70dc1dfcfd908" providerId="LiveId" clId="{7331485B-8CD3-4A36-B198-DADC790F300E}" dt="2022-12-30T15:02:20.062" v="916" actId="207"/>
          <ac:spMkLst>
            <pc:docMk/>
            <pc:sldMk cId="2253454790" sldId="280"/>
            <ac:spMk id="2" creationId="{46151869-9DDE-C336-D9D6-A0238831EAF0}"/>
          </ac:spMkLst>
        </pc:spChg>
        <pc:spChg chg="mod">
          <ac:chgData name="Mohamad Shehzad" userId="21d70dc1dfcfd908" providerId="LiveId" clId="{7331485B-8CD3-4A36-B198-DADC790F300E}" dt="2022-12-30T15:01:48.780" v="910" actId="20577"/>
          <ac:spMkLst>
            <pc:docMk/>
            <pc:sldMk cId="2253454790" sldId="280"/>
            <ac:spMk id="3" creationId="{81C98CD6-3454-229A-1070-FF08FBCEF790}"/>
          </ac:spMkLst>
        </pc:spChg>
      </pc:sldChg>
      <pc:sldChg chg="modSp new del mod">
        <pc:chgData name="Mohamad Shehzad" userId="21d70dc1dfcfd908" providerId="LiveId" clId="{7331485B-8CD3-4A36-B198-DADC790F300E}" dt="2022-12-30T16:01:56.223" v="2946" actId="2696"/>
        <pc:sldMkLst>
          <pc:docMk/>
          <pc:sldMk cId="1015391163" sldId="281"/>
        </pc:sldMkLst>
        <pc:spChg chg="mod">
          <ac:chgData name="Mohamad Shehzad" userId="21d70dc1dfcfd908" providerId="LiveId" clId="{7331485B-8CD3-4A36-B198-DADC790F300E}" dt="2022-12-30T15:16:42.757" v="1143" actId="6549"/>
          <ac:spMkLst>
            <pc:docMk/>
            <pc:sldMk cId="1015391163" sldId="281"/>
            <ac:spMk id="3" creationId="{5C845276-C75A-170F-0F05-6EEF7C765C95}"/>
          </ac:spMkLst>
        </pc:spChg>
      </pc:sldChg>
      <pc:sldChg chg="modSp new mod">
        <pc:chgData name="Mohamad Shehzad" userId="21d70dc1dfcfd908" providerId="LiveId" clId="{7331485B-8CD3-4A36-B198-DADC790F300E}" dt="2022-12-30T15:18:29.352" v="1184" actId="20577"/>
        <pc:sldMkLst>
          <pc:docMk/>
          <pc:sldMk cId="2373309578" sldId="282"/>
        </pc:sldMkLst>
        <pc:spChg chg="mod">
          <ac:chgData name="Mohamad Shehzad" userId="21d70dc1dfcfd908" providerId="LiveId" clId="{7331485B-8CD3-4A36-B198-DADC790F300E}" dt="2022-12-30T15:18:29.352" v="1184" actId="20577"/>
          <ac:spMkLst>
            <pc:docMk/>
            <pc:sldMk cId="2373309578" sldId="282"/>
            <ac:spMk id="2" creationId="{003C5F6A-C22E-54A0-56F4-01AF6CBEF281}"/>
          </ac:spMkLst>
        </pc:spChg>
        <pc:spChg chg="mod">
          <ac:chgData name="Mohamad Shehzad" userId="21d70dc1dfcfd908" providerId="LiveId" clId="{7331485B-8CD3-4A36-B198-DADC790F300E}" dt="2022-12-30T15:18:05.680" v="1165" actId="14100"/>
          <ac:spMkLst>
            <pc:docMk/>
            <pc:sldMk cId="2373309578" sldId="282"/>
            <ac:spMk id="3" creationId="{F2B63354-3BB2-65AD-C192-204883F6EFFD}"/>
          </ac:spMkLst>
        </pc:spChg>
      </pc:sldChg>
      <pc:sldChg chg="modSp new add del mod">
        <pc:chgData name="Mohamad Shehzad" userId="21d70dc1dfcfd908" providerId="LiveId" clId="{7331485B-8CD3-4A36-B198-DADC790F300E}" dt="2022-12-30T15:59:09.235" v="2879" actId="14100"/>
        <pc:sldMkLst>
          <pc:docMk/>
          <pc:sldMk cId="3610681327" sldId="283"/>
        </pc:sldMkLst>
        <pc:spChg chg="mod">
          <ac:chgData name="Mohamad Shehzad" userId="21d70dc1dfcfd908" providerId="LiveId" clId="{7331485B-8CD3-4A36-B198-DADC790F300E}" dt="2022-12-30T15:19:22.238" v="1202" actId="20577"/>
          <ac:spMkLst>
            <pc:docMk/>
            <pc:sldMk cId="3610681327" sldId="283"/>
            <ac:spMk id="2" creationId="{06171D15-9B11-4FB8-55EA-23EF9CB2DF53}"/>
          </ac:spMkLst>
        </pc:spChg>
        <pc:spChg chg="mod">
          <ac:chgData name="Mohamad Shehzad" userId="21d70dc1dfcfd908" providerId="LiveId" clId="{7331485B-8CD3-4A36-B198-DADC790F300E}" dt="2022-12-30T15:59:09.235" v="2879" actId="14100"/>
          <ac:spMkLst>
            <pc:docMk/>
            <pc:sldMk cId="3610681327" sldId="283"/>
            <ac:spMk id="3" creationId="{23FB7F10-0C8E-2532-05E3-DA77D2611358}"/>
          </ac:spMkLst>
        </pc:spChg>
      </pc:sldChg>
      <pc:sldChg chg="modSp new add del mod">
        <pc:chgData name="Mohamad Shehzad" userId="21d70dc1dfcfd908" providerId="LiveId" clId="{7331485B-8CD3-4A36-B198-DADC790F300E}" dt="2022-12-30T15:27:17.023" v="1364" actId="47"/>
        <pc:sldMkLst>
          <pc:docMk/>
          <pc:sldMk cId="3413448122" sldId="284"/>
        </pc:sldMkLst>
        <pc:spChg chg="mod">
          <ac:chgData name="Mohamad Shehzad" userId="21d70dc1dfcfd908" providerId="LiveId" clId="{7331485B-8CD3-4A36-B198-DADC790F300E}" dt="2022-12-30T15:22:46.089" v="1349" actId="20577"/>
          <ac:spMkLst>
            <pc:docMk/>
            <pc:sldMk cId="3413448122" sldId="284"/>
            <ac:spMk id="2" creationId="{1F49478E-96DB-644E-4B0B-07FD8EBD6D94}"/>
          </ac:spMkLst>
        </pc:spChg>
        <pc:spChg chg="mod">
          <ac:chgData name="Mohamad Shehzad" userId="21d70dc1dfcfd908" providerId="LiveId" clId="{7331485B-8CD3-4A36-B198-DADC790F300E}" dt="2022-12-30T15:22:23.625" v="1345" actId="20577"/>
          <ac:spMkLst>
            <pc:docMk/>
            <pc:sldMk cId="3413448122" sldId="284"/>
            <ac:spMk id="3" creationId="{AF2105AD-5A55-1C0B-92E8-66442B9ACCEE}"/>
          </ac:spMkLst>
        </pc:spChg>
      </pc:sldChg>
      <pc:sldChg chg="addSp modSp new del">
        <pc:chgData name="Mohamad Shehzad" userId="21d70dc1dfcfd908" providerId="LiveId" clId="{7331485B-8CD3-4A36-B198-DADC790F300E}" dt="2022-12-30T15:59:44.519" v="2880" actId="2696"/>
        <pc:sldMkLst>
          <pc:docMk/>
          <pc:sldMk cId="3043637393" sldId="285"/>
        </pc:sldMkLst>
        <pc:picChg chg="add mod">
          <ac:chgData name="Mohamad Shehzad" userId="21d70dc1dfcfd908" providerId="LiveId" clId="{7331485B-8CD3-4A36-B198-DADC790F300E}" dt="2022-12-30T15:26:46.669" v="1351"/>
          <ac:picMkLst>
            <pc:docMk/>
            <pc:sldMk cId="3043637393" sldId="285"/>
            <ac:picMk id="3" creationId="{90A49895-F7D7-DCDC-52D5-7E7F28BC5864}"/>
          </ac:picMkLst>
        </pc:picChg>
      </pc:sldChg>
      <pc:sldChg chg="modSp new mod">
        <pc:chgData name="Mohamad Shehzad" userId="21d70dc1dfcfd908" providerId="LiveId" clId="{7331485B-8CD3-4A36-B198-DADC790F300E}" dt="2022-12-31T11:05:49.515" v="3356"/>
        <pc:sldMkLst>
          <pc:docMk/>
          <pc:sldMk cId="4228449477" sldId="285"/>
        </pc:sldMkLst>
        <pc:spChg chg="mod">
          <ac:chgData name="Mohamad Shehzad" userId="21d70dc1dfcfd908" providerId="LiveId" clId="{7331485B-8CD3-4A36-B198-DADC790F300E}" dt="2022-12-31T11:05:49.515" v="3356"/>
          <ac:spMkLst>
            <pc:docMk/>
            <pc:sldMk cId="4228449477" sldId="285"/>
            <ac:spMk id="3" creationId="{9B738C14-1D78-D474-69AC-C6274C0A31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4B86-5D2C-FF42-DF51-38C3DE207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A979C-9F67-0003-60A8-8A3B500E1A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918AC1-FBF7-C16A-4EED-5ED386ABB059}"/>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3314EBA1-C42E-3130-0367-7930D86C8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169F9-6857-F05E-012C-C3E5FBF443C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17319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EC5C-92AF-63C0-AD70-59F450435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272DC-A89E-3725-067A-EF1C613A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BAE5D-4E47-18F7-E18C-DB5F51647BE9}"/>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0F557B11-5A64-F369-2FE4-DD5A0214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C6FD-F182-91B5-664D-8362F864C88F}"/>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5819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097AF-278A-6D99-1508-19E62DB138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12443-C6EC-0C7F-A4B9-13A0120409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5680B-0B46-6507-F5DD-C8A722099E6E}"/>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E11CDA4C-06C7-9970-D237-54E27EE61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FB89-C485-65C9-5A94-6CC0DB6B0BF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72389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E17B-BF8F-1030-7E45-D69BC375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DFA98-6BE1-AB04-138F-578429824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E1BA4-49B0-187D-CDF3-27F8741698EE}"/>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742E4711-4D2E-8F7A-177C-145D7534A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A1BA1-521D-3E06-BA25-63234DF17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54570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79564-AD5C-380C-36EC-0273057AB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5EB2AC-7CC3-E949-8C71-E1DE1AB09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1A760-26EB-C263-8EFF-FB861A64CA1D}"/>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E9BDEF9A-DA27-7E06-5B1F-6E70124B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3FD7-DFC7-064A-3376-00913A3F140B}"/>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789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6046-966F-451F-BF83-A85BD5D5A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97D284-8B72-EADA-C86D-026CEC7ED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8A9822-F164-CBE3-5E04-5FECEEC27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6D930-00BF-F8E7-108E-5C2C98E69F57}"/>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6" name="Footer Placeholder 5">
            <a:extLst>
              <a:ext uri="{FF2B5EF4-FFF2-40B4-BE49-F238E27FC236}">
                <a16:creationId xmlns:a16="http://schemas.microsoft.com/office/drawing/2014/main" id="{4864B23C-3434-80A5-20DC-E981646FF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31B01-5035-9B7F-977C-ABD942B64664}"/>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408095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25F-EAD7-25C2-553F-3743E6BE92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50273C-93D6-517E-57D7-FC0A1034A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11EBC-D201-4ABA-9E49-E7EACE71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54DF19-B298-9DA4-9692-7E9AD9923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4499AF-2D7F-FA3E-6CA0-31FB9BC40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77549-F765-8E9F-5ECB-7C632FCB33EA}"/>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8" name="Footer Placeholder 7">
            <a:extLst>
              <a:ext uri="{FF2B5EF4-FFF2-40B4-BE49-F238E27FC236}">
                <a16:creationId xmlns:a16="http://schemas.microsoft.com/office/drawing/2014/main" id="{DDD4FD96-3B4F-DE55-7FBC-84E52D660E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932B2-2D48-EE38-AC1F-BC05A287A898}"/>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64867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F4E-8B1A-FBEF-49BB-2B85F219B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E6A8F-CBFC-FB61-3F76-8B65308609B0}"/>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4" name="Footer Placeholder 3">
            <a:extLst>
              <a:ext uri="{FF2B5EF4-FFF2-40B4-BE49-F238E27FC236}">
                <a16:creationId xmlns:a16="http://schemas.microsoft.com/office/drawing/2014/main" id="{B01245EE-A662-78C2-FD44-4652AEA449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EF27CD-29BE-0798-3BD9-705223210839}"/>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8807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0FDC6-61BD-6FEE-E29A-4C1456E328CB}"/>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3" name="Footer Placeholder 2">
            <a:extLst>
              <a:ext uri="{FF2B5EF4-FFF2-40B4-BE49-F238E27FC236}">
                <a16:creationId xmlns:a16="http://schemas.microsoft.com/office/drawing/2014/main" id="{256C1A94-2E09-4AE2-706A-4AFBBA53E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494D2-F54D-E8BE-CE22-4D6A115BF2BA}"/>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380880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B64D-9FA2-E2C7-D91E-8E8951173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AC86BD-8736-D3E8-8FED-ACBD2501A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2CF50E-BA79-3E54-88EF-D11FD9699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DB6DE-928B-8184-F078-7B2168BFAF0C}"/>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6" name="Footer Placeholder 5">
            <a:extLst>
              <a:ext uri="{FF2B5EF4-FFF2-40B4-BE49-F238E27FC236}">
                <a16:creationId xmlns:a16="http://schemas.microsoft.com/office/drawing/2014/main" id="{A44E6310-55E0-60D7-13E4-6BE38ECEF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66794-7E43-EF83-183B-6C63999F953D}"/>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27091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010-D5A9-184A-A842-CA26263DA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236314-C0E7-1DAB-AE0E-F82A022DF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94F11-835C-3D4A-85B8-4D49A6C7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22092-BC65-3930-5B97-59B64235BA2A}"/>
              </a:ext>
            </a:extLst>
          </p:cNvPr>
          <p:cNvSpPr>
            <a:spLocks noGrp="1"/>
          </p:cNvSpPr>
          <p:nvPr>
            <p:ph type="dt" sz="half" idx="10"/>
          </p:nvPr>
        </p:nvSpPr>
        <p:spPr/>
        <p:txBody>
          <a:bodyPr/>
          <a:lstStyle/>
          <a:p>
            <a:fld id="{CDC44D1E-A1E8-4684-B115-54856F608216}" type="datetimeFigureOut">
              <a:rPr lang="en-US" smtClean="0"/>
              <a:t>1/27/2023</a:t>
            </a:fld>
            <a:endParaRPr lang="en-US"/>
          </a:p>
        </p:txBody>
      </p:sp>
      <p:sp>
        <p:nvSpPr>
          <p:cNvPr id="6" name="Footer Placeholder 5">
            <a:extLst>
              <a:ext uri="{FF2B5EF4-FFF2-40B4-BE49-F238E27FC236}">
                <a16:creationId xmlns:a16="http://schemas.microsoft.com/office/drawing/2014/main" id="{BB23CDB2-CCCD-53E1-64EF-C1E8AB710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B7BAC-F064-B805-6C88-1EBB4594462E}"/>
              </a:ext>
            </a:extLst>
          </p:cNvPr>
          <p:cNvSpPr>
            <a:spLocks noGrp="1"/>
          </p:cNvSpPr>
          <p:nvPr>
            <p:ph type="sldNum" sz="quarter" idx="12"/>
          </p:nvPr>
        </p:nvSpPr>
        <p:spPr/>
        <p:txBody>
          <a:bodyPr/>
          <a:lstStyle/>
          <a:p>
            <a:fld id="{25E409C0-AA21-40BF-915A-1554582B7DB9}" type="slidenum">
              <a:rPr lang="en-US" smtClean="0"/>
              <a:t>‹#›</a:t>
            </a:fld>
            <a:endParaRPr lang="en-US"/>
          </a:p>
        </p:txBody>
      </p:sp>
    </p:spTree>
    <p:extLst>
      <p:ext uri="{BB962C8B-B14F-4D97-AF65-F5344CB8AC3E}">
        <p14:creationId xmlns:p14="http://schemas.microsoft.com/office/powerpoint/2010/main" val="1127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6231B-F37C-B6BB-26B9-506D68EAB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6E95E-847D-7782-8D73-D3CC7F7A0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5C5DC-AD94-EF31-9A2C-A5EC433D8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44D1E-A1E8-4684-B115-54856F608216}" type="datetimeFigureOut">
              <a:rPr lang="en-US" smtClean="0"/>
              <a:t>1/27/2023</a:t>
            </a:fld>
            <a:endParaRPr lang="en-US"/>
          </a:p>
        </p:txBody>
      </p:sp>
      <p:sp>
        <p:nvSpPr>
          <p:cNvPr id="5" name="Footer Placeholder 4">
            <a:extLst>
              <a:ext uri="{FF2B5EF4-FFF2-40B4-BE49-F238E27FC236}">
                <a16:creationId xmlns:a16="http://schemas.microsoft.com/office/drawing/2014/main" id="{BF292493-8033-28EF-5C20-F0850C6B0B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DBDFBC-9E4F-10A8-8C82-7FD95CF2A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409C0-AA21-40BF-915A-1554582B7DB9}" type="slidenum">
              <a:rPr lang="en-US" smtClean="0"/>
              <a:t>‹#›</a:t>
            </a:fld>
            <a:endParaRPr lang="en-US"/>
          </a:p>
        </p:txBody>
      </p:sp>
    </p:spTree>
    <p:extLst>
      <p:ext uri="{BB962C8B-B14F-4D97-AF65-F5344CB8AC3E}">
        <p14:creationId xmlns:p14="http://schemas.microsoft.com/office/powerpoint/2010/main" val="2372141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41BE-BAE2-E3B1-5A26-5EAAF9A4BD21}"/>
              </a:ext>
            </a:extLst>
          </p:cNvPr>
          <p:cNvSpPr>
            <a:spLocks noGrp="1"/>
          </p:cNvSpPr>
          <p:nvPr>
            <p:ph type="ctrTitle"/>
          </p:nvPr>
        </p:nvSpPr>
        <p:spPr>
          <a:xfrm>
            <a:off x="1524000" y="1122363"/>
            <a:ext cx="9144000" cy="1856364"/>
          </a:xfrm>
        </p:spPr>
        <p:txBody>
          <a:bodyPr/>
          <a:lstStyle/>
          <a:p>
            <a:r>
              <a:rPr lang="en-US" b="1" i="1" u="sng" dirty="0">
                <a:solidFill>
                  <a:srgbClr val="FF0000"/>
                </a:solidFill>
              </a:rPr>
              <a:t>CAPSTONE PROJECT</a:t>
            </a:r>
          </a:p>
        </p:txBody>
      </p:sp>
      <p:sp>
        <p:nvSpPr>
          <p:cNvPr id="3" name="Subtitle 2">
            <a:extLst>
              <a:ext uri="{FF2B5EF4-FFF2-40B4-BE49-F238E27FC236}">
                <a16:creationId xmlns:a16="http://schemas.microsoft.com/office/drawing/2014/main" id="{CC40EC57-7025-0851-9CBC-707AEA6CD838}"/>
              </a:ext>
            </a:extLst>
          </p:cNvPr>
          <p:cNvSpPr>
            <a:spLocks noGrp="1"/>
          </p:cNvSpPr>
          <p:nvPr>
            <p:ph type="subTitle" idx="1"/>
          </p:nvPr>
        </p:nvSpPr>
        <p:spPr>
          <a:xfrm>
            <a:off x="1523999" y="3602038"/>
            <a:ext cx="9518073" cy="1655762"/>
          </a:xfrm>
        </p:spPr>
        <p:txBody>
          <a:bodyPr>
            <a:noAutofit/>
          </a:bodyPr>
          <a:lstStyle/>
          <a:p>
            <a:r>
              <a:rPr lang="en-US" sz="4400" b="1" i="1" dirty="0">
                <a:solidFill>
                  <a:srgbClr val="00B050"/>
                </a:solidFill>
              </a:rPr>
              <a:t>Price range prediction of mobile phone</a:t>
            </a:r>
          </a:p>
          <a:p>
            <a:r>
              <a:rPr lang="en-US" sz="4400" b="1" i="1" dirty="0">
                <a:solidFill>
                  <a:srgbClr val="00B050"/>
                </a:solidFill>
              </a:rPr>
              <a:t>SHAJAD</a:t>
            </a:r>
          </a:p>
        </p:txBody>
      </p:sp>
    </p:spTree>
    <p:extLst>
      <p:ext uri="{BB962C8B-B14F-4D97-AF65-F5344CB8AC3E}">
        <p14:creationId xmlns:p14="http://schemas.microsoft.com/office/powerpoint/2010/main" val="37945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DE0E-7068-CB15-550C-67BA872F166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43E79805-8444-D902-2CED-6D313515753A}"/>
              </a:ext>
            </a:extLst>
          </p:cNvPr>
          <p:cNvSpPr>
            <a:spLocks noGrp="1"/>
          </p:cNvSpPr>
          <p:nvPr>
            <p:ph sz="half" idx="2"/>
          </p:nvPr>
        </p:nvSpPr>
        <p:spPr>
          <a:xfrm>
            <a:off x="7065818" y="3135086"/>
            <a:ext cx="4287982" cy="2548885"/>
          </a:xfrm>
        </p:spPr>
        <p:txBody>
          <a:bodyPr>
            <a:normAutofit/>
          </a:bodyPr>
          <a:lstStyle/>
          <a:p>
            <a:r>
              <a:rPr lang="en-US" sz="2400" b="1" dirty="0">
                <a:solidFill>
                  <a:srgbClr val="212121"/>
                </a:solidFill>
                <a:effectLst/>
                <a:latin typeface="Verdana" panose="020B0604030504040204" pitchFamily="34" charset="0"/>
                <a:ea typeface="Verdana" panose="020B0604030504040204" pitchFamily="34" charset="0"/>
              </a:rPr>
              <a:t>according to this chart 51% phone have dual sim support and 49% phones are single sim supporter</a:t>
            </a:r>
            <a:endParaRPr lang="en-US" sz="2400" b="1" dirty="0">
              <a:effectLst/>
              <a:latin typeface="Verdana" panose="020B0604030504040204" pitchFamily="34" charset="0"/>
              <a:ea typeface="Verdana" panose="020B0604030504040204" pitchFamily="34" charset="0"/>
            </a:endParaRPr>
          </a:p>
          <a:p>
            <a:endParaRPr lang="en-US" sz="24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DB7AEF0C-386B-DE9F-F917-A99D303B1D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9458" y="2366754"/>
            <a:ext cx="4153256" cy="3900009"/>
          </a:xfrm>
          <a:prstGeom prst="rect">
            <a:avLst/>
          </a:prstGeom>
          <a:noFill/>
          <a:ln>
            <a:noFill/>
          </a:ln>
        </p:spPr>
      </p:pic>
    </p:spTree>
    <p:extLst>
      <p:ext uri="{BB962C8B-B14F-4D97-AF65-F5344CB8AC3E}">
        <p14:creationId xmlns:p14="http://schemas.microsoft.com/office/powerpoint/2010/main" val="334049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63B-DFDC-A3A2-D2FC-BB79A0A84CCB}"/>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12E6CB2F-285F-0890-9C61-F7427961C9E9}"/>
              </a:ext>
            </a:extLst>
          </p:cNvPr>
          <p:cNvSpPr>
            <a:spLocks noGrp="1"/>
          </p:cNvSpPr>
          <p:nvPr>
            <p:ph sz="half" idx="2"/>
          </p:nvPr>
        </p:nvSpPr>
        <p:spPr>
          <a:xfrm>
            <a:off x="7997371" y="3429001"/>
            <a:ext cx="3356429" cy="2747962"/>
          </a:xfrm>
        </p:spPr>
        <p:txBody>
          <a:bodyPr>
            <a:normAutofit/>
          </a:bodyPr>
          <a:lstStyle/>
          <a:p>
            <a:r>
              <a:rPr lang="en-US" sz="2400" b="1" dirty="0">
                <a:solidFill>
                  <a:srgbClr val="212121"/>
                </a:solidFill>
                <a:effectLst/>
                <a:latin typeface="Verdana" panose="020B0604030504040204" pitchFamily="34" charset="0"/>
                <a:ea typeface="Verdana" panose="020B0604030504040204" pitchFamily="34" charset="0"/>
              </a:rPr>
              <a:t>In this chart we can show price range 1 and there</a:t>
            </a:r>
            <a:endParaRPr lang="en-US" sz="2400" b="1" dirty="0">
              <a:effectLst/>
              <a:latin typeface="Verdana" panose="020B0604030504040204" pitchFamily="34" charset="0"/>
              <a:ea typeface="Verdana" panose="020B0604030504040204" pitchFamily="34" charset="0"/>
            </a:endParaRPr>
          </a:p>
          <a:p>
            <a:endParaRPr lang="en-US" sz="2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A9C14922-6BF2-BC35-421C-3AA9A9607188}"/>
              </a:ext>
            </a:extLst>
          </p:cNvPr>
          <p:cNvSpPr>
            <a:spLocks noGrp="1"/>
          </p:cNvSpPr>
          <p:nvPr>
            <p:ph sz="half" idx="1"/>
          </p:nvPr>
        </p:nvSpPr>
        <p:spPr>
          <a:xfrm>
            <a:off x="3004456" y="3831771"/>
            <a:ext cx="3015343" cy="2345192"/>
          </a:xfrm>
        </p:spPr>
        <p:txBody>
          <a:bodyPr/>
          <a:lstStyle/>
          <a:p>
            <a:endParaRPr lang="en-US" dirty="0"/>
          </a:p>
        </p:txBody>
      </p:sp>
      <p:pic>
        <p:nvPicPr>
          <p:cNvPr id="5" name="Picture 4">
            <a:extLst>
              <a:ext uri="{FF2B5EF4-FFF2-40B4-BE49-F238E27FC236}">
                <a16:creationId xmlns:a16="http://schemas.microsoft.com/office/drawing/2014/main" id="{BA4C750A-CC76-4430-FEAC-77B928917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886" y="2510652"/>
            <a:ext cx="6329572" cy="4347348"/>
          </a:xfrm>
          <a:prstGeom prst="rect">
            <a:avLst/>
          </a:prstGeom>
          <a:noFill/>
          <a:ln>
            <a:noFill/>
          </a:ln>
        </p:spPr>
      </p:pic>
    </p:spTree>
    <p:extLst>
      <p:ext uri="{BB962C8B-B14F-4D97-AF65-F5344CB8AC3E}">
        <p14:creationId xmlns:p14="http://schemas.microsoft.com/office/powerpoint/2010/main" val="174454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4861-1996-1E6D-AD56-B267A92F3E7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A1ABB16-17C6-FE6B-C8D2-73038796BB48}"/>
              </a:ext>
            </a:extLst>
          </p:cNvPr>
          <p:cNvSpPr>
            <a:spLocks noGrp="1"/>
          </p:cNvSpPr>
          <p:nvPr>
            <p:ph sz="half" idx="2"/>
          </p:nvPr>
        </p:nvSpPr>
        <p:spPr>
          <a:xfrm>
            <a:off x="7910286" y="2979341"/>
            <a:ext cx="3443513" cy="3197621"/>
          </a:xfrm>
        </p:spPr>
        <p:txBody>
          <a:bodyPr>
            <a:normAutofit/>
          </a:bodyPr>
          <a:lstStyle/>
          <a:p>
            <a:r>
              <a:rPr lang="en-US" sz="2400" b="1" dirty="0">
                <a:solidFill>
                  <a:srgbClr val="212121"/>
                </a:solidFill>
                <a:effectLst/>
                <a:latin typeface="Verdana" panose="020B0604030504040204" pitchFamily="34" charset="0"/>
                <a:ea typeface="Verdana" panose="020B0604030504040204" pitchFamily="34" charset="0"/>
              </a:rPr>
              <a:t>in this chart we show that price range and ram have linear </a:t>
            </a:r>
            <a:r>
              <a:rPr lang="en-US" sz="2400" b="1" dirty="0" err="1">
                <a:solidFill>
                  <a:srgbClr val="212121"/>
                </a:solidFill>
                <a:effectLst/>
                <a:latin typeface="Verdana" panose="020B0604030504040204" pitchFamily="34" charset="0"/>
                <a:ea typeface="Verdana" panose="020B0604030504040204" pitchFamily="34" charset="0"/>
              </a:rPr>
              <a:t>corrilation</a:t>
            </a:r>
            <a:r>
              <a:rPr lang="en-US" sz="2400" b="1" dirty="0">
                <a:solidFill>
                  <a:srgbClr val="212121"/>
                </a:solidFill>
                <a:effectLst/>
                <a:latin typeface="Verdana" panose="020B0604030504040204" pitchFamily="34" charset="0"/>
                <a:ea typeface="Verdana" panose="020B0604030504040204" pitchFamily="34" charset="0"/>
              </a:rPr>
              <a:t> ram will increase if we increase the ram</a:t>
            </a:r>
            <a:endParaRPr lang="en-US" sz="2400" b="1" dirty="0">
              <a:effectLst/>
              <a:latin typeface="Verdana" panose="020B0604030504040204" pitchFamily="34" charset="0"/>
              <a:ea typeface="Verdana" panose="020B0604030504040204" pitchFamily="34" charset="0"/>
            </a:endParaRPr>
          </a:p>
          <a:p>
            <a:endParaRPr lang="en-US" sz="24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4702F249-9EAB-4AF6-07F8-E0DEC7F0FD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2044049"/>
            <a:ext cx="7432929" cy="3824711"/>
          </a:xfrm>
          <a:prstGeom prst="rect">
            <a:avLst/>
          </a:prstGeom>
          <a:noFill/>
          <a:ln>
            <a:noFill/>
          </a:ln>
        </p:spPr>
      </p:pic>
    </p:spTree>
    <p:extLst>
      <p:ext uri="{BB962C8B-B14F-4D97-AF65-F5344CB8AC3E}">
        <p14:creationId xmlns:p14="http://schemas.microsoft.com/office/powerpoint/2010/main" val="410711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DDE8-63B4-63FC-69DD-B20705005959}"/>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AE462E6-B8B6-D8E2-532C-E653A8EC494A}"/>
              </a:ext>
            </a:extLst>
          </p:cNvPr>
          <p:cNvSpPr>
            <a:spLocks noGrp="1"/>
          </p:cNvSpPr>
          <p:nvPr>
            <p:ph sz="half" idx="2"/>
          </p:nvPr>
        </p:nvSpPr>
        <p:spPr>
          <a:xfrm>
            <a:off x="8374743" y="3091543"/>
            <a:ext cx="2979057" cy="3085419"/>
          </a:xfrm>
        </p:spPr>
        <p:txBody>
          <a:bodyPr>
            <a:normAutofit/>
          </a:bodyPr>
          <a:lstStyle/>
          <a:p>
            <a:r>
              <a:rPr lang="en-US" sz="2400" b="1" dirty="0">
                <a:solidFill>
                  <a:srgbClr val="212121"/>
                </a:solidFill>
                <a:effectLst/>
                <a:latin typeface="Verdana" panose="020B0604030504040204" pitchFamily="34" charset="0"/>
                <a:ea typeface="Calibri" panose="020F0502020204030204" pitchFamily="34" charset="0"/>
              </a:rPr>
              <a:t>In this box plot we see that some outlier are finds after the 3.0 </a:t>
            </a:r>
            <a:r>
              <a:rPr lang="en-US" sz="2400" b="1" dirty="0" err="1">
                <a:solidFill>
                  <a:srgbClr val="212121"/>
                </a:solidFill>
                <a:effectLst/>
                <a:latin typeface="Verdana" panose="020B0604030504040204" pitchFamily="34" charset="0"/>
                <a:ea typeface="Calibri" panose="020F0502020204030204" pitchFamily="34" charset="0"/>
              </a:rPr>
              <a:t>px</a:t>
            </a:r>
            <a:r>
              <a:rPr lang="en-US" sz="2400" b="1" dirty="0">
                <a:solidFill>
                  <a:srgbClr val="212121"/>
                </a:solidFill>
                <a:effectLst/>
                <a:latin typeface="Verdana" panose="020B0604030504040204" pitchFamily="34" charset="0"/>
                <a:ea typeface="Calibri" panose="020F0502020204030204" pitchFamily="34" charset="0"/>
              </a:rPr>
              <a:t> length.</a:t>
            </a:r>
            <a:endParaRPr lang="en-US" sz="2400" b="1" dirty="0">
              <a:effectLst/>
              <a:latin typeface="Calibri" panose="020F0502020204030204" pitchFamily="34" charset="0"/>
              <a:ea typeface="Calibri" panose="020F0502020204030204" pitchFamily="34" charset="0"/>
            </a:endParaRPr>
          </a:p>
          <a:p>
            <a:endParaRPr lang="en-US" sz="24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04527AA2-E3FD-D9D3-3359-773F20222B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99642" y="2299105"/>
            <a:ext cx="5723672" cy="4370211"/>
          </a:xfrm>
          <a:prstGeom prst="rect">
            <a:avLst/>
          </a:prstGeom>
          <a:noFill/>
          <a:ln>
            <a:noFill/>
          </a:ln>
        </p:spPr>
      </p:pic>
    </p:spTree>
    <p:extLst>
      <p:ext uri="{BB962C8B-B14F-4D97-AF65-F5344CB8AC3E}">
        <p14:creationId xmlns:p14="http://schemas.microsoft.com/office/powerpoint/2010/main" val="527229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C81F-BDA8-3F58-70AE-0391705FA5D0}"/>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89956F3-4361-AE2B-3FEB-A8673970E7FE}"/>
              </a:ext>
            </a:extLst>
          </p:cNvPr>
          <p:cNvSpPr>
            <a:spLocks noGrp="1"/>
          </p:cNvSpPr>
          <p:nvPr>
            <p:ph sz="half" idx="2"/>
          </p:nvPr>
        </p:nvSpPr>
        <p:spPr>
          <a:xfrm>
            <a:off x="8374744" y="2859315"/>
            <a:ext cx="2979056" cy="3317648"/>
          </a:xfrm>
        </p:spPr>
        <p:txBody>
          <a:bodyPr>
            <a:normAutofit/>
          </a:bodyPr>
          <a:lstStyle/>
          <a:p>
            <a:r>
              <a:rPr lang="en-US" b="1" i="0" dirty="0">
                <a:solidFill>
                  <a:srgbClr val="212121"/>
                </a:solidFill>
                <a:effectLst/>
                <a:latin typeface="Roboto" panose="02000000000000000000" pitchFamily="2" charset="0"/>
              </a:rPr>
              <a:t>We </a:t>
            </a:r>
            <a:r>
              <a:rPr lang="en-US" b="1" i="0" dirty="0" err="1">
                <a:solidFill>
                  <a:srgbClr val="212121"/>
                </a:solidFill>
                <a:effectLst/>
                <a:latin typeface="Roboto" panose="02000000000000000000" pitchFamily="2" charset="0"/>
              </a:rPr>
              <a:t>drow</a:t>
            </a:r>
            <a:r>
              <a:rPr lang="en-US" b="1" i="0" dirty="0">
                <a:solidFill>
                  <a:srgbClr val="212121"/>
                </a:solidFill>
                <a:effectLst/>
                <a:latin typeface="Roboto" panose="02000000000000000000" pitchFamily="2" charset="0"/>
              </a:rPr>
              <a:t> the boxplot to </a:t>
            </a:r>
            <a:r>
              <a:rPr lang="en-US" b="1" i="0" dirty="0" err="1">
                <a:solidFill>
                  <a:srgbClr val="212121"/>
                </a:solidFill>
                <a:effectLst/>
                <a:latin typeface="Roboto" panose="02000000000000000000" pitchFamily="2" charset="0"/>
              </a:rPr>
              <a:t>finde</a:t>
            </a:r>
            <a:r>
              <a:rPr lang="en-US" b="1" i="0" dirty="0">
                <a:solidFill>
                  <a:srgbClr val="212121"/>
                </a:solidFill>
                <a:effectLst/>
                <a:latin typeface="Roboto" panose="02000000000000000000" pitchFamily="2" charset="0"/>
              </a:rPr>
              <a:t> the outliers and we found some outlier after the 270 according to this chart</a:t>
            </a:r>
            <a:endParaRPr lang="en-US" b="1" dirty="0"/>
          </a:p>
        </p:txBody>
      </p:sp>
      <p:pic>
        <p:nvPicPr>
          <p:cNvPr id="1026" name="Picture 2">
            <a:extLst>
              <a:ext uri="{FF2B5EF4-FFF2-40B4-BE49-F238E27FC236}">
                <a16:creationId xmlns:a16="http://schemas.microsoft.com/office/drawing/2014/main" id="{870CC50D-D9EE-5872-F5CC-5B556064C5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80588" y="2330863"/>
            <a:ext cx="5945926" cy="441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36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6741-5A00-1BA6-E542-A2731215FB25}"/>
              </a:ext>
            </a:extLst>
          </p:cNvPr>
          <p:cNvSpPr>
            <a:spLocks noGrp="1"/>
          </p:cNvSpPr>
          <p:nvPr>
            <p:ph type="title"/>
          </p:nvPr>
        </p:nvSpPr>
        <p:spPr/>
        <p:txBody>
          <a:bodyPr>
            <a:normAutofit fontScale="90000"/>
          </a:bodyPr>
          <a:lstStyle/>
          <a:p>
            <a:pPr algn="ctr"/>
            <a:br>
              <a:rPr lang="en-US" b="1" i="0" dirty="0">
                <a:solidFill>
                  <a:srgbClr val="FF0000"/>
                </a:solidFill>
                <a:effectLst/>
                <a:latin typeface="Arial Rounded MT Bold" panose="020F0704030504030204" pitchFamily="34" charset="0"/>
              </a:rPr>
            </a:br>
            <a:br>
              <a:rPr lang="en-US" b="1" i="0" dirty="0">
                <a:solidFill>
                  <a:srgbClr val="FF0000"/>
                </a:solidFill>
                <a:effectLst/>
                <a:latin typeface="Arial Rounded MT Bold" panose="020F0704030504030204" pitchFamily="34" charset="0"/>
              </a:rPr>
            </a:br>
            <a:r>
              <a:rPr lang="en-US" b="1" i="0" dirty="0">
                <a:solidFill>
                  <a:srgbClr val="FF0000"/>
                </a:solidFill>
                <a:effectLst/>
                <a:latin typeface="Arial Rounded MT Bold" panose="020F0704030504030204" pitchFamily="34" charset="0"/>
              </a:rPr>
              <a:t>Feature Engineering</a:t>
            </a:r>
            <a:br>
              <a:rPr lang="en-US" b="1" i="0" dirty="0">
                <a:solidFill>
                  <a:srgbClr val="000000"/>
                </a:solidFill>
                <a:effectLst/>
                <a:latin typeface="var(--jp-content-font-family)"/>
              </a:rPr>
            </a:br>
            <a:br>
              <a:rPr lang="en-US" b="0" i="0" dirty="0">
                <a:solidFill>
                  <a:srgbClr val="000000"/>
                </a:solidFill>
                <a:effectLst/>
                <a:latin typeface="-apple-system"/>
              </a:rPr>
            </a:br>
            <a:endParaRPr lang="en-US" dirty="0"/>
          </a:p>
        </p:txBody>
      </p:sp>
      <p:sp>
        <p:nvSpPr>
          <p:cNvPr id="3" name="Content Placeholder 2">
            <a:extLst>
              <a:ext uri="{FF2B5EF4-FFF2-40B4-BE49-F238E27FC236}">
                <a16:creationId xmlns:a16="http://schemas.microsoft.com/office/drawing/2014/main" id="{DA9010D2-27BA-DED5-D718-2C52ED099974}"/>
              </a:ext>
            </a:extLst>
          </p:cNvPr>
          <p:cNvSpPr>
            <a:spLocks noGrp="1"/>
          </p:cNvSpPr>
          <p:nvPr>
            <p:ph idx="1"/>
          </p:nvPr>
        </p:nvSpPr>
        <p:spPr/>
        <p:txBody>
          <a:bodyPr/>
          <a:lstStyle/>
          <a:p>
            <a:r>
              <a:rPr lang="en-US" dirty="0">
                <a:latin typeface="Verdana" panose="020B0604030504040204" pitchFamily="34" charset="0"/>
                <a:ea typeface="Verdana" panose="020B0604030504040204" pitchFamily="34" charset="0"/>
              </a:rPr>
              <a:t>We convert the </a:t>
            </a:r>
            <a:r>
              <a:rPr lang="en-US" dirty="0" err="1">
                <a:latin typeface="Verdana" panose="020B0604030504040204" pitchFamily="34" charset="0"/>
                <a:ea typeface="Verdana" panose="020B0604030504040204" pitchFamily="34" charset="0"/>
              </a:rPr>
              <a:t>px</a:t>
            </a:r>
            <a:r>
              <a:rPr lang="en-US" dirty="0">
                <a:latin typeface="Verdana" panose="020B0604030504040204" pitchFamily="34" charset="0"/>
                <a:ea typeface="Verdana" panose="020B0604030504040204" pitchFamily="34" charset="0"/>
              </a:rPr>
              <a:t>. height and </a:t>
            </a:r>
            <a:r>
              <a:rPr lang="en-US" dirty="0" err="1">
                <a:latin typeface="Verdana" panose="020B0604030504040204" pitchFamily="34" charset="0"/>
                <a:ea typeface="Verdana" panose="020B0604030504040204" pitchFamily="34" charset="0"/>
              </a:rPr>
              <a:t>px</a:t>
            </a:r>
            <a:r>
              <a:rPr lang="en-US" dirty="0">
                <a:latin typeface="Verdana" panose="020B0604030504040204" pitchFamily="34" charset="0"/>
                <a:ea typeface="Verdana" panose="020B0604030504040204" pitchFamily="34" charset="0"/>
              </a:rPr>
              <a:t>. width into </a:t>
            </a:r>
            <a:r>
              <a:rPr lang="en-US" dirty="0" err="1">
                <a:latin typeface="Verdana" panose="020B0604030504040204" pitchFamily="34" charset="0"/>
                <a:ea typeface="Verdana" panose="020B0604030504040204" pitchFamily="34" charset="0"/>
              </a:rPr>
              <a:t>px</a:t>
            </a:r>
            <a:r>
              <a:rPr lang="en-US" dirty="0">
                <a:latin typeface="Verdana" panose="020B0604030504040204" pitchFamily="34" charset="0"/>
                <a:ea typeface="Verdana" panose="020B0604030504040204" pitchFamily="34" charset="0"/>
              </a:rPr>
              <a:t>. length.</a:t>
            </a:r>
          </a:p>
          <a:p>
            <a:r>
              <a:rPr lang="en-US" dirty="0">
                <a:latin typeface="Verdana" panose="020B0604030504040204" pitchFamily="34" charset="0"/>
                <a:ea typeface="Verdana" panose="020B0604030504040204" pitchFamily="34" charset="0"/>
              </a:rPr>
              <a:t>We convert the four g and three g into phone g.</a:t>
            </a:r>
          </a:p>
          <a:p>
            <a:r>
              <a:rPr lang="en-US" dirty="0">
                <a:latin typeface="Verdana" panose="020B0604030504040204" pitchFamily="34" charset="0"/>
                <a:ea typeface="Verdana" panose="020B0604030504040204" pitchFamily="34" charset="0"/>
              </a:rPr>
              <a:t>We convert the sc. w and sc. h into screen size.</a:t>
            </a:r>
          </a:p>
          <a:p>
            <a:r>
              <a:rPr lang="en-US" dirty="0">
                <a:latin typeface="Verdana" panose="020B0604030504040204" pitchFamily="34" charset="0"/>
                <a:ea typeface="Verdana" panose="020B0604030504040204" pitchFamily="34" charset="0"/>
              </a:rPr>
              <a:t>We delete the duplicate columns.  </a:t>
            </a:r>
          </a:p>
          <a:p>
            <a:r>
              <a:rPr lang="en-US" dirty="0">
                <a:latin typeface="Verdana" panose="020B0604030504040204" pitchFamily="34" charset="0"/>
                <a:ea typeface="Verdana" panose="020B0604030504040204" pitchFamily="34" charset="0"/>
              </a:rPr>
              <a:t>We remove the unnecessary data points.</a:t>
            </a:r>
          </a:p>
          <a:p>
            <a:r>
              <a:rPr lang="en-US" dirty="0">
                <a:latin typeface="Verdana" panose="020B0604030504040204" pitchFamily="34" charset="0"/>
                <a:ea typeface="Verdana" panose="020B0604030504040204" pitchFamily="34" charset="0"/>
              </a:rPr>
              <a:t>We add and delete the some columns.</a:t>
            </a:r>
          </a:p>
          <a:p>
            <a:r>
              <a:rPr lang="en-US" dirty="0">
                <a:latin typeface="Verdana" panose="020B0604030504040204" pitchFamily="34" charset="0"/>
                <a:ea typeface="Verdana" panose="020B0604030504040204" pitchFamily="34" charset="0"/>
              </a:rPr>
              <a:t>We split the data into Train dataset and the test dataset</a:t>
            </a:r>
          </a:p>
          <a:p>
            <a:endParaRPr lang="en-US" dirty="0"/>
          </a:p>
        </p:txBody>
      </p:sp>
    </p:spTree>
    <p:extLst>
      <p:ext uri="{BB962C8B-B14F-4D97-AF65-F5344CB8AC3E}">
        <p14:creationId xmlns:p14="http://schemas.microsoft.com/office/powerpoint/2010/main" val="126416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1869-9DDE-C336-D9D6-A0238831EAF0}"/>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Algorithm that we use</a:t>
            </a:r>
            <a:r>
              <a:rPr lang="en-US" dirty="0"/>
              <a:t> </a:t>
            </a:r>
          </a:p>
        </p:txBody>
      </p:sp>
      <p:sp>
        <p:nvSpPr>
          <p:cNvPr id="3" name="Content Placeholder 2">
            <a:extLst>
              <a:ext uri="{FF2B5EF4-FFF2-40B4-BE49-F238E27FC236}">
                <a16:creationId xmlns:a16="http://schemas.microsoft.com/office/drawing/2014/main" id="{81C98CD6-3454-229A-1070-FF08FBCEF790}"/>
              </a:ext>
            </a:extLst>
          </p:cNvPr>
          <p:cNvSpPr>
            <a:spLocks noGrp="1"/>
          </p:cNvSpPr>
          <p:nvPr>
            <p:ph idx="1"/>
          </p:nvPr>
        </p:nvSpPr>
        <p:spPr/>
        <p:txBody>
          <a:bodyPr>
            <a:normAutofit/>
          </a:bodyPr>
          <a:lstStyle/>
          <a:p>
            <a:r>
              <a:rPr lang="en-US" dirty="0"/>
              <a:t>1</a:t>
            </a:r>
            <a:r>
              <a:rPr lang="en-US" baseline="30000" dirty="0"/>
              <a:t>st</a:t>
            </a:r>
            <a:r>
              <a:rPr lang="en-US" dirty="0"/>
              <a:t> we use KNN algorithm in this task</a:t>
            </a:r>
          </a:p>
          <a:p>
            <a:r>
              <a:rPr lang="en-US" dirty="0"/>
              <a:t>2</a:t>
            </a:r>
            <a:r>
              <a:rPr lang="en-US" baseline="30000" dirty="0"/>
              <a:t>nd</a:t>
            </a:r>
            <a:r>
              <a:rPr lang="en-US" dirty="0"/>
              <a:t> we use SVM</a:t>
            </a:r>
          </a:p>
          <a:p>
            <a:r>
              <a:rPr lang="en-US" dirty="0"/>
              <a:t>3</a:t>
            </a:r>
            <a:r>
              <a:rPr lang="en-US" baseline="30000" dirty="0"/>
              <a:t>rd</a:t>
            </a:r>
            <a:r>
              <a:rPr lang="en-US" dirty="0"/>
              <a:t> we use Decision tree</a:t>
            </a:r>
          </a:p>
          <a:p>
            <a:r>
              <a:rPr lang="en-US" dirty="0"/>
              <a:t>4</a:t>
            </a:r>
            <a:r>
              <a:rPr lang="en-US" baseline="30000" dirty="0"/>
              <a:t>th</a:t>
            </a:r>
            <a:r>
              <a:rPr lang="en-US" dirty="0"/>
              <a:t> Bagging</a:t>
            </a:r>
          </a:p>
          <a:p>
            <a:r>
              <a:rPr lang="en-US" dirty="0"/>
              <a:t>5</a:t>
            </a:r>
            <a:r>
              <a:rPr lang="en-US" baseline="30000" dirty="0"/>
              <a:t>th</a:t>
            </a:r>
            <a:r>
              <a:rPr lang="en-US" dirty="0"/>
              <a:t> algorithm that we use is Random forest</a:t>
            </a:r>
          </a:p>
          <a:p>
            <a:r>
              <a:rPr lang="en-US" dirty="0"/>
              <a:t>6</a:t>
            </a:r>
            <a:r>
              <a:rPr lang="en-US" baseline="30000" dirty="0"/>
              <a:t>th</a:t>
            </a:r>
            <a:r>
              <a:rPr lang="en-US" dirty="0"/>
              <a:t> algorithm is Gradient boosting</a:t>
            </a:r>
          </a:p>
          <a:p>
            <a:r>
              <a:rPr lang="en-US" dirty="0"/>
              <a:t>In this task we use 7</a:t>
            </a:r>
            <a:r>
              <a:rPr lang="en-US" baseline="30000" dirty="0"/>
              <a:t>th</a:t>
            </a:r>
            <a:r>
              <a:rPr lang="en-US" dirty="0"/>
              <a:t> XG boost </a:t>
            </a:r>
          </a:p>
          <a:p>
            <a:endParaRPr lang="en-US" dirty="0"/>
          </a:p>
        </p:txBody>
      </p:sp>
    </p:spTree>
    <p:extLst>
      <p:ext uri="{BB962C8B-B14F-4D97-AF65-F5344CB8AC3E}">
        <p14:creationId xmlns:p14="http://schemas.microsoft.com/office/powerpoint/2010/main" val="225345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4823-9E8E-4991-D7C3-58E5D955E0CD}"/>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Algorithm result</a:t>
            </a:r>
          </a:p>
        </p:txBody>
      </p:sp>
      <p:graphicFrame>
        <p:nvGraphicFramePr>
          <p:cNvPr id="4" name="Table 4">
            <a:extLst>
              <a:ext uri="{FF2B5EF4-FFF2-40B4-BE49-F238E27FC236}">
                <a16:creationId xmlns:a16="http://schemas.microsoft.com/office/drawing/2014/main" id="{8AEA42B5-AEB1-AD23-F323-CEEF7FBCFC75}"/>
              </a:ext>
            </a:extLst>
          </p:cNvPr>
          <p:cNvGraphicFramePr>
            <a:graphicFrameLocks noGrp="1"/>
          </p:cNvGraphicFramePr>
          <p:nvPr>
            <p:ph idx="1"/>
            <p:extLst>
              <p:ext uri="{D42A27DB-BD31-4B8C-83A1-F6EECF244321}">
                <p14:modId xmlns:p14="http://schemas.microsoft.com/office/powerpoint/2010/main" val="25788981"/>
              </p:ext>
            </p:extLst>
          </p:nvPr>
        </p:nvGraphicFramePr>
        <p:xfrm>
          <a:off x="374073" y="1690688"/>
          <a:ext cx="10979726" cy="4802184"/>
        </p:xfrm>
        <a:graphic>
          <a:graphicData uri="http://schemas.openxmlformats.org/drawingml/2006/table">
            <a:tbl>
              <a:tblPr firstRow="1" bandRow="1">
                <a:tableStyleId>{5C22544A-7EE6-4342-B048-85BDC9FD1C3A}</a:tableStyleId>
              </a:tblPr>
              <a:tblGrid>
                <a:gridCol w="1972363">
                  <a:extLst>
                    <a:ext uri="{9D8B030D-6E8A-4147-A177-3AD203B41FA5}">
                      <a16:colId xmlns:a16="http://schemas.microsoft.com/office/drawing/2014/main" val="2480953806"/>
                    </a:ext>
                  </a:extLst>
                </a:gridCol>
                <a:gridCol w="1972363">
                  <a:extLst>
                    <a:ext uri="{9D8B030D-6E8A-4147-A177-3AD203B41FA5}">
                      <a16:colId xmlns:a16="http://schemas.microsoft.com/office/drawing/2014/main" val="1747446691"/>
                    </a:ext>
                  </a:extLst>
                </a:gridCol>
                <a:gridCol w="2023188">
                  <a:extLst>
                    <a:ext uri="{9D8B030D-6E8A-4147-A177-3AD203B41FA5}">
                      <a16:colId xmlns:a16="http://schemas.microsoft.com/office/drawing/2014/main" val="1127068961"/>
                    </a:ext>
                  </a:extLst>
                </a:gridCol>
                <a:gridCol w="1408866">
                  <a:extLst>
                    <a:ext uri="{9D8B030D-6E8A-4147-A177-3AD203B41FA5}">
                      <a16:colId xmlns:a16="http://schemas.microsoft.com/office/drawing/2014/main" val="1995613999"/>
                    </a:ext>
                  </a:extLst>
                </a:gridCol>
                <a:gridCol w="1801473">
                  <a:extLst>
                    <a:ext uri="{9D8B030D-6E8A-4147-A177-3AD203B41FA5}">
                      <a16:colId xmlns:a16="http://schemas.microsoft.com/office/drawing/2014/main" val="152827745"/>
                    </a:ext>
                  </a:extLst>
                </a:gridCol>
                <a:gridCol w="1801473">
                  <a:extLst>
                    <a:ext uri="{9D8B030D-6E8A-4147-A177-3AD203B41FA5}">
                      <a16:colId xmlns:a16="http://schemas.microsoft.com/office/drawing/2014/main" val="1681165059"/>
                    </a:ext>
                  </a:extLst>
                </a:gridCol>
              </a:tblGrid>
              <a:tr h="533576">
                <a:tc>
                  <a:txBody>
                    <a:bodyPr/>
                    <a:lstStyle/>
                    <a:p>
                      <a:pPr algn="ctr"/>
                      <a:r>
                        <a:rPr lang="en-US" dirty="0"/>
                        <a:t>NO.</a:t>
                      </a:r>
                    </a:p>
                  </a:txBody>
                  <a:tcPr/>
                </a:tc>
                <a:tc>
                  <a:txBody>
                    <a:bodyPr/>
                    <a:lstStyle/>
                    <a:p>
                      <a:pPr algn="ctr"/>
                      <a:r>
                        <a:rPr lang="en-US" dirty="0"/>
                        <a:t>Algorithm</a:t>
                      </a:r>
                    </a:p>
                  </a:txBody>
                  <a:tcPr/>
                </a:tc>
                <a:tc>
                  <a:txBody>
                    <a:bodyPr/>
                    <a:lstStyle/>
                    <a:p>
                      <a:pPr algn="ctr"/>
                      <a:r>
                        <a:rPr lang="en-US" dirty="0"/>
                        <a:t>MAE</a:t>
                      </a:r>
                    </a:p>
                  </a:txBody>
                  <a:tcPr/>
                </a:tc>
                <a:tc>
                  <a:txBody>
                    <a:bodyPr/>
                    <a:lstStyle/>
                    <a:p>
                      <a:pPr algn="ctr"/>
                      <a:r>
                        <a:rPr lang="en-US" dirty="0"/>
                        <a:t>MSE</a:t>
                      </a:r>
                    </a:p>
                  </a:txBody>
                  <a:tcPr/>
                </a:tc>
                <a:tc>
                  <a:txBody>
                    <a:bodyPr/>
                    <a:lstStyle/>
                    <a:p>
                      <a:pPr algn="ctr"/>
                      <a:r>
                        <a:rPr lang="en-US" dirty="0"/>
                        <a:t>R2</a:t>
                      </a:r>
                    </a:p>
                  </a:txBody>
                  <a:tcPr/>
                </a:tc>
                <a:tc>
                  <a:txBody>
                    <a:bodyPr/>
                    <a:lstStyle/>
                    <a:p>
                      <a:pPr algn="ctr"/>
                      <a:r>
                        <a:rPr lang="en-US" dirty="0"/>
                        <a:t>Accuracy</a:t>
                      </a:r>
                    </a:p>
                  </a:txBody>
                  <a:tcPr/>
                </a:tc>
                <a:extLst>
                  <a:ext uri="{0D108BD9-81ED-4DB2-BD59-A6C34878D82A}">
                    <a16:rowId xmlns:a16="http://schemas.microsoft.com/office/drawing/2014/main" val="1995148708"/>
                  </a:ext>
                </a:extLst>
              </a:tr>
              <a:tr h="533576">
                <a:tc>
                  <a:txBody>
                    <a:bodyPr/>
                    <a:lstStyle/>
                    <a:p>
                      <a:pPr algn="ctr"/>
                      <a:r>
                        <a:rPr lang="en-US" dirty="0"/>
                        <a:t>1</a:t>
                      </a:r>
                    </a:p>
                  </a:txBody>
                  <a:tcPr/>
                </a:tc>
                <a:tc>
                  <a:txBody>
                    <a:bodyPr/>
                    <a:lstStyle/>
                    <a:p>
                      <a:pPr algn="l"/>
                      <a:r>
                        <a:rPr lang="en-US" dirty="0"/>
                        <a:t>KNN</a:t>
                      </a:r>
                    </a:p>
                  </a:txBody>
                  <a:tcPr/>
                </a:tc>
                <a:tc>
                  <a:txBody>
                    <a:bodyPr/>
                    <a:lstStyle/>
                    <a:p>
                      <a:pPr algn="ctr"/>
                      <a:r>
                        <a:rPr lang="en-US" dirty="0">
                          <a:latin typeface="+mn-lt"/>
                        </a:rPr>
                        <a:t>0.988</a:t>
                      </a:r>
                    </a:p>
                  </a:txBody>
                  <a:tcPr/>
                </a:tc>
                <a:tc>
                  <a:txBody>
                    <a:bodyPr/>
                    <a:lstStyle/>
                    <a:p>
                      <a:pPr algn="ctr"/>
                      <a:r>
                        <a:rPr lang="en-US" dirty="0"/>
                        <a:t>1.722</a:t>
                      </a:r>
                    </a:p>
                  </a:txBody>
                  <a:tcPr/>
                </a:tc>
                <a:tc>
                  <a:txBody>
                    <a:bodyPr/>
                    <a:lstStyle/>
                    <a:p>
                      <a:pPr algn="ctr"/>
                      <a:r>
                        <a:rPr lang="en-US" dirty="0"/>
                        <a:t>-0.578</a:t>
                      </a:r>
                    </a:p>
                  </a:txBody>
                  <a:tcPr/>
                </a:tc>
                <a:tc>
                  <a:txBody>
                    <a:bodyPr/>
                    <a:lstStyle/>
                    <a:p>
                      <a:pPr algn="ctr"/>
                      <a:endParaRPr lang="en-US" dirty="0"/>
                    </a:p>
                  </a:txBody>
                  <a:tcPr/>
                </a:tc>
                <a:extLst>
                  <a:ext uri="{0D108BD9-81ED-4DB2-BD59-A6C34878D82A}">
                    <a16:rowId xmlns:a16="http://schemas.microsoft.com/office/drawing/2014/main" val="562159914"/>
                  </a:ext>
                </a:extLst>
              </a:tr>
              <a:tr h="533576">
                <a:tc>
                  <a:txBody>
                    <a:bodyPr/>
                    <a:lstStyle/>
                    <a:p>
                      <a:pPr algn="ctr"/>
                      <a:r>
                        <a:rPr lang="en-US" dirty="0"/>
                        <a:t>2</a:t>
                      </a:r>
                    </a:p>
                  </a:txBody>
                  <a:tcPr/>
                </a:tc>
                <a:tc>
                  <a:txBody>
                    <a:bodyPr/>
                    <a:lstStyle/>
                    <a:p>
                      <a:pPr algn="l"/>
                      <a:r>
                        <a:rPr lang="en-US" dirty="0"/>
                        <a:t>SVM</a:t>
                      </a:r>
                    </a:p>
                  </a:txBody>
                  <a:tcPr/>
                </a:tc>
                <a:tc>
                  <a:txBody>
                    <a:bodyPr/>
                    <a:lstStyle/>
                    <a:p>
                      <a:pPr algn="ctr"/>
                      <a:r>
                        <a:rPr lang="en-US" dirty="0"/>
                        <a:t>1.44</a:t>
                      </a:r>
                    </a:p>
                  </a:txBody>
                  <a:tcPr/>
                </a:tc>
                <a:tc>
                  <a:txBody>
                    <a:bodyPr/>
                    <a:lstStyle/>
                    <a:p>
                      <a:pPr algn="ctr"/>
                      <a:r>
                        <a:rPr lang="en-US" dirty="0"/>
                        <a:t>3.225</a:t>
                      </a:r>
                    </a:p>
                  </a:txBody>
                  <a:tcPr/>
                </a:tc>
                <a:tc>
                  <a:txBody>
                    <a:bodyPr/>
                    <a:lstStyle/>
                    <a:p>
                      <a:pPr algn="ctr"/>
                      <a:r>
                        <a:rPr lang="en-US" dirty="0"/>
                        <a:t>-1.823</a:t>
                      </a:r>
                    </a:p>
                  </a:txBody>
                  <a:tcPr/>
                </a:tc>
                <a:tc>
                  <a:txBody>
                    <a:bodyPr/>
                    <a:lstStyle/>
                    <a:p>
                      <a:pPr algn="ctr"/>
                      <a:r>
                        <a:rPr lang="en-US" dirty="0"/>
                        <a:t>0.26</a:t>
                      </a:r>
                    </a:p>
                  </a:txBody>
                  <a:tcPr/>
                </a:tc>
                <a:extLst>
                  <a:ext uri="{0D108BD9-81ED-4DB2-BD59-A6C34878D82A}">
                    <a16:rowId xmlns:a16="http://schemas.microsoft.com/office/drawing/2014/main" val="1426191902"/>
                  </a:ext>
                </a:extLst>
              </a:tr>
              <a:tr h="533576">
                <a:tc>
                  <a:txBody>
                    <a:bodyPr/>
                    <a:lstStyle/>
                    <a:p>
                      <a:pPr algn="ctr"/>
                      <a:r>
                        <a:rPr lang="en-US" dirty="0"/>
                        <a:t>3</a:t>
                      </a:r>
                    </a:p>
                  </a:txBody>
                  <a:tcPr/>
                </a:tc>
                <a:tc>
                  <a:txBody>
                    <a:bodyPr/>
                    <a:lstStyle/>
                    <a:p>
                      <a:pPr algn="l"/>
                      <a:r>
                        <a:rPr lang="en-US" dirty="0"/>
                        <a:t>Decision tree</a:t>
                      </a:r>
                    </a:p>
                  </a:txBody>
                  <a:tcPr/>
                </a:tc>
                <a:tc>
                  <a:txBody>
                    <a:bodyPr/>
                    <a:lstStyle/>
                    <a:p>
                      <a:pPr algn="ctr"/>
                      <a:r>
                        <a:rPr lang="en-US" dirty="0"/>
                        <a:t>0.122</a:t>
                      </a:r>
                    </a:p>
                  </a:txBody>
                  <a:tcPr/>
                </a:tc>
                <a:tc>
                  <a:txBody>
                    <a:bodyPr/>
                    <a:lstStyle/>
                    <a:p>
                      <a:pPr algn="ctr"/>
                      <a:r>
                        <a:rPr lang="en-US" dirty="0"/>
                        <a:t>0.122</a:t>
                      </a:r>
                    </a:p>
                  </a:txBody>
                  <a:tcPr/>
                </a:tc>
                <a:tc>
                  <a:txBody>
                    <a:bodyPr/>
                    <a:lstStyle/>
                    <a:p>
                      <a:pPr algn="ctr"/>
                      <a:r>
                        <a:rPr lang="en-US" dirty="0"/>
                        <a:t>0.8927</a:t>
                      </a:r>
                    </a:p>
                  </a:txBody>
                  <a:tcPr/>
                </a:tc>
                <a:tc>
                  <a:txBody>
                    <a:bodyPr/>
                    <a:lstStyle/>
                    <a:p>
                      <a:pPr algn="ctr"/>
                      <a:r>
                        <a:rPr lang="en-US" dirty="0"/>
                        <a:t>0.88</a:t>
                      </a:r>
                    </a:p>
                  </a:txBody>
                  <a:tcPr/>
                </a:tc>
                <a:extLst>
                  <a:ext uri="{0D108BD9-81ED-4DB2-BD59-A6C34878D82A}">
                    <a16:rowId xmlns:a16="http://schemas.microsoft.com/office/drawing/2014/main" val="769234557"/>
                  </a:ext>
                </a:extLst>
              </a:tr>
              <a:tr h="533576">
                <a:tc>
                  <a:txBody>
                    <a:bodyPr/>
                    <a:lstStyle/>
                    <a:p>
                      <a:pPr algn="ctr"/>
                      <a:r>
                        <a:rPr lang="en-US" dirty="0"/>
                        <a:t>4</a:t>
                      </a:r>
                    </a:p>
                  </a:txBody>
                  <a:tcPr/>
                </a:tc>
                <a:tc>
                  <a:txBody>
                    <a:bodyPr/>
                    <a:lstStyle/>
                    <a:p>
                      <a:pPr algn="l"/>
                      <a:r>
                        <a:rPr lang="en-US" dirty="0"/>
                        <a:t>Bagging</a:t>
                      </a:r>
                    </a:p>
                  </a:txBody>
                  <a:tcPr/>
                </a:tc>
                <a:tc>
                  <a:txBody>
                    <a:bodyPr/>
                    <a:lstStyle/>
                    <a:p>
                      <a:pPr algn="ctr"/>
                      <a:r>
                        <a:rPr lang="en-US" dirty="0"/>
                        <a:t>0.122</a:t>
                      </a:r>
                    </a:p>
                  </a:txBody>
                  <a:tcPr/>
                </a:tc>
                <a:tc>
                  <a:txBody>
                    <a:bodyPr/>
                    <a:lstStyle/>
                    <a:p>
                      <a:pPr algn="ctr"/>
                      <a:r>
                        <a:rPr lang="en-US" dirty="0"/>
                        <a:t>0.122</a:t>
                      </a:r>
                    </a:p>
                  </a:txBody>
                  <a:tcPr/>
                </a:tc>
                <a:tc>
                  <a:txBody>
                    <a:bodyPr/>
                    <a:lstStyle/>
                    <a:p>
                      <a:pPr algn="ctr"/>
                      <a:r>
                        <a:rPr lang="en-US" dirty="0"/>
                        <a:t>0.8927</a:t>
                      </a:r>
                    </a:p>
                  </a:txBody>
                  <a:tcPr/>
                </a:tc>
                <a:tc>
                  <a:txBody>
                    <a:bodyPr/>
                    <a:lstStyle/>
                    <a:p>
                      <a:pPr algn="ctr"/>
                      <a:r>
                        <a:rPr lang="en-US" dirty="0"/>
                        <a:t>0.88</a:t>
                      </a:r>
                    </a:p>
                  </a:txBody>
                  <a:tcPr/>
                </a:tc>
                <a:extLst>
                  <a:ext uri="{0D108BD9-81ED-4DB2-BD59-A6C34878D82A}">
                    <a16:rowId xmlns:a16="http://schemas.microsoft.com/office/drawing/2014/main" val="3238666482"/>
                  </a:ext>
                </a:extLst>
              </a:tr>
              <a:tr h="533576">
                <a:tc>
                  <a:txBody>
                    <a:bodyPr/>
                    <a:lstStyle/>
                    <a:p>
                      <a:pPr algn="ctr"/>
                      <a:r>
                        <a:rPr lang="en-US" dirty="0"/>
                        <a:t>5</a:t>
                      </a:r>
                    </a:p>
                  </a:txBody>
                  <a:tcPr/>
                </a:tc>
                <a:tc>
                  <a:txBody>
                    <a:bodyPr/>
                    <a:lstStyle/>
                    <a:p>
                      <a:r>
                        <a:rPr lang="en-US" dirty="0"/>
                        <a:t>Random forest</a:t>
                      </a:r>
                    </a:p>
                  </a:txBody>
                  <a:tcPr/>
                </a:tc>
                <a:tc>
                  <a:txBody>
                    <a:bodyPr/>
                    <a:lstStyle/>
                    <a:p>
                      <a:pPr algn="ctr"/>
                      <a:r>
                        <a:rPr lang="en-US" dirty="0"/>
                        <a:t>0.115</a:t>
                      </a:r>
                    </a:p>
                  </a:txBody>
                  <a:tcPr/>
                </a:tc>
                <a:tc>
                  <a:txBody>
                    <a:bodyPr/>
                    <a:lstStyle/>
                    <a:p>
                      <a:pPr algn="ctr"/>
                      <a:r>
                        <a:rPr lang="en-US" dirty="0"/>
                        <a:t>0.115</a:t>
                      </a:r>
                    </a:p>
                  </a:txBody>
                  <a:tcPr/>
                </a:tc>
                <a:tc>
                  <a:txBody>
                    <a:bodyPr/>
                    <a:lstStyle/>
                    <a:p>
                      <a:pPr algn="ctr"/>
                      <a:r>
                        <a:rPr lang="en-US" dirty="0"/>
                        <a:t>0.8993</a:t>
                      </a:r>
                    </a:p>
                  </a:txBody>
                  <a:tcPr/>
                </a:tc>
                <a:tc>
                  <a:txBody>
                    <a:bodyPr/>
                    <a:lstStyle/>
                    <a:p>
                      <a:r>
                        <a:rPr lang="en-US" dirty="0"/>
                        <a:t>           0.89</a:t>
                      </a:r>
                    </a:p>
                  </a:txBody>
                  <a:tcPr/>
                </a:tc>
                <a:extLst>
                  <a:ext uri="{0D108BD9-81ED-4DB2-BD59-A6C34878D82A}">
                    <a16:rowId xmlns:a16="http://schemas.microsoft.com/office/drawing/2014/main" val="1662596211"/>
                  </a:ext>
                </a:extLst>
              </a:tr>
              <a:tr h="533576">
                <a:tc>
                  <a:txBody>
                    <a:bodyPr/>
                    <a:lstStyle/>
                    <a:p>
                      <a:pPr algn="ctr"/>
                      <a:r>
                        <a:rPr lang="en-US" dirty="0"/>
                        <a:t>6</a:t>
                      </a:r>
                    </a:p>
                  </a:txBody>
                  <a:tcPr/>
                </a:tc>
                <a:tc>
                  <a:txBody>
                    <a:bodyPr/>
                    <a:lstStyle/>
                    <a:p>
                      <a:r>
                        <a:rPr lang="en-US" dirty="0"/>
                        <a:t>Gradient boost</a:t>
                      </a:r>
                    </a:p>
                  </a:txBody>
                  <a:tcPr/>
                </a:tc>
                <a:tc>
                  <a:txBody>
                    <a:bodyPr/>
                    <a:lstStyle/>
                    <a:p>
                      <a:pPr algn="ctr"/>
                      <a:r>
                        <a:rPr lang="en-US" dirty="0"/>
                        <a:t>0.09</a:t>
                      </a:r>
                    </a:p>
                  </a:txBody>
                  <a:tcPr/>
                </a:tc>
                <a:tc>
                  <a:txBody>
                    <a:bodyPr/>
                    <a:lstStyle/>
                    <a:p>
                      <a:pPr algn="ctr"/>
                      <a:r>
                        <a:rPr lang="en-US" dirty="0"/>
                        <a:t>0.09</a:t>
                      </a:r>
                    </a:p>
                  </a:txBody>
                  <a:tcPr/>
                </a:tc>
                <a:tc>
                  <a:txBody>
                    <a:bodyPr/>
                    <a:lstStyle/>
                    <a:p>
                      <a:pPr algn="ctr"/>
                      <a:r>
                        <a:rPr lang="en-US" dirty="0"/>
                        <a:t>0.92121</a:t>
                      </a:r>
                    </a:p>
                  </a:txBody>
                  <a:tcPr/>
                </a:tc>
                <a:tc>
                  <a:txBody>
                    <a:bodyPr/>
                    <a:lstStyle/>
                    <a:p>
                      <a:pPr algn="ctr"/>
                      <a:r>
                        <a:rPr lang="en-US" dirty="0"/>
                        <a:t>0.91</a:t>
                      </a:r>
                    </a:p>
                  </a:txBody>
                  <a:tcPr/>
                </a:tc>
                <a:extLst>
                  <a:ext uri="{0D108BD9-81ED-4DB2-BD59-A6C34878D82A}">
                    <a16:rowId xmlns:a16="http://schemas.microsoft.com/office/drawing/2014/main" val="2757309750"/>
                  </a:ext>
                </a:extLst>
              </a:tr>
              <a:tr h="533576">
                <a:tc>
                  <a:txBody>
                    <a:bodyPr/>
                    <a:lstStyle/>
                    <a:p>
                      <a:pPr algn="ctr"/>
                      <a:r>
                        <a:rPr lang="en-US" dirty="0"/>
                        <a:t>7</a:t>
                      </a:r>
                    </a:p>
                  </a:txBody>
                  <a:tcPr/>
                </a:tc>
                <a:tc>
                  <a:txBody>
                    <a:bodyPr/>
                    <a:lstStyle/>
                    <a:p>
                      <a:r>
                        <a:rPr lang="en-US" dirty="0"/>
                        <a:t>XG Boost</a:t>
                      </a:r>
                    </a:p>
                  </a:txBody>
                  <a:tcPr/>
                </a:tc>
                <a:tc>
                  <a:txBody>
                    <a:bodyPr/>
                    <a:lstStyle/>
                    <a:p>
                      <a:pPr algn="ctr"/>
                      <a:r>
                        <a:rPr lang="en-US" dirty="0"/>
                        <a:t>0.092</a:t>
                      </a:r>
                    </a:p>
                  </a:txBody>
                  <a:tcPr/>
                </a:tc>
                <a:tc>
                  <a:txBody>
                    <a:bodyPr/>
                    <a:lstStyle/>
                    <a:p>
                      <a:pPr algn="ctr"/>
                      <a:r>
                        <a:rPr lang="en-US" dirty="0"/>
                        <a:t>0.092</a:t>
                      </a:r>
                    </a:p>
                  </a:txBody>
                  <a:tcPr/>
                </a:tc>
                <a:tc>
                  <a:txBody>
                    <a:bodyPr/>
                    <a:lstStyle/>
                    <a:p>
                      <a:pPr algn="ctr"/>
                      <a:r>
                        <a:rPr lang="en-US" dirty="0"/>
                        <a:t>0.9190</a:t>
                      </a:r>
                    </a:p>
                  </a:txBody>
                  <a:tcPr/>
                </a:tc>
                <a:tc>
                  <a:txBody>
                    <a:bodyPr/>
                    <a:lstStyle/>
                    <a:p>
                      <a:pPr algn="ctr"/>
                      <a:r>
                        <a:rPr lang="en-US" dirty="0"/>
                        <a:t>0.91</a:t>
                      </a:r>
                    </a:p>
                  </a:txBody>
                  <a:tcPr/>
                </a:tc>
                <a:extLst>
                  <a:ext uri="{0D108BD9-81ED-4DB2-BD59-A6C34878D82A}">
                    <a16:rowId xmlns:a16="http://schemas.microsoft.com/office/drawing/2014/main" val="1911073801"/>
                  </a:ext>
                </a:extLst>
              </a:tr>
              <a:tr h="533576">
                <a:tc>
                  <a:txBody>
                    <a:bodyPr/>
                    <a:lstStyle/>
                    <a:p>
                      <a:pPr algn="ctr"/>
                      <a:endParaRPr lang="en-US" dirty="0"/>
                    </a:p>
                  </a:txBody>
                  <a:tcPr/>
                </a:tc>
                <a:tc>
                  <a:txBody>
                    <a:bodyPr/>
                    <a:lstStyle/>
                    <a:p>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113241701"/>
                  </a:ext>
                </a:extLst>
              </a:tr>
            </a:tbl>
          </a:graphicData>
        </a:graphic>
      </p:graphicFrame>
    </p:spTree>
    <p:extLst>
      <p:ext uri="{BB962C8B-B14F-4D97-AF65-F5344CB8AC3E}">
        <p14:creationId xmlns:p14="http://schemas.microsoft.com/office/powerpoint/2010/main" val="310124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6FCD-F55D-31B9-897B-DC8ACC23EB1B}"/>
              </a:ext>
            </a:extLst>
          </p:cNvPr>
          <p:cNvSpPr>
            <a:spLocks noGrp="1"/>
          </p:cNvSpPr>
          <p:nvPr>
            <p:ph type="title"/>
          </p:nvPr>
        </p:nvSpPr>
        <p:spPr/>
        <p:txBody>
          <a:bodyPr/>
          <a:lstStyle/>
          <a:p>
            <a:pPr algn="ctr"/>
            <a:r>
              <a:rPr lang="en-US" sz="4400" b="1" i="0" u="sng" strike="noStrike" dirty="0">
                <a:solidFill>
                  <a:srgbClr val="FF0000"/>
                </a:solidFill>
                <a:effectLst/>
                <a:latin typeface="Arial Rounded MT Bold" panose="020F0704030504030204" pitchFamily="34" charset="0"/>
              </a:rPr>
              <a:t>Technique and methods we used</a:t>
            </a:r>
            <a:br>
              <a:rPr lang="en-US" sz="4400" b="1" i="0" u="sng" strike="noStrike" dirty="0">
                <a:solidFill>
                  <a:srgbClr val="FF0000"/>
                </a:solidFill>
                <a:effectLst/>
                <a:latin typeface="Arial Rounded MT Bold" panose="020F0704030504030204" pitchFamily="34" charset="0"/>
              </a:rPr>
            </a:br>
            <a:endParaRPr lang="en-US" u="sng" dirty="0">
              <a:solidFill>
                <a:srgbClr val="FF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32166A-5540-3F8A-6ABC-7CFA6F927DEF}"/>
              </a:ext>
            </a:extLst>
          </p:cNvPr>
          <p:cNvSpPr>
            <a:spLocks noGrp="1"/>
          </p:cNvSpPr>
          <p:nvPr>
            <p:ph idx="1"/>
          </p:nvPr>
        </p:nvSpPr>
        <p:spPr/>
        <p:txBody>
          <a:bodyPr>
            <a:normAutofit/>
          </a:bodyPr>
          <a:lstStyle/>
          <a:p>
            <a:r>
              <a:rPr lang="en-US" sz="2000" dirty="0">
                <a:latin typeface="Verdana" panose="020B0604030504040204" pitchFamily="34" charset="0"/>
                <a:ea typeface="Verdana" panose="020B0604030504040204" pitchFamily="34" charset="0"/>
              </a:rPr>
              <a:t>1</a:t>
            </a:r>
            <a:r>
              <a:rPr lang="en-US" sz="2000" baseline="30000" dirty="0">
                <a:latin typeface="Verdana" panose="020B0604030504040204" pitchFamily="34" charset="0"/>
                <a:ea typeface="Verdana" panose="020B0604030504040204" pitchFamily="34" charset="0"/>
              </a:rPr>
              <a:t>st</a:t>
            </a:r>
            <a:r>
              <a:rPr lang="en-US" sz="2000" dirty="0">
                <a:latin typeface="Verdana" panose="020B0604030504040204" pitchFamily="34" charset="0"/>
                <a:ea typeface="Verdana" panose="020B0604030504040204" pitchFamily="34" charset="0"/>
              </a:rPr>
              <a:t> we decide the X variables and the Y variables </a:t>
            </a:r>
          </a:p>
          <a:p>
            <a:r>
              <a:rPr lang="en-US" sz="2000" dirty="0">
                <a:latin typeface="Verdana" panose="020B0604030504040204" pitchFamily="34" charset="0"/>
                <a:ea typeface="Verdana" panose="020B0604030504040204" pitchFamily="34" charset="0"/>
              </a:rPr>
              <a:t>Then we divide the data into 2 parts Train dataset and the test dataset</a:t>
            </a:r>
          </a:p>
          <a:p>
            <a:r>
              <a:rPr lang="en-US" sz="2000" dirty="0">
                <a:latin typeface="Verdana" panose="020B0604030504040204" pitchFamily="34" charset="0"/>
                <a:ea typeface="Verdana" panose="020B0604030504040204" pitchFamily="34" charset="0"/>
              </a:rPr>
              <a:t>And we took the 80 percent data as training data and 20 percent data as a test data  </a:t>
            </a:r>
          </a:p>
          <a:p>
            <a:r>
              <a:rPr lang="en-US" sz="2000" dirty="0">
                <a:latin typeface="Verdana" panose="020B0604030504040204" pitchFamily="34" charset="0"/>
                <a:ea typeface="Verdana" panose="020B0604030504040204" pitchFamily="34" charset="0"/>
              </a:rPr>
              <a:t>Abd we use the standard scaler as a scaler</a:t>
            </a:r>
          </a:p>
          <a:p>
            <a:r>
              <a:rPr lang="en-US" sz="2000" dirty="0">
                <a:latin typeface="Verdana" panose="020B0604030504040204" pitchFamily="34" charset="0"/>
                <a:ea typeface="Verdana" panose="020B0604030504040204" pitchFamily="34" charset="0"/>
              </a:rPr>
              <a:t>Metrics that we are use in this project is 1)r2_score, 2)mean squared error, 3)mean absolute error, 4)accuracy score.</a:t>
            </a:r>
          </a:p>
          <a:p>
            <a:r>
              <a:rPr lang="en-US" sz="2000" dirty="0">
                <a:latin typeface="Verdana" panose="020B0604030504040204" pitchFamily="34" charset="0"/>
                <a:ea typeface="Verdana" panose="020B0604030504040204" pitchFamily="34" charset="0"/>
              </a:rPr>
              <a:t>In this project we use KNN, SVM, decision tree, random forest, XG boost Gradient boosting, bagging etc.</a:t>
            </a:r>
          </a:p>
          <a:p>
            <a:pPr marL="0" indent="0">
              <a:buNone/>
            </a:pPr>
            <a:r>
              <a:rPr lang="en-US" sz="2000" dirty="0">
                <a:latin typeface="Verdana" panose="020B0604030504040204" pitchFamily="34" charset="0"/>
                <a:ea typeface="Verdana" panose="020B0604030504040204" pitchFamily="34" charset="0"/>
              </a:rPr>
              <a:t> </a:t>
            </a: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570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7432-2E5B-271C-311D-E835451B9398}"/>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Challenges</a:t>
            </a:r>
          </a:p>
        </p:txBody>
      </p:sp>
      <p:sp>
        <p:nvSpPr>
          <p:cNvPr id="3" name="Content Placeholder 2">
            <a:extLst>
              <a:ext uri="{FF2B5EF4-FFF2-40B4-BE49-F238E27FC236}">
                <a16:creationId xmlns:a16="http://schemas.microsoft.com/office/drawing/2014/main" id="{8FE3FF14-6C4A-C488-A511-7E609C57634A}"/>
              </a:ext>
            </a:extLst>
          </p:cNvPr>
          <p:cNvSpPr>
            <a:spLocks noGrp="1"/>
          </p:cNvSpPr>
          <p:nvPr>
            <p:ph idx="1"/>
          </p:nvPr>
        </p:nvSpPr>
        <p:spPr/>
        <p:txBody>
          <a:bodyPr>
            <a:normAutofit/>
          </a:bodyPr>
          <a:lstStyle/>
          <a:p>
            <a:pPr marL="0" indent="0">
              <a:buNone/>
            </a:pPr>
            <a:r>
              <a:rPr lang="en-US" sz="2400" dirty="0">
                <a:latin typeface="Verdana" panose="020B0604030504040204" pitchFamily="34" charset="0"/>
                <a:ea typeface="Verdana" panose="020B0604030504040204" pitchFamily="34" charset="0"/>
              </a:rPr>
              <a:t>When we start this project the  data is very complex and not easy to under stand.</a:t>
            </a:r>
          </a:p>
          <a:p>
            <a:pPr marL="0" indent="0">
              <a:buNone/>
            </a:pPr>
            <a:r>
              <a:rPr lang="en-US" sz="2400" dirty="0">
                <a:latin typeface="Verdana" panose="020B0604030504040204" pitchFamily="34" charset="0"/>
                <a:ea typeface="Verdana" panose="020B0604030504040204" pitchFamily="34" charset="0"/>
              </a:rPr>
              <a:t>In this project the best part is to plotting the right plot and find the inside information about the features.</a:t>
            </a:r>
          </a:p>
          <a:p>
            <a:pPr marL="0" indent="0">
              <a:buNone/>
            </a:pPr>
            <a:r>
              <a:rPr lang="en-US" sz="2400" dirty="0">
                <a:latin typeface="Verdana" panose="020B0604030504040204" pitchFamily="34" charset="0"/>
                <a:ea typeface="Verdana" panose="020B0604030504040204" pitchFamily="34" charset="0"/>
              </a:rPr>
              <a:t>After plot the graph we do some feature engineering and make some columns and some </a:t>
            </a:r>
            <a:r>
              <a:rPr lang="en-US" sz="2400" dirty="0" err="1">
                <a:latin typeface="Verdana" panose="020B0604030504040204" pitchFamily="34" charset="0"/>
                <a:ea typeface="Verdana" panose="020B0604030504040204" pitchFamily="34" charset="0"/>
              </a:rPr>
              <a:t>colums</a:t>
            </a:r>
            <a:r>
              <a:rPr lang="en-US" sz="2400" dirty="0">
                <a:latin typeface="Verdana" panose="020B0604030504040204" pitchFamily="34" charset="0"/>
                <a:ea typeface="Verdana" panose="020B0604030504040204" pitchFamily="34" charset="0"/>
              </a:rPr>
              <a:t> also delete.</a:t>
            </a:r>
          </a:p>
          <a:p>
            <a:pPr marL="0" indent="0">
              <a:buNone/>
            </a:pPr>
            <a:r>
              <a:rPr lang="en-US" sz="2400" dirty="0">
                <a:latin typeface="Verdana" panose="020B0604030504040204" pitchFamily="34" charset="0"/>
                <a:ea typeface="Verdana" panose="020B0604030504040204" pitchFamily="34" charset="0"/>
              </a:rPr>
              <a:t>And finally we apply the algorithm on the data</a:t>
            </a:r>
          </a:p>
          <a:p>
            <a:pPr marL="0" indent="0">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6680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E61F-3E55-AB80-D608-253DDD3F60C4}"/>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Table of content</a:t>
            </a:r>
          </a:p>
        </p:txBody>
      </p:sp>
      <p:sp>
        <p:nvSpPr>
          <p:cNvPr id="3" name="Content Placeholder 2">
            <a:extLst>
              <a:ext uri="{FF2B5EF4-FFF2-40B4-BE49-F238E27FC236}">
                <a16:creationId xmlns:a16="http://schemas.microsoft.com/office/drawing/2014/main" id="{2D7E1DB1-8FB9-6644-EB9A-E4FAC25DA7DA}"/>
              </a:ext>
            </a:extLst>
          </p:cNvPr>
          <p:cNvSpPr>
            <a:spLocks noGrp="1"/>
          </p:cNvSpPr>
          <p:nvPr>
            <p:ph idx="1"/>
          </p:nvPr>
        </p:nvSpPr>
        <p:spPr/>
        <p:txBody>
          <a:bodyPr/>
          <a:lstStyle/>
          <a:p>
            <a:pPr rtl="0" fontAlgn="base">
              <a:spcBef>
                <a:spcPts val="10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Objective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Summary</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loading and exploration</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Data Wrangling</a:t>
            </a:r>
            <a:endParaRPr lang="en-US" sz="1800" b="1" i="0" u="none" strike="noStrike" dirty="0">
              <a:solidFill>
                <a:srgbClr val="000000"/>
              </a:solidFill>
              <a:effectLst/>
              <a:latin typeface="Arial" panose="020B0604020202020204" pitchFamily="34" charset="0"/>
            </a:endParaRPr>
          </a:p>
          <a:p>
            <a:pPr fontAlgn="base">
              <a:spcBef>
                <a:spcPts val="0"/>
              </a:spcBef>
            </a:pPr>
            <a:r>
              <a:rPr lang="en-US" sz="1800" b="1" dirty="0">
                <a:solidFill>
                  <a:srgbClr val="124F5C"/>
                </a:solidFill>
                <a:latin typeface="Verdana" panose="020B0604030504040204" pitchFamily="34" charset="0"/>
              </a:rPr>
              <a:t>Column</a:t>
            </a:r>
            <a:r>
              <a:rPr lang="en-US" sz="1800" b="1" i="0" u="none" strike="noStrike" dirty="0">
                <a:solidFill>
                  <a:srgbClr val="124F5C"/>
                </a:solidFill>
                <a:effectLst/>
                <a:latin typeface="Verdana" panose="020B0604030504040204" pitchFamily="34" charset="0"/>
              </a:rPr>
              <a:t> wise analysis</a:t>
            </a:r>
          </a:p>
          <a:p>
            <a:pPr fontAlgn="base">
              <a:spcBef>
                <a:spcPts val="0"/>
              </a:spcBef>
            </a:pPr>
            <a:r>
              <a:rPr lang="en-US" sz="1800" b="1" dirty="0">
                <a:solidFill>
                  <a:srgbClr val="124F5C"/>
                </a:solidFill>
                <a:latin typeface="Verdana" panose="020B0604030504040204" pitchFamily="34" charset="0"/>
              </a:rPr>
              <a:t>Feature engineering</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dirty="0">
                <a:solidFill>
                  <a:srgbClr val="124F5C"/>
                </a:solidFill>
                <a:latin typeface="Verdana" panose="020B0604030504040204" pitchFamily="34" charset="0"/>
              </a:rPr>
              <a:t>Algorithm results</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Algorithm that we use</a:t>
            </a: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Technique and methods we used</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Challenges</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Reference</a:t>
            </a:r>
            <a:endParaRPr lang="en-US" sz="1800" b="1"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124F5C"/>
                </a:solidFill>
                <a:effectLst/>
                <a:latin typeface="Verdana" panose="020B0604030504040204" pitchFamily="34" charset="0"/>
              </a:rPr>
              <a:t>Conclusion</a:t>
            </a:r>
            <a:endParaRPr lang="en-US" sz="1800" b="1" i="0" u="none" strike="noStrike"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9218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1D15-9B11-4FB8-55EA-23EF9CB2DF53}"/>
              </a:ext>
            </a:extLst>
          </p:cNvPr>
          <p:cNvSpPr>
            <a:spLocks noGrp="1"/>
          </p:cNvSpPr>
          <p:nvPr>
            <p:ph type="title"/>
          </p:nvPr>
        </p:nvSpPr>
        <p:spPr>
          <a:xfrm>
            <a:off x="838200" y="263525"/>
            <a:ext cx="10515600" cy="1325563"/>
          </a:xfrm>
        </p:spPr>
        <p:txBody>
          <a:bodyPr/>
          <a:lstStyle/>
          <a:p>
            <a:pPr algn="ctr"/>
            <a:r>
              <a:rPr lang="en-US" dirty="0">
                <a:solidFill>
                  <a:srgbClr val="FF0000"/>
                </a:solidFill>
                <a:latin typeface="Arial Rounded MT Bold" panose="020F0704030504030204" pitchFamily="34" charset="0"/>
              </a:rPr>
              <a:t>Conclusion</a:t>
            </a:r>
          </a:p>
        </p:txBody>
      </p:sp>
      <p:graphicFrame>
        <p:nvGraphicFramePr>
          <p:cNvPr id="4" name="Content Placeholder 3">
            <a:extLst>
              <a:ext uri="{FF2B5EF4-FFF2-40B4-BE49-F238E27FC236}">
                <a16:creationId xmlns:a16="http://schemas.microsoft.com/office/drawing/2014/main" id="{FE110293-8C4C-B313-1905-7786A3170DE7}"/>
              </a:ext>
            </a:extLst>
          </p:cNvPr>
          <p:cNvGraphicFramePr>
            <a:graphicFrameLocks noGrp="1"/>
          </p:cNvGraphicFramePr>
          <p:nvPr>
            <p:ph idx="1"/>
            <p:extLst>
              <p:ext uri="{D42A27DB-BD31-4B8C-83A1-F6EECF244321}">
                <p14:modId xmlns:p14="http://schemas.microsoft.com/office/powerpoint/2010/main" val="786885376"/>
              </p:ext>
            </p:extLst>
          </p:nvPr>
        </p:nvGraphicFramePr>
        <p:xfrm>
          <a:off x="277091" y="1482435"/>
          <a:ext cx="11637817" cy="5142992"/>
        </p:xfrm>
        <a:graphic>
          <a:graphicData uri="http://schemas.openxmlformats.org/drawingml/2006/table">
            <a:tbl>
              <a:tblPr>
                <a:tableStyleId>{5C22544A-7EE6-4342-B048-85BDC9FD1C3A}</a:tableStyleId>
              </a:tblPr>
              <a:tblGrid>
                <a:gridCol w="11637817">
                  <a:extLst>
                    <a:ext uri="{9D8B030D-6E8A-4147-A177-3AD203B41FA5}">
                      <a16:colId xmlns:a16="http://schemas.microsoft.com/office/drawing/2014/main" val="2066126624"/>
                    </a:ext>
                  </a:extLst>
                </a:gridCol>
              </a:tblGrid>
              <a:tr h="5115282">
                <a:tc>
                  <a:txBody>
                    <a:bodyPr/>
                    <a:lstStyle/>
                    <a:p>
                      <a:pPr marL="0" marR="0">
                        <a:lnSpc>
                          <a:spcPct val="115000"/>
                        </a:lnSpc>
                        <a:spcBef>
                          <a:spcPts val="0"/>
                        </a:spcBef>
                        <a:spcAft>
                          <a:spcPts val="0"/>
                        </a:spcAft>
                      </a:pPr>
                      <a:r>
                        <a:rPr lang="en-US" sz="1800" dirty="0">
                          <a:effectLst/>
                          <a:latin typeface="Verdana" panose="020B0604030504040204" pitchFamily="34" charset="0"/>
                          <a:ea typeface="Verdana" panose="020B0604030504040204" pitchFamily="34" charset="0"/>
                        </a:rPr>
                        <a:t>This project is about the price range prediction of mobile price range analysis. When we start this project it is very difficult to understand and look very complex.</a:t>
                      </a:r>
                    </a:p>
                    <a:p>
                      <a:pPr marL="0" marR="0">
                        <a:lnSpc>
                          <a:spcPct val="115000"/>
                        </a:lnSpc>
                        <a:spcBef>
                          <a:spcPts val="0"/>
                        </a:spcBef>
                        <a:spcAft>
                          <a:spcPts val="0"/>
                        </a:spcAft>
                      </a:pPr>
                      <a:r>
                        <a:rPr lang="en-US" sz="1800" dirty="0">
                          <a:effectLst/>
                          <a:latin typeface="Verdana" panose="020B0604030504040204" pitchFamily="34" charset="0"/>
                          <a:ea typeface="Verdana" panose="020B0604030504040204" pitchFamily="34" charset="0"/>
                        </a:rPr>
                        <a:t>In first step we upload the data and then we start to find the duplicate values and nulls values and missing values etc. but in this data there is no missing values and duplicate values. After completion of 1</a:t>
                      </a:r>
                      <a:r>
                        <a:rPr lang="en-US" sz="1800" baseline="30000" dirty="0">
                          <a:effectLst/>
                          <a:latin typeface="Verdana" panose="020B0604030504040204" pitchFamily="34" charset="0"/>
                          <a:ea typeface="Verdana" panose="020B0604030504040204" pitchFamily="34" charset="0"/>
                        </a:rPr>
                        <a:t>st</a:t>
                      </a:r>
                      <a:r>
                        <a:rPr lang="en-US" sz="1800" dirty="0">
                          <a:effectLst/>
                          <a:latin typeface="Verdana" panose="020B0604030504040204" pitchFamily="34" charset="0"/>
                          <a:ea typeface="Verdana" panose="020B0604030504040204" pitchFamily="34" charset="0"/>
                        </a:rPr>
                        <a:t> step  in 2</a:t>
                      </a:r>
                      <a:r>
                        <a:rPr lang="en-US" sz="1800" baseline="30000" dirty="0">
                          <a:effectLst/>
                          <a:latin typeface="Verdana" panose="020B0604030504040204" pitchFamily="34" charset="0"/>
                          <a:ea typeface="Verdana" panose="020B0604030504040204" pitchFamily="34" charset="0"/>
                        </a:rPr>
                        <a:t>nd</a:t>
                      </a:r>
                      <a:r>
                        <a:rPr lang="en-US" sz="1800" dirty="0">
                          <a:effectLst/>
                          <a:latin typeface="Verdana" panose="020B0604030504040204" pitchFamily="34" charset="0"/>
                          <a:ea typeface="Verdana" panose="020B0604030504040204" pitchFamily="34" charset="0"/>
                        </a:rPr>
                        <a:t> step we pot the data in form of graph pie plot and bar plot and line plot and also box plot and in box plot we find some outlier but these outliers are not affect the result because thy are very less in number. After plot the data we plot the heatmap of the data and then we find the relationship between the feature and we did some feature engineering in the data like combine the features and make another feature etc.</a:t>
                      </a:r>
                    </a:p>
                    <a:p>
                      <a:pPr marL="0" marR="0">
                        <a:lnSpc>
                          <a:spcPct val="115000"/>
                        </a:lnSpc>
                        <a:spcBef>
                          <a:spcPts val="0"/>
                        </a:spcBef>
                        <a:spcAft>
                          <a:spcPts val="0"/>
                        </a:spcAft>
                      </a:pPr>
                      <a:r>
                        <a:rPr lang="en-US" sz="1800" dirty="0">
                          <a:effectLst/>
                          <a:latin typeface="Verdana" panose="020B0604030504040204" pitchFamily="34" charset="0"/>
                          <a:ea typeface="Verdana" panose="020B0604030504040204" pitchFamily="34" charset="0"/>
                        </a:rPr>
                        <a:t>After the feature engineering we apply some algorithm, 1)KNN , 2)SVM ,3)decision tree, 4)random forest, 5) bagging, 6)sacking,7)XG booster, 8) Gradient boosting.</a:t>
                      </a:r>
                    </a:p>
                    <a:p>
                      <a:pPr marL="0" marR="0">
                        <a:lnSpc>
                          <a:spcPct val="115000"/>
                        </a:lnSpc>
                        <a:spcBef>
                          <a:spcPts val="0"/>
                        </a:spcBef>
                        <a:spcAft>
                          <a:spcPts val="0"/>
                        </a:spcAft>
                      </a:pPr>
                      <a:r>
                        <a:rPr lang="en-US" sz="1800" dirty="0">
                          <a:effectLst/>
                          <a:latin typeface="Verdana" panose="020B0604030504040204" pitchFamily="34" charset="0"/>
                          <a:ea typeface="Verdana" panose="020B0604030504040204" pitchFamily="34" charset="0"/>
                        </a:rPr>
                        <a:t>After applying these algorithm we select the best 3 algorithm that gives the best accuracy score. And  we select the XG boost, random forest, gradient boosting the give the accuracy between the 88- 91 percent. After selecting the algorithm we do some feature engineering and do some cross validation but there is not much change in the result of the cross validation and we select all as a best that give us 91% accuracy score.    </a:t>
                      </a:r>
                    </a:p>
                  </a:txBody>
                  <a:tcPr marL="63500" marR="63500" marT="63500" marB="63500"/>
                </a:tc>
                <a:extLst>
                  <a:ext uri="{0D108BD9-81ED-4DB2-BD59-A6C34878D82A}">
                    <a16:rowId xmlns:a16="http://schemas.microsoft.com/office/drawing/2014/main" val="903249252"/>
                  </a:ext>
                </a:extLst>
              </a:tr>
            </a:tbl>
          </a:graphicData>
        </a:graphic>
      </p:graphicFrame>
    </p:spTree>
    <p:extLst>
      <p:ext uri="{BB962C8B-B14F-4D97-AF65-F5344CB8AC3E}">
        <p14:creationId xmlns:p14="http://schemas.microsoft.com/office/powerpoint/2010/main" val="3610681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78E-96DB-644E-4B0B-07FD8EBD6D94}"/>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Reference</a:t>
            </a:r>
          </a:p>
        </p:txBody>
      </p:sp>
      <p:sp>
        <p:nvSpPr>
          <p:cNvPr id="3" name="Content Placeholder 2">
            <a:extLst>
              <a:ext uri="{FF2B5EF4-FFF2-40B4-BE49-F238E27FC236}">
                <a16:creationId xmlns:a16="http://schemas.microsoft.com/office/drawing/2014/main" id="{AF2105AD-5A55-1C0B-92E8-66442B9ACCEE}"/>
              </a:ext>
            </a:extLst>
          </p:cNvPr>
          <p:cNvSpPr>
            <a:spLocks noGrp="1"/>
          </p:cNvSpPr>
          <p:nvPr>
            <p:ph idx="1"/>
          </p:nvPr>
        </p:nvSpPr>
        <p:spPr/>
        <p:txBody>
          <a:bodyPr/>
          <a:lstStyle/>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Almabetter</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i="0" strike="noStrike"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Geeksforgeeks</a:t>
            </a:r>
            <a:endParaRPr lang="en-US" i="0" strike="noStrike"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StackOverflow</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Github</a:t>
            </a:r>
            <a:endParaRPr lang="en-US" i="0" strike="noStrike" dirty="0">
              <a:solidFill>
                <a:srgbClr val="F5FDFF"/>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13448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5F6A-C22E-54A0-56F4-01AF6CBEF281}"/>
              </a:ext>
            </a:extLst>
          </p:cNvPr>
          <p:cNvSpPr>
            <a:spLocks noGrp="1"/>
          </p:cNvSpPr>
          <p:nvPr>
            <p:ph type="title"/>
          </p:nvPr>
        </p:nvSpPr>
        <p:spPr>
          <a:xfrm>
            <a:off x="838200" y="365125"/>
            <a:ext cx="10515600" cy="5356802"/>
          </a:xfrm>
        </p:spPr>
        <p:txBody>
          <a:bodyPr/>
          <a:lstStyle/>
          <a:p>
            <a:pPr algn="ctr"/>
            <a:r>
              <a:rPr lang="en-US" u="sng" dirty="0">
                <a:solidFill>
                  <a:srgbClr val="FF0000"/>
                </a:solidFill>
                <a:latin typeface="Arial Rounded MT Bold" panose="020F0704030504030204" pitchFamily="34" charset="0"/>
              </a:rPr>
              <a:t>THANK YOU</a:t>
            </a:r>
          </a:p>
        </p:txBody>
      </p:sp>
      <p:sp>
        <p:nvSpPr>
          <p:cNvPr id="3" name="Content Placeholder 2">
            <a:extLst>
              <a:ext uri="{FF2B5EF4-FFF2-40B4-BE49-F238E27FC236}">
                <a16:creationId xmlns:a16="http://schemas.microsoft.com/office/drawing/2014/main" id="{F2B63354-3BB2-65AD-C192-204883F6EFFD}"/>
              </a:ext>
            </a:extLst>
          </p:cNvPr>
          <p:cNvSpPr>
            <a:spLocks noGrp="1"/>
          </p:cNvSpPr>
          <p:nvPr>
            <p:ph idx="1"/>
          </p:nvPr>
        </p:nvSpPr>
        <p:spPr>
          <a:xfrm>
            <a:off x="838200" y="5597235"/>
            <a:ext cx="1863436" cy="579727"/>
          </a:xfrm>
        </p:spPr>
        <p:txBody>
          <a:bodyPr/>
          <a:lstStyle/>
          <a:p>
            <a:endParaRPr lang="en-US" dirty="0"/>
          </a:p>
        </p:txBody>
      </p:sp>
    </p:spTree>
    <p:extLst>
      <p:ext uri="{BB962C8B-B14F-4D97-AF65-F5344CB8AC3E}">
        <p14:creationId xmlns:p14="http://schemas.microsoft.com/office/powerpoint/2010/main" val="237330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F66B-8BE5-DF63-10D0-F767A0010073}"/>
              </a:ext>
            </a:extLst>
          </p:cNvPr>
          <p:cNvSpPr>
            <a:spLocks noGrp="1"/>
          </p:cNvSpPr>
          <p:nvPr>
            <p:ph type="title"/>
          </p:nvPr>
        </p:nvSpPr>
        <p:spPr/>
        <p:txBody>
          <a:bodyPr/>
          <a:lstStyle/>
          <a:p>
            <a:pPr algn="ctr"/>
            <a:r>
              <a:rPr lang="en-US" b="1" i="1" u="sng" dirty="0">
                <a:solidFill>
                  <a:srgbClr val="FF0000"/>
                </a:solidFill>
                <a:latin typeface="Arial Rounded MT Bold" panose="020F0704030504030204" pitchFamily="34" charset="0"/>
              </a:rPr>
              <a:t>Objective</a:t>
            </a:r>
          </a:p>
        </p:txBody>
      </p:sp>
      <p:sp>
        <p:nvSpPr>
          <p:cNvPr id="3" name="Content Placeholder 2">
            <a:extLst>
              <a:ext uri="{FF2B5EF4-FFF2-40B4-BE49-F238E27FC236}">
                <a16:creationId xmlns:a16="http://schemas.microsoft.com/office/drawing/2014/main" id="{5144D2E3-48CC-2AC7-D448-EC08A36675DD}"/>
              </a:ext>
            </a:extLst>
          </p:cNvPr>
          <p:cNvSpPr>
            <a:spLocks noGrp="1"/>
          </p:cNvSpPr>
          <p:nvPr>
            <p:ph idx="1"/>
          </p:nvPr>
        </p:nvSpPr>
        <p:spPr/>
        <p:txBody>
          <a:bodyPr>
            <a:normAutofit/>
          </a:bodyPr>
          <a:lstStyle/>
          <a:p>
            <a:pPr algn="l"/>
            <a:r>
              <a:rPr lang="en-US" sz="2400" dirty="0">
                <a:solidFill>
                  <a:srgbClr val="000000"/>
                </a:solidFill>
                <a:effectLst/>
                <a:latin typeface="Verdana" panose="020B0604030504040204" pitchFamily="34" charset="0"/>
                <a:ea typeface="Calibri" panose="020F0502020204030204" pitchFamily="34" charset="0"/>
                <a:cs typeface="Segoe UI" panose="020B0502040204020203" pitchFamily="34" charset="0"/>
              </a:rPr>
              <a:t>In the competitive mobile phone market company wants to understand sale data of the mobile phone and factors which drive the prices. The objective is to find out some relation ship between features of mobile phones ( </a:t>
            </a:r>
            <a:r>
              <a:rPr lang="en-US" sz="2400" dirty="0" err="1">
                <a:solidFill>
                  <a:srgbClr val="000000"/>
                </a:solidFill>
                <a:effectLst/>
                <a:latin typeface="Verdana" panose="020B0604030504040204" pitchFamily="34" charset="0"/>
                <a:ea typeface="Calibri" panose="020F0502020204030204" pitchFamily="34" charset="0"/>
                <a:cs typeface="Segoe UI" panose="020B0502040204020203" pitchFamily="34" charset="0"/>
              </a:rPr>
              <a:t>eg.</a:t>
            </a:r>
            <a:r>
              <a:rPr lang="en-US" sz="2400" dirty="0">
                <a:solidFill>
                  <a:srgbClr val="000000"/>
                </a:solidFill>
                <a:effectLst/>
                <a:latin typeface="Verdana" panose="020B0604030504040204" pitchFamily="34" charset="0"/>
                <a:ea typeface="Calibri" panose="020F0502020204030204" pitchFamily="34" charset="0"/>
                <a:cs typeface="Segoe UI" panose="020B0502040204020203" pitchFamily="34" charset="0"/>
              </a:rPr>
              <a:t> — RAM, internal memory, etc.). and its selling price. In this problem we do not have to predict the actual price but a price range indicating how high the price is. </a:t>
            </a:r>
            <a:endPar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endParaRPr>
          </a:p>
          <a:p>
            <a:pPr algn="l"/>
            <a:r>
              <a:rPr lang="en-US" sz="2400" dirty="0">
                <a:solidFill>
                  <a:srgbClr val="000000"/>
                </a:solidFill>
                <a:latin typeface="Verdana" panose="020B0604030504040204" pitchFamily="34" charset="0"/>
                <a:ea typeface="Verdana" panose="020B0604030504040204" pitchFamily="34" charset="0"/>
                <a:cs typeface="Segoe UI" panose="020B0502040204020203" pitchFamily="34" charset="0"/>
              </a:rPr>
              <a:t>Our objective is to find out the best price range to competitive with other in mobile phone market and find out which features affect the price range and sales</a:t>
            </a:r>
          </a:p>
          <a:p>
            <a:pPr marL="0" indent="0" algn="l">
              <a:buNone/>
            </a:pPr>
            <a:endParaRPr lang="en-US" sz="2400"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7123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40BC-A2E2-939D-4D7B-2D446ACB339F}"/>
              </a:ext>
            </a:extLst>
          </p:cNvPr>
          <p:cNvSpPr>
            <a:spLocks noGrp="1"/>
          </p:cNvSpPr>
          <p:nvPr>
            <p:ph type="title"/>
          </p:nvPr>
        </p:nvSpPr>
        <p:spPr/>
        <p:txBody>
          <a:bodyPr/>
          <a:lstStyle/>
          <a:p>
            <a:pPr algn="ctr"/>
            <a:r>
              <a:rPr lang="en-US" b="1" u="sng" dirty="0">
                <a:solidFill>
                  <a:srgbClr val="FF0000"/>
                </a:solidFill>
                <a:latin typeface="Arial Rounded MT Bold" panose="020F0704030504030204" pitchFamily="34" charset="0"/>
              </a:rPr>
              <a:t>Data summary</a:t>
            </a:r>
          </a:p>
        </p:txBody>
      </p:sp>
      <p:sp>
        <p:nvSpPr>
          <p:cNvPr id="3" name="Content Placeholder 2">
            <a:extLst>
              <a:ext uri="{FF2B5EF4-FFF2-40B4-BE49-F238E27FC236}">
                <a16:creationId xmlns:a16="http://schemas.microsoft.com/office/drawing/2014/main" id="{6F13AA5D-B52A-317A-71D6-EFFFBF3B5A91}"/>
              </a:ext>
            </a:extLst>
          </p:cNvPr>
          <p:cNvSpPr>
            <a:spLocks noGrp="1"/>
          </p:cNvSpPr>
          <p:nvPr>
            <p:ph idx="1"/>
          </p:nvPr>
        </p:nvSpPr>
        <p:spPr/>
        <p:txBody>
          <a:bodyPr>
            <a:noAutofit/>
          </a:bodyPr>
          <a:lstStyle/>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Battery power</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battery power in </a:t>
            </a:r>
            <a:r>
              <a:rPr lang="en-US" sz="1800" dirty="0" err="1">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mAh</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Blue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Has Bluetooth or not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Clock speed</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Speed at which microprocessor execute instruction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Dual sim</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Has dual sim or not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Fc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front camera megapixels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Pc</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Primary camera pixels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Four g</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has 4g or not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Int memory</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internal memory capacity</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M deep</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mobile depth in cm</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Mobile weight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weight of mobile phones</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N cores</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no. of cores in processor</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err="1">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Px</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width</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pixel resolution width</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err="1">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Px</a:t>
            </a:r>
            <a:r>
              <a:rPr lang="en-US" sz="1800" b="1"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height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sym typeface="Wingdings" panose="05000000000000000000" pitchFamily="2" charset="2"/>
              </a:rPr>
              <a:t></a:t>
            </a:r>
            <a:r>
              <a:rPr lang="en-US" sz="1800" dirty="0">
                <a:solidFill>
                  <a:srgbClr val="000000"/>
                </a:solidFill>
                <a:effectLst/>
                <a:latin typeface="Verdana" panose="020B0604030504040204" pitchFamily="34" charset="0"/>
                <a:ea typeface="Times New Roman" panose="02020603050405020304" pitchFamily="18" charset="0"/>
                <a:cs typeface="Segoe UI" panose="020B0502040204020203" pitchFamily="34" charset="0"/>
              </a:rPr>
              <a:t> pixel resolution height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408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CE20-4479-00BA-1273-9CFCEAD71CD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B644329-F4FA-8AB6-CE57-3AECBAC66350}"/>
              </a:ext>
            </a:extLst>
          </p:cNvPr>
          <p:cNvSpPr>
            <a:spLocks noGrp="1"/>
          </p:cNvSpPr>
          <p:nvPr>
            <p:ph idx="1"/>
          </p:nvPr>
        </p:nvSpPr>
        <p:spPr/>
        <p:txBody>
          <a:bodyPr>
            <a:normAutofit/>
          </a:bodyPr>
          <a:lstStyle/>
          <a:p>
            <a:endParaRPr lang="en-US" dirty="0"/>
          </a:p>
          <a:p>
            <a:endParaRPr lang="en-US" dirty="0"/>
          </a:p>
        </p:txBody>
      </p:sp>
      <p:sp>
        <p:nvSpPr>
          <p:cNvPr id="5" name="TextBox 4">
            <a:extLst>
              <a:ext uri="{FF2B5EF4-FFF2-40B4-BE49-F238E27FC236}">
                <a16:creationId xmlns:a16="http://schemas.microsoft.com/office/drawing/2014/main" id="{3DF6E49C-D36E-0AD7-BC63-FC3340E45C3A}"/>
              </a:ext>
            </a:extLst>
          </p:cNvPr>
          <p:cNvSpPr txBox="1"/>
          <p:nvPr/>
        </p:nvSpPr>
        <p:spPr>
          <a:xfrm>
            <a:off x="838200" y="1967813"/>
            <a:ext cx="8305800" cy="3248069"/>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Ram</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random access memory in mb</a:t>
            </a:r>
            <a:endParaRPr lang="en-US" sz="2000" dirty="0">
              <a:effectLst/>
              <a:latin typeface="Verdana" panose="020B0604030504040204" pitchFamily="34" charset="0"/>
              <a:ea typeface="Verdana" panose="020B060403050404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Sc w</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screen width</a:t>
            </a:r>
            <a:endParaRPr lang="en-US" sz="2000" dirty="0">
              <a:effectLst/>
              <a:latin typeface="Verdana" panose="020B0604030504040204" pitchFamily="34" charset="0"/>
              <a:ea typeface="Verdana" panose="020B060403050404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Talk time</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Longest that a single battery can last over a call</a:t>
            </a:r>
            <a:endParaRPr lang="en-US" sz="2000" dirty="0">
              <a:effectLst/>
              <a:latin typeface="Verdana" panose="020B0604030504040204" pitchFamily="34" charset="0"/>
              <a:ea typeface="Verdana" panose="020B060403050404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Three g</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has 3g or not</a:t>
            </a:r>
            <a:endParaRPr lang="en-US" sz="2000" dirty="0">
              <a:effectLst/>
              <a:latin typeface="Verdana" panose="020B0604030504040204" pitchFamily="34" charset="0"/>
              <a:ea typeface="Verdana" panose="020B060403050404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err="1">
                <a:solidFill>
                  <a:srgbClr val="000000"/>
                </a:solidFill>
                <a:effectLst/>
                <a:latin typeface="Verdana" panose="020B0604030504040204" pitchFamily="34" charset="0"/>
                <a:ea typeface="Verdana" panose="020B0604030504040204" pitchFamily="34" charset="0"/>
                <a:cs typeface="Segoe UI" panose="020B0502040204020203" pitchFamily="34" charset="0"/>
              </a:rPr>
              <a:t>Wifi</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has </a:t>
            </a:r>
            <a:r>
              <a:rPr lang="en-US" sz="2000" dirty="0" err="1">
                <a:solidFill>
                  <a:srgbClr val="000000"/>
                </a:solidFill>
                <a:effectLst/>
                <a:latin typeface="Verdana" panose="020B0604030504040204" pitchFamily="34" charset="0"/>
                <a:ea typeface="Verdana" panose="020B0604030504040204" pitchFamily="34" charset="0"/>
                <a:cs typeface="Segoe UI" panose="020B0502040204020203" pitchFamily="34" charset="0"/>
              </a:rPr>
              <a:t>wifi</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or not</a:t>
            </a:r>
            <a:endParaRPr lang="en-US" sz="2000" dirty="0">
              <a:effectLst/>
              <a:latin typeface="Verdana" panose="020B0604030504040204" pitchFamily="34" charset="0"/>
              <a:ea typeface="Verdana" panose="020B060403050404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2000" b="1"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Price range</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sym typeface="Wingdings" panose="05000000000000000000" pitchFamily="2" charset="2"/>
              </a:rPr>
              <a:t></a:t>
            </a:r>
            <a:r>
              <a:rPr lang="en-US" sz="2000" dirty="0">
                <a:solidFill>
                  <a:srgbClr val="000000"/>
                </a:solidFill>
                <a:effectLst/>
                <a:latin typeface="Verdana" panose="020B0604030504040204" pitchFamily="34" charset="0"/>
                <a:ea typeface="Verdana" panose="020B0604030504040204" pitchFamily="34" charset="0"/>
                <a:cs typeface="Segoe UI" panose="020B0502040204020203" pitchFamily="34" charset="0"/>
              </a:rPr>
              <a:t> This is the target variables with a value of (0=low cost),(1=medium cost),(2=heigh cost),(3=very heigh cost)</a:t>
            </a:r>
            <a:endParaRPr lang="en-US" sz="20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6471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31BF-BFBB-02E0-790B-4EE577D617A9}"/>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loading</a:t>
            </a:r>
          </a:p>
        </p:txBody>
      </p:sp>
      <p:sp>
        <p:nvSpPr>
          <p:cNvPr id="3" name="Content Placeholder 2">
            <a:extLst>
              <a:ext uri="{FF2B5EF4-FFF2-40B4-BE49-F238E27FC236}">
                <a16:creationId xmlns:a16="http://schemas.microsoft.com/office/drawing/2014/main" id="{601293BF-BF64-0BE4-B875-EB70EBDF675B}"/>
              </a:ext>
            </a:extLst>
          </p:cNvPr>
          <p:cNvSpPr>
            <a:spLocks noGrp="1"/>
          </p:cNvSpPr>
          <p:nvPr>
            <p:ph idx="1"/>
          </p:nvPr>
        </p:nvSpPr>
        <p:spPr/>
        <p:txBody>
          <a:bodyPr>
            <a:normAutofit/>
          </a:bodyPr>
          <a:lstStyle/>
          <a:p>
            <a:pPr marL="0" indent="0">
              <a:buNone/>
            </a:pPr>
            <a:endParaRPr lang="en-US" sz="20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45FDE46-75AB-FD3E-DACA-B75CE79946A8}"/>
              </a:ext>
            </a:extLst>
          </p:cNvPr>
          <p:cNvSpPr txBox="1"/>
          <p:nvPr/>
        </p:nvSpPr>
        <p:spPr>
          <a:xfrm>
            <a:off x="8395855" y="2175164"/>
            <a:ext cx="2701636" cy="1077218"/>
          </a:xfrm>
          <a:prstGeom prst="rect">
            <a:avLst/>
          </a:prstGeom>
          <a:solidFill>
            <a:schemeClr val="accent4">
              <a:lumMod val="60000"/>
              <a:lumOff val="40000"/>
            </a:schemeClr>
          </a:solidFill>
        </p:spPr>
        <p:txBody>
          <a:bodyPr wrap="square" rtlCol="0">
            <a:spAutoFit/>
          </a:bodyPr>
          <a:lstStyle>
            <a:defPPr>
              <a:defRPr lang="en-US"/>
            </a:defPPr>
            <a:lvl1pPr>
              <a:defRPr sz="2800" u="sng"/>
            </a:lvl1pPr>
          </a:lstStyle>
          <a:p>
            <a:pPr algn="ctr"/>
            <a:r>
              <a:rPr lang="en-US" sz="2400" dirty="0">
                <a:solidFill>
                  <a:schemeClr val="tx1">
                    <a:lumMod val="95000"/>
                    <a:lumOff val="5000"/>
                  </a:schemeClr>
                </a:solidFill>
              </a:rPr>
              <a:t>Data exploration</a:t>
            </a:r>
          </a:p>
          <a:p>
            <a:r>
              <a:rPr lang="en-US" sz="2000" u="none" dirty="0">
                <a:solidFill>
                  <a:schemeClr val="tx1">
                    <a:lumMod val="95000"/>
                    <a:lumOff val="5000"/>
                  </a:schemeClr>
                </a:solidFill>
              </a:rPr>
              <a:t>Checking data in different column</a:t>
            </a:r>
          </a:p>
        </p:txBody>
      </p:sp>
      <p:sp>
        <p:nvSpPr>
          <p:cNvPr id="10" name="TextBox 9">
            <a:extLst>
              <a:ext uri="{FF2B5EF4-FFF2-40B4-BE49-F238E27FC236}">
                <a16:creationId xmlns:a16="http://schemas.microsoft.com/office/drawing/2014/main" id="{1475D0D6-0FB0-DC25-EA07-6884F9740240}"/>
              </a:ext>
            </a:extLst>
          </p:cNvPr>
          <p:cNvSpPr txBox="1"/>
          <p:nvPr/>
        </p:nvSpPr>
        <p:spPr>
          <a:xfrm flipH="1">
            <a:off x="987826" y="2175164"/>
            <a:ext cx="2946865" cy="1384995"/>
          </a:xfrm>
          <a:prstGeom prst="rect">
            <a:avLst/>
          </a:prstGeom>
          <a:solidFill>
            <a:schemeClr val="accent4">
              <a:lumMod val="60000"/>
              <a:lumOff val="40000"/>
            </a:schemeClr>
          </a:solidFill>
        </p:spPr>
        <p:txBody>
          <a:bodyPr wrap="square" rtlCol="0">
            <a:spAutoFit/>
          </a:bodyPr>
          <a:lstStyle/>
          <a:p>
            <a:pPr algn="ctr"/>
            <a:r>
              <a:rPr lang="en-US" sz="2400" u="sng" dirty="0">
                <a:solidFill>
                  <a:schemeClr val="tx1">
                    <a:lumMod val="95000"/>
                    <a:lumOff val="5000"/>
                  </a:schemeClr>
                </a:solidFill>
              </a:rPr>
              <a:t>Data loading  </a:t>
            </a:r>
            <a:endParaRPr lang="en-US" dirty="0">
              <a:solidFill>
                <a:schemeClr val="tx1">
                  <a:lumMod val="95000"/>
                  <a:lumOff val="5000"/>
                </a:schemeClr>
              </a:solidFill>
            </a:endParaRPr>
          </a:p>
          <a:p>
            <a:r>
              <a:rPr lang="en-US" sz="2000" dirty="0">
                <a:solidFill>
                  <a:schemeClr val="tx1">
                    <a:lumMod val="95000"/>
                    <a:lumOff val="5000"/>
                  </a:schemeClr>
                </a:solidFill>
              </a:rPr>
              <a:t>Loading the data from google drive and read into notebook</a:t>
            </a:r>
          </a:p>
        </p:txBody>
      </p:sp>
      <p:sp>
        <p:nvSpPr>
          <p:cNvPr id="12" name="TextBox 11">
            <a:extLst>
              <a:ext uri="{FF2B5EF4-FFF2-40B4-BE49-F238E27FC236}">
                <a16:creationId xmlns:a16="http://schemas.microsoft.com/office/drawing/2014/main" id="{E241F678-3408-E1A2-118A-58846508902C}"/>
              </a:ext>
            </a:extLst>
          </p:cNvPr>
          <p:cNvSpPr txBox="1"/>
          <p:nvPr/>
        </p:nvSpPr>
        <p:spPr>
          <a:xfrm>
            <a:off x="987826" y="4365010"/>
            <a:ext cx="2946866" cy="1508105"/>
          </a:xfrm>
          <a:prstGeom prst="rect">
            <a:avLst/>
          </a:prstGeom>
          <a:solidFill>
            <a:srgbClr val="00B0F0"/>
          </a:solidFill>
        </p:spPr>
        <p:txBody>
          <a:bodyPr wrap="square" rtlCol="0">
            <a:spAutoFit/>
          </a:bodyPr>
          <a:lstStyle/>
          <a:p>
            <a:pPr algn="ctr"/>
            <a:r>
              <a:rPr lang="en-US" sz="2400" u="sng" dirty="0" err="1">
                <a:solidFill>
                  <a:schemeClr val="tx1">
                    <a:lumMod val="95000"/>
                    <a:lumOff val="5000"/>
                  </a:schemeClr>
                </a:solidFill>
              </a:rPr>
              <a:t>Cloumns</a:t>
            </a:r>
            <a:endParaRPr lang="en-US" sz="2400" u="sng" dirty="0">
              <a:solidFill>
                <a:schemeClr val="tx1">
                  <a:lumMod val="95000"/>
                  <a:lumOff val="5000"/>
                </a:schemeClr>
              </a:solidFill>
            </a:endParaRPr>
          </a:p>
          <a:p>
            <a:r>
              <a:rPr lang="en-US" sz="2000" dirty="0">
                <a:solidFill>
                  <a:schemeClr val="tx1">
                    <a:lumMod val="95000"/>
                    <a:lumOff val="5000"/>
                  </a:schemeClr>
                </a:solidFill>
              </a:rPr>
              <a:t>Numerical columns and the </a:t>
            </a:r>
            <a:r>
              <a:rPr lang="en-US" sz="2000" dirty="0" err="1">
                <a:solidFill>
                  <a:schemeClr val="tx1">
                    <a:lumMod val="95000"/>
                    <a:lumOff val="5000"/>
                  </a:schemeClr>
                </a:solidFill>
              </a:rPr>
              <a:t>cetagorical</a:t>
            </a:r>
            <a:r>
              <a:rPr lang="en-US" sz="2000" dirty="0">
                <a:solidFill>
                  <a:schemeClr val="tx1">
                    <a:lumMod val="95000"/>
                    <a:lumOff val="5000"/>
                  </a:schemeClr>
                </a:solidFill>
              </a:rPr>
              <a:t> columns</a:t>
            </a:r>
          </a:p>
          <a:p>
            <a:endParaRPr lang="en-US" sz="2800" u="sng" dirty="0">
              <a:solidFill>
                <a:srgbClr val="7030A0"/>
              </a:solidFill>
            </a:endParaRPr>
          </a:p>
        </p:txBody>
      </p:sp>
      <p:sp>
        <p:nvSpPr>
          <p:cNvPr id="16" name="TextBox 15">
            <a:extLst>
              <a:ext uri="{FF2B5EF4-FFF2-40B4-BE49-F238E27FC236}">
                <a16:creationId xmlns:a16="http://schemas.microsoft.com/office/drawing/2014/main" id="{E0FAB843-45AB-B8D7-627F-C95D37FA581B}"/>
              </a:ext>
            </a:extLst>
          </p:cNvPr>
          <p:cNvSpPr txBox="1"/>
          <p:nvPr/>
        </p:nvSpPr>
        <p:spPr>
          <a:xfrm>
            <a:off x="8395853" y="4365010"/>
            <a:ext cx="2701637" cy="1077218"/>
          </a:xfrm>
          <a:prstGeom prst="rect">
            <a:avLst/>
          </a:prstGeom>
          <a:solidFill>
            <a:srgbClr val="92D050"/>
          </a:solidFill>
        </p:spPr>
        <p:txBody>
          <a:bodyPr wrap="square" rtlCol="0">
            <a:spAutoFit/>
          </a:bodyPr>
          <a:lstStyle/>
          <a:p>
            <a:pPr algn="ctr"/>
            <a:r>
              <a:rPr lang="en-US" sz="2400" u="sng" dirty="0"/>
              <a:t>Data</a:t>
            </a:r>
          </a:p>
          <a:p>
            <a:r>
              <a:rPr lang="en-US" sz="2000" dirty="0">
                <a:solidFill>
                  <a:schemeClr val="tx1">
                    <a:lumMod val="95000"/>
                    <a:lumOff val="5000"/>
                  </a:schemeClr>
                </a:solidFill>
              </a:rPr>
              <a:t>Information and data type of columns</a:t>
            </a:r>
          </a:p>
        </p:txBody>
      </p:sp>
      <p:sp>
        <p:nvSpPr>
          <p:cNvPr id="19" name="Oval 18">
            <a:extLst>
              <a:ext uri="{FF2B5EF4-FFF2-40B4-BE49-F238E27FC236}">
                <a16:creationId xmlns:a16="http://schemas.microsoft.com/office/drawing/2014/main" id="{AC20F203-6667-2155-B994-9E721B96D65B}"/>
              </a:ext>
            </a:extLst>
          </p:cNvPr>
          <p:cNvSpPr/>
          <p:nvPr/>
        </p:nvSpPr>
        <p:spPr>
          <a:xfrm>
            <a:off x="4350327" y="2576945"/>
            <a:ext cx="3394364" cy="2424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lumMod val="95000"/>
                    <a:lumOff val="5000"/>
                  </a:schemeClr>
                </a:solidFill>
              </a:rPr>
              <a:t>Data operations</a:t>
            </a:r>
          </a:p>
        </p:txBody>
      </p:sp>
    </p:spTree>
    <p:extLst>
      <p:ext uri="{BB962C8B-B14F-4D97-AF65-F5344CB8AC3E}">
        <p14:creationId xmlns:p14="http://schemas.microsoft.com/office/powerpoint/2010/main" val="69490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1BA0-2C32-C53A-185B-8A14C1326965}"/>
              </a:ext>
            </a:extLst>
          </p:cNvPr>
          <p:cNvSpPr>
            <a:spLocks noGrp="1"/>
          </p:cNvSpPr>
          <p:nvPr>
            <p:ph type="title"/>
          </p:nvPr>
        </p:nvSpPr>
        <p:spPr/>
        <p:txBody>
          <a:bodyPr/>
          <a:lstStyle/>
          <a:p>
            <a:pPr algn="ctr"/>
            <a:r>
              <a:rPr lang="en-US" dirty="0">
                <a:solidFill>
                  <a:srgbClr val="FF0000"/>
                </a:solidFill>
                <a:latin typeface="Arial Rounded MT Bold" panose="020F0704030504030204" pitchFamily="34" charset="0"/>
              </a:rPr>
              <a:t>Data wrangling</a:t>
            </a:r>
          </a:p>
        </p:txBody>
      </p:sp>
      <p:sp>
        <p:nvSpPr>
          <p:cNvPr id="3" name="Content Placeholder 2">
            <a:extLst>
              <a:ext uri="{FF2B5EF4-FFF2-40B4-BE49-F238E27FC236}">
                <a16:creationId xmlns:a16="http://schemas.microsoft.com/office/drawing/2014/main" id="{835C01D6-3342-C723-2C1D-D3F620022255}"/>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endParaRPr lang="en-US" sz="2000" b="0" i="0" u="none" strike="noStrike" dirty="0">
              <a:solidFill>
                <a:srgbClr val="134F5C"/>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34F5C"/>
                </a:solidFill>
                <a:effectLst/>
                <a:latin typeface="Verdana" panose="020B0604030504040204" pitchFamily="34" charset="0"/>
                <a:ea typeface="Verdana" panose="020B0604030504040204" pitchFamily="34" charset="0"/>
              </a:rPr>
              <a:t>Data wrangling-also called data cleaning, unifying</a:t>
            </a:r>
            <a:r>
              <a:rPr lang="en-US" sz="2000" b="0" i="0" u="none" strike="noStrike" dirty="0">
                <a:solidFill>
                  <a:srgbClr val="124F5C"/>
                </a:solidFill>
                <a:effectLst/>
                <a:latin typeface="Verdana" panose="020B0604030504040204" pitchFamily="34" charset="0"/>
                <a:ea typeface="Verdana" panose="020B0604030504040204" pitchFamily="34" charset="0"/>
              </a:rPr>
              <a:t> messy and complex data sets to a meaningful format for easy  access and analysis. </a:t>
            </a:r>
            <a:r>
              <a:rPr lang="en-US" sz="2000" b="0" i="0" u="none" strike="noStrike" dirty="0">
                <a:solidFill>
                  <a:srgbClr val="134F5C"/>
                </a:solidFill>
                <a:effectLst/>
                <a:latin typeface="Verdana" panose="020B0604030504040204" pitchFamily="34" charset="0"/>
                <a:ea typeface="Verdana" panose="020B0604030504040204" pitchFamily="34" charset="0"/>
              </a:rPr>
              <a:t>There are various processes designed to transform raw data into more readily used formats.</a:t>
            </a: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endParaRPr lang="en-US" sz="2000" b="0" dirty="0">
              <a:effectLst/>
              <a:latin typeface="Verdana" panose="020B0604030504040204" pitchFamily="34" charset="0"/>
              <a:ea typeface="Verdana" panose="020B0604030504040204" pitchFamily="34" charset="0"/>
            </a:endParaRPr>
          </a:p>
          <a:p>
            <a:pPr marL="0" indent="0" rtl="0" fontAlgn="base">
              <a:spcBef>
                <a:spcPts val="0"/>
              </a:spcBef>
              <a:spcAft>
                <a:spcPts val="0"/>
              </a:spcAft>
              <a:buNone/>
            </a:pPr>
            <a:br>
              <a:rPr lang="en-US" sz="2000" b="0" dirty="0">
                <a:effectLst/>
                <a:latin typeface="Verdana" panose="020B0604030504040204" pitchFamily="34" charset="0"/>
                <a:ea typeface="Verdana" panose="020B0604030504040204" pitchFamily="34" charset="0"/>
              </a:rPr>
            </a:br>
            <a:r>
              <a:rPr lang="en-US" sz="2000" b="0" i="0" u="none" strike="noStrike" dirty="0">
                <a:solidFill>
                  <a:srgbClr val="124F5C"/>
                </a:solidFill>
                <a:effectLst/>
                <a:latin typeface="Verdana" panose="020B0604030504040204" pitchFamily="34" charset="0"/>
                <a:ea typeface="Verdana" panose="020B0604030504040204" pitchFamily="34" charset="0"/>
              </a:rPr>
              <a:t>*</a:t>
            </a:r>
            <a:r>
              <a:rPr lang="en-US" sz="2000" b="0" i="0" u="sng" strike="noStrike" dirty="0">
                <a:solidFill>
                  <a:srgbClr val="124F5C"/>
                </a:solidFill>
                <a:effectLst/>
                <a:latin typeface="Verdana" panose="020B0604030504040204" pitchFamily="34" charset="0"/>
                <a:ea typeface="Verdana" panose="020B0604030504040204" pitchFamily="34" charset="0"/>
              </a:rPr>
              <a:t>It includes following steps:</a:t>
            </a:r>
          </a:p>
          <a:p>
            <a:pPr rtl="0" fontAlgn="base">
              <a:spcBef>
                <a:spcPts val="0"/>
              </a:spcBef>
              <a:spcAft>
                <a:spcPts val="0"/>
              </a:spcAft>
              <a:buFont typeface="Arial" panose="020B0604020202020204" pitchFamily="34" charset="0"/>
              <a:buChar char="•"/>
            </a:pPr>
            <a:endParaRPr lang="en-US" sz="2000" b="0" i="0" u="none" strike="noStrike" dirty="0">
              <a:solidFill>
                <a:srgbClr val="F5FDFF"/>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Creating columns to better understanding</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dirty="0">
                <a:solidFill>
                  <a:srgbClr val="124F5C"/>
                </a:solidFill>
                <a:latin typeface="Verdana" panose="020B0604030504040204" pitchFamily="34" charset="0"/>
                <a:ea typeface="Verdana" panose="020B0604030504040204" pitchFamily="34" charset="0"/>
              </a:rPr>
              <a:t>Remove the columns that used to create the new columns</a:t>
            </a:r>
            <a:r>
              <a:rPr lang="en-US" sz="2000" b="0" i="0" u="none" strike="noStrike" dirty="0">
                <a:solidFill>
                  <a:srgbClr val="124F5C"/>
                </a:solidFill>
                <a:effectLst/>
                <a:latin typeface="Verdana" panose="020B0604030504040204" pitchFamily="34" charset="0"/>
                <a:ea typeface="Verdana" panose="020B0604030504040204" pitchFamily="34" charset="0"/>
              </a:rPr>
              <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Converting columns to proper data type format.</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124F5C"/>
                </a:solidFill>
                <a:effectLst/>
                <a:latin typeface="Verdana" panose="020B0604030504040204" pitchFamily="34" charset="0"/>
                <a:ea typeface="Verdana" panose="020B0604030504040204" pitchFamily="34" charset="0"/>
              </a:rPr>
              <a:t>Adding or removing columns for analysis.</a:t>
            </a:r>
            <a:endParaRPr lang="en-US" sz="2000" b="0" i="0" u="none" strike="noStrike" dirty="0">
              <a:solidFill>
                <a:srgbClr val="000000"/>
              </a:solidFill>
              <a:effectLst/>
              <a:latin typeface="Verdana" panose="020B0604030504040204" pitchFamily="34" charset="0"/>
              <a:ea typeface="Verdana" panose="020B0604030504040204" pitchFamily="34" charset="0"/>
            </a:endParaRPr>
          </a:p>
          <a:p>
            <a:pPr marL="0" indent="0">
              <a:buNone/>
            </a:pPr>
            <a:br>
              <a:rPr lang="en-US" sz="2000" b="0" dirty="0">
                <a:effectLst/>
                <a:latin typeface="Verdana" panose="020B0604030504040204" pitchFamily="34" charset="0"/>
                <a:ea typeface="Verdana" panose="020B0604030504040204" pitchFamily="34" charset="0"/>
              </a:rPr>
            </a:b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359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77F-8ECF-7936-0E89-195138C02B21}"/>
              </a:ext>
            </a:extLst>
          </p:cNvPr>
          <p:cNvSpPr>
            <a:spLocks noGrp="1"/>
          </p:cNvSpPr>
          <p:nvPr>
            <p:ph type="title"/>
          </p:nvPr>
        </p:nvSpPr>
        <p:spPr/>
        <p:txBody>
          <a:bodyPr/>
          <a:lstStyle/>
          <a:p>
            <a:pPr algn="ctr"/>
            <a:r>
              <a:rPr lang="en-US" u="sng" dirty="0">
                <a:solidFill>
                  <a:srgbClr val="FF0000"/>
                </a:solidFill>
                <a:latin typeface="Arial Rounded MT Bold" panose="020F0704030504030204" pitchFamily="34" charset="0"/>
              </a:rPr>
              <a:t>Column wise analysis</a:t>
            </a:r>
          </a:p>
        </p:txBody>
      </p:sp>
      <p:sp>
        <p:nvSpPr>
          <p:cNvPr id="4" name="TextBox 3">
            <a:extLst>
              <a:ext uri="{FF2B5EF4-FFF2-40B4-BE49-F238E27FC236}">
                <a16:creationId xmlns:a16="http://schemas.microsoft.com/office/drawing/2014/main" id="{C323DA45-42C2-4D44-9712-3FFDFC108AAC}"/>
              </a:ext>
            </a:extLst>
          </p:cNvPr>
          <p:cNvSpPr txBox="1"/>
          <p:nvPr/>
        </p:nvSpPr>
        <p:spPr>
          <a:xfrm>
            <a:off x="6966858" y="2670629"/>
            <a:ext cx="4532086"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212121"/>
                </a:solidFill>
                <a:effectLst/>
                <a:latin typeface="Verdana" panose="020B0604030504040204" pitchFamily="34" charset="0"/>
                <a:ea typeface="Verdana" panose="020B0604030504040204" pitchFamily="34" charset="0"/>
              </a:rPr>
              <a:t>In this pie plot we see that half of the phone don’t have the </a:t>
            </a:r>
            <a:r>
              <a:rPr lang="en-US" sz="2400" b="1" dirty="0" err="1">
                <a:solidFill>
                  <a:srgbClr val="212121"/>
                </a:solidFill>
                <a:effectLst/>
                <a:latin typeface="Verdana" panose="020B0604030504040204" pitchFamily="34" charset="0"/>
                <a:ea typeface="Verdana" panose="020B0604030504040204" pitchFamily="34" charset="0"/>
              </a:rPr>
              <a:t>bluetooth</a:t>
            </a:r>
            <a:r>
              <a:rPr lang="en-US" sz="2400" b="1" dirty="0">
                <a:solidFill>
                  <a:srgbClr val="212121"/>
                </a:solidFill>
                <a:effectLst/>
                <a:latin typeface="Verdana" panose="020B0604030504040204" pitchFamily="34" charset="0"/>
                <a:ea typeface="Verdana" panose="020B0604030504040204" pitchFamily="34" charset="0"/>
              </a:rPr>
              <a:t> there are 50.5% phones have </a:t>
            </a:r>
            <a:r>
              <a:rPr lang="en-US" sz="2400" b="1" dirty="0" err="1">
                <a:solidFill>
                  <a:srgbClr val="212121"/>
                </a:solidFill>
                <a:effectLst/>
                <a:latin typeface="Verdana" panose="020B0604030504040204" pitchFamily="34" charset="0"/>
                <a:ea typeface="Verdana" panose="020B0604030504040204" pitchFamily="34" charset="0"/>
              </a:rPr>
              <a:t>bluetooth</a:t>
            </a:r>
            <a:r>
              <a:rPr lang="en-US" sz="2400" b="1" dirty="0">
                <a:solidFill>
                  <a:srgbClr val="212121"/>
                </a:solidFill>
                <a:effectLst/>
                <a:latin typeface="Verdana" panose="020B0604030504040204" pitchFamily="34" charset="0"/>
                <a:ea typeface="Verdana" panose="020B0604030504040204" pitchFamily="34" charset="0"/>
              </a:rPr>
              <a:t> and 49.5% phones are </a:t>
            </a:r>
            <a:r>
              <a:rPr lang="en-US" sz="2400" b="1" dirty="0" err="1">
                <a:solidFill>
                  <a:srgbClr val="212121"/>
                </a:solidFill>
                <a:effectLst/>
                <a:latin typeface="Verdana" panose="020B0604030504040204" pitchFamily="34" charset="0"/>
                <a:ea typeface="Verdana" panose="020B0604030504040204" pitchFamily="34" charset="0"/>
              </a:rPr>
              <a:t>bluetooth</a:t>
            </a:r>
            <a:r>
              <a:rPr lang="en-US" sz="2400" b="1" dirty="0">
                <a:solidFill>
                  <a:srgbClr val="212121"/>
                </a:solidFill>
                <a:effectLst/>
                <a:latin typeface="Verdana" panose="020B0604030504040204" pitchFamily="34" charset="0"/>
                <a:ea typeface="Verdana" panose="020B0604030504040204" pitchFamily="34" charset="0"/>
              </a:rPr>
              <a:t> less.</a:t>
            </a:r>
            <a:endParaRPr lang="en-US" sz="2400" b="1" dirty="0">
              <a:effectLst/>
              <a:latin typeface="Verdana" panose="020B0604030504040204" pitchFamily="34" charset="0"/>
              <a:ea typeface="Verdana" panose="020B0604030504040204" pitchFamily="34" charset="0"/>
            </a:endParaRPr>
          </a:p>
          <a:p>
            <a:endParaRPr lang="en-US" sz="24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6F3249FE-5A61-4FAA-C07E-12AC7A866B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0" y="1358137"/>
            <a:ext cx="5445933" cy="5134738"/>
          </a:xfrm>
          <a:prstGeom prst="rect">
            <a:avLst/>
          </a:prstGeom>
          <a:noFill/>
          <a:ln>
            <a:noFill/>
          </a:ln>
        </p:spPr>
      </p:pic>
    </p:spTree>
    <p:extLst>
      <p:ext uri="{BB962C8B-B14F-4D97-AF65-F5344CB8AC3E}">
        <p14:creationId xmlns:p14="http://schemas.microsoft.com/office/powerpoint/2010/main" val="232262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6DAD-2C2E-DACF-1874-3E2D76498B6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2559CF3-9F68-2A0F-4992-EC1F9A837A11}"/>
              </a:ext>
            </a:extLst>
          </p:cNvPr>
          <p:cNvSpPr>
            <a:spLocks noGrp="1"/>
          </p:cNvSpPr>
          <p:nvPr>
            <p:ph sz="half" idx="2"/>
          </p:nvPr>
        </p:nvSpPr>
        <p:spPr>
          <a:xfrm>
            <a:off x="7225806" y="2699657"/>
            <a:ext cx="4371109" cy="3396343"/>
          </a:xfrm>
        </p:spPr>
        <p:txBody>
          <a:bodyPr>
            <a:noAutofit/>
          </a:bodyPr>
          <a:lstStyle/>
          <a:p>
            <a:pPr marL="0" indent="0" algn="ctr">
              <a:buNone/>
            </a:pPr>
            <a:r>
              <a:rPr lang="en-US" sz="2400" b="1" dirty="0">
                <a:solidFill>
                  <a:srgbClr val="212121"/>
                </a:solidFill>
                <a:effectLst/>
                <a:latin typeface="Verdana" panose="020B0604030504040204" pitchFamily="34" charset="0"/>
                <a:ea typeface="Verdana" panose="020B0604030504040204" pitchFamily="34" charset="0"/>
              </a:rPr>
              <a:t>In this pie chart we shoe the major phones have the 0.5 clock speed , it means that the 0.5 clock speed are mostly used in the phones.</a:t>
            </a:r>
            <a:endParaRPr lang="en-US" sz="2400" b="1" dirty="0">
              <a:effectLst/>
              <a:latin typeface="Verdana" panose="020B0604030504040204" pitchFamily="34" charset="0"/>
              <a:ea typeface="Verdana" panose="020B0604030504040204" pitchFamily="34" charset="0"/>
            </a:endParaRPr>
          </a:p>
          <a:p>
            <a:pPr marL="0" indent="0" algn="ctr">
              <a:buNone/>
            </a:pPr>
            <a:endParaRPr lang="en-US" sz="24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8FB85AAA-1E52-58EE-520D-D046E50053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83032" y="2055137"/>
            <a:ext cx="4567825" cy="4237621"/>
          </a:xfrm>
          <a:prstGeom prst="rect">
            <a:avLst/>
          </a:prstGeom>
          <a:noFill/>
          <a:ln>
            <a:noFill/>
          </a:ln>
        </p:spPr>
      </p:pic>
    </p:spTree>
    <p:extLst>
      <p:ext uri="{BB962C8B-B14F-4D97-AF65-F5344CB8AC3E}">
        <p14:creationId xmlns:p14="http://schemas.microsoft.com/office/powerpoint/2010/main" val="2455691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2698</TotalTime>
  <Words>1226</Words>
  <Application>Microsoft Office PowerPoint</Application>
  <PresentationFormat>Widescreen</PresentationFormat>
  <Paragraphs>156</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-apple-system</vt:lpstr>
      <vt:lpstr>Arial</vt:lpstr>
      <vt:lpstr>Arial Rounded MT Bold</vt:lpstr>
      <vt:lpstr>Calibri</vt:lpstr>
      <vt:lpstr>Calibri Light</vt:lpstr>
      <vt:lpstr>Roboto</vt:lpstr>
      <vt:lpstr>Symbol</vt:lpstr>
      <vt:lpstr>Times New Roman</vt:lpstr>
      <vt:lpstr>var(--jp-content-font-family)</vt:lpstr>
      <vt:lpstr>Verdana</vt:lpstr>
      <vt:lpstr>Wingdings</vt:lpstr>
      <vt:lpstr>Office Theme</vt:lpstr>
      <vt:lpstr>CAPSTONE PROJECT</vt:lpstr>
      <vt:lpstr>Table of content</vt:lpstr>
      <vt:lpstr>Objective</vt:lpstr>
      <vt:lpstr>Data summary</vt:lpstr>
      <vt:lpstr>PowerPoint Presentation</vt:lpstr>
      <vt:lpstr>Data loading</vt:lpstr>
      <vt:lpstr>Data wrangling</vt:lpstr>
      <vt:lpstr>Column wise analysis</vt:lpstr>
      <vt:lpstr>PowerPoint Presentation</vt:lpstr>
      <vt:lpstr>PowerPoint Presentation</vt:lpstr>
      <vt:lpstr>PowerPoint Presentation</vt:lpstr>
      <vt:lpstr>PowerPoint Presentation</vt:lpstr>
      <vt:lpstr>PowerPoint Presentation</vt:lpstr>
      <vt:lpstr>PowerPoint Presentation</vt:lpstr>
      <vt:lpstr>  Feature Engineering  </vt:lpstr>
      <vt:lpstr>Algorithm that we use </vt:lpstr>
      <vt:lpstr>Algorithm result</vt:lpstr>
      <vt:lpstr>Technique and methods we used </vt:lpstr>
      <vt:lpstr>Challenges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Mohamad Shehzad</dc:creator>
  <cp:lastModifiedBy>Mohamad Shehzad</cp:lastModifiedBy>
  <cp:revision>4</cp:revision>
  <dcterms:created xsi:type="dcterms:W3CDTF">2022-12-25T16:06:58Z</dcterms:created>
  <dcterms:modified xsi:type="dcterms:W3CDTF">2023-01-27T15:48:29Z</dcterms:modified>
</cp:coreProperties>
</file>