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271" r:id="rId6"/>
    <p:sldId id="281" r:id="rId7"/>
    <p:sldId id="282" r:id="rId8"/>
    <p:sldId id="284" r:id="rId9"/>
    <p:sldId id="285" r:id="rId10"/>
    <p:sldId id="286" r:id="rId11"/>
    <p:sldId id="283" r:id="rId12"/>
    <p:sldId id="277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79A7"/>
    <a:srgbClr val="000000"/>
    <a:srgbClr val="76AECF"/>
    <a:srgbClr val="BFD9E8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06ADB7-041B-4A0B-B356-8EFC54B1A9AE}" v="1" dt="2025-09-15T10:32:59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ta D Agadi" userId="S::sunita.d.agadi@elait.com::0af6130f-062f-4d70-886f-e0fa56ed4621" providerId="AD" clId="Web-{387D716E-92C7-6FB4-442B-08A90A389416}"/>
    <pc:docChg chg="modSld">
      <pc:chgData name="Sunita D Agadi" userId="S::sunita.d.agadi@elait.com::0af6130f-062f-4d70-886f-e0fa56ed4621" providerId="AD" clId="Web-{387D716E-92C7-6FB4-442B-08A90A389416}" dt="2025-07-15T05:17:09.407" v="1" actId="20577"/>
      <pc:docMkLst>
        <pc:docMk/>
      </pc:docMkLst>
      <pc:sldChg chg="modSp">
        <pc:chgData name="Sunita D Agadi" userId="S::sunita.d.agadi@elait.com::0af6130f-062f-4d70-886f-e0fa56ed4621" providerId="AD" clId="Web-{387D716E-92C7-6FB4-442B-08A90A389416}" dt="2025-07-15T05:17:09.407" v="1" actId="20577"/>
        <pc:sldMkLst>
          <pc:docMk/>
          <pc:sldMk cId="3795011809" sldId="283"/>
        </pc:sldMkLst>
      </pc:sldChg>
    </pc:docChg>
  </pc:docChgLst>
  <pc:docChgLst>
    <pc:chgData name="Sunita D Agadi" userId="S::sunita.d.agadi@elait.com::0af6130f-062f-4d70-886f-e0fa56ed4621" providerId="AD" clId="Web-{5EE58C61-8947-94DD-97BA-935DF8FDB0F7}"/>
    <pc:docChg chg="addSld modSld">
      <pc:chgData name="Sunita D Agadi" userId="S::sunita.d.agadi@elait.com::0af6130f-062f-4d70-886f-e0fa56ed4621" providerId="AD" clId="Web-{5EE58C61-8947-94DD-97BA-935DF8FDB0F7}" dt="2025-07-23T07:33:06.729" v="182"/>
      <pc:docMkLst>
        <pc:docMk/>
      </pc:docMkLst>
      <pc:sldChg chg="modSp">
        <pc:chgData name="Sunita D Agadi" userId="S::sunita.d.agadi@elait.com::0af6130f-062f-4d70-886f-e0fa56ed4621" providerId="AD" clId="Web-{5EE58C61-8947-94DD-97BA-935DF8FDB0F7}" dt="2025-07-23T07:21:05.145" v="66" actId="20577"/>
        <pc:sldMkLst>
          <pc:docMk/>
          <pc:sldMk cId="1908107979" sldId="281"/>
        </pc:sldMkLst>
      </pc:sldChg>
      <pc:sldChg chg="addSp delSp modSp new">
        <pc:chgData name="Sunita D Agadi" userId="S::sunita.d.agadi@elait.com::0af6130f-062f-4d70-886f-e0fa56ed4621" providerId="AD" clId="Web-{5EE58C61-8947-94DD-97BA-935DF8FDB0F7}" dt="2025-07-23T07:33:06.729" v="182"/>
        <pc:sldMkLst>
          <pc:docMk/>
          <pc:sldMk cId="2543987177" sldId="286"/>
        </pc:sldMkLst>
      </pc:sldChg>
    </pc:docChg>
  </pc:docChgLst>
  <pc:docChgLst>
    <pc:chgData name="Sunita D Agadi" userId="0af6130f-062f-4d70-886f-e0fa56ed4621" providerId="ADAL" clId="{215D15E4-921F-4B4C-AAA8-E7473679160F}"/>
    <pc:docChg chg="undo custSel modSld">
      <pc:chgData name="Sunita D Agadi" userId="0af6130f-062f-4d70-886f-e0fa56ed4621" providerId="ADAL" clId="{215D15E4-921F-4B4C-AAA8-E7473679160F}" dt="2025-08-07T06:27:36.849" v="82" actId="1076"/>
      <pc:docMkLst>
        <pc:docMk/>
      </pc:docMkLst>
      <pc:sldChg chg="addSp delSp modSp">
        <pc:chgData name="Sunita D Agadi" userId="0af6130f-062f-4d70-886f-e0fa56ed4621" providerId="ADAL" clId="{215D15E4-921F-4B4C-AAA8-E7473679160F}" dt="2025-08-07T06:27:36.849" v="82" actId="1076"/>
        <pc:sldMkLst>
          <pc:docMk/>
          <pc:sldMk cId="2543987177" sldId="286"/>
        </pc:sldMkLst>
      </pc:sldChg>
    </pc:docChg>
  </pc:docChgLst>
  <pc:docChgLst>
    <pc:chgData name="Shajahan Hussain" userId="S::shajahan.hussain@elait.com::d8f588f5-b971-4485-b7b7-f3dc55747ab6" providerId="AD" clId="Web-{0A300701-0448-4714-9995-AFE0B934EDE6}"/>
    <pc:docChg chg="modSld">
      <pc:chgData name="Shajahan Hussain" userId="S::shajahan.hussain@elait.com::d8f588f5-b971-4485-b7b7-f3dc55747ab6" providerId="AD" clId="Web-{0A300701-0448-4714-9995-AFE0B934EDE6}" dt="2025-07-15T09:02:53.371" v="16"/>
      <pc:docMkLst>
        <pc:docMk/>
      </pc:docMkLst>
      <pc:sldChg chg="addSp delSp modSp">
        <pc:chgData name="Shajahan Hussain" userId="S::shajahan.hussain@elait.com::d8f588f5-b971-4485-b7b7-f3dc55747ab6" providerId="AD" clId="Web-{0A300701-0448-4714-9995-AFE0B934EDE6}" dt="2025-07-15T09:02:53.371" v="16"/>
        <pc:sldMkLst>
          <pc:docMk/>
          <pc:sldMk cId="3594595367" sldId="277"/>
        </pc:sldMkLst>
      </pc:sldChg>
    </pc:docChg>
  </pc:docChgLst>
  <pc:docChgLst>
    <pc:chgData name="Shajahan Hussain" userId="S::shajahan.hussain@elait.com::d8f588f5-b971-4485-b7b7-f3dc55747ab6" providerId="AD" clId="Web-{C106ADB7-041B-4A0B-B356-8EFC54B1A9AE}"/>
    <pc:docChg chg="modSld">
      <pc:chgData name="Shajahan Hussain" userId="S::shajahan.hussain@elait.com::d8f588f5-b971-4485-b7b7-f3dc55747ab6" providerId="AD" clId="Web-{C106ADB7-041B-4A0B-B356-8EFC54B1A9AE}" dt="2025-09-15T10:32:59.363" v="0" actId="14100"/>
      <pc:docMkLst>
        <pc:docMk/>
      </pc:docMkLst>
      <pc:sldChg chg="modSp">
        <pc:chgData name="Shajahan Hussain" userId="S::shajahan.hussain@elait.com::d8f588f5-b971-4485-b7b7-f3dc55747ab6" providerId="AD" clId="Web-{C106ADB7-041B-4A0B-B356-8EFC54B1A9AE}" dt="2025-09-15T10:32:59.363" v="0" actId="14100"/>
        <pc:sldMkLst>
          <pc:docMk/>
          <pc:sldMk cId="2150372256" sldId="284"/>
        </pc:sldMkLst>
        <pc:spChg chg="mod">
          <ac:chgData name="Shajahan Hussain" userId="S::shajahan.hussain@elait.com::d8f588f5-b971-4485-b7b7-f3dc55747ab6" providerId="AD" clId="Web-{C106ADB7-041B-4A0B-B356-8EFC54B1A9AE}" dt="2025-09-15T10:32:59.363" v="0" actId="14100"/>
          <ac:spMkLst>
            <pc:docMk/>
            <pc:sldMk cId="2150372256" sldId="284"/>
            <ac:spMk id="2" creationId="{66A50715-71E3-4EAB-92D9-F5658398D40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F66D91-ECD0-4694-883A-5847BBEEC2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78AF9-5FBC-48CF-BB39-5D5C2A989A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1023A-DD49-45A8-AEEB-7823610E3609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A991F-1239-4243-9B4C-4478D1BE5A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© Elait Limited.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B6250-0A20-406C-8B2D-E33027F1B1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C32FE-C8EE-4AC6-82A5-9E0CDAE847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64404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5:44:44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10530 8916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5:44:44.4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14526 5027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5:44:44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10107 5054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5:44:44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15796 8467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5:44:44.4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20876 8467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7T05:44:44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20876 8467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5AE60-5D76-4791-8597-15E9C4D53385}" type="datetimeFigureOut">
              <a:rPr lang="en-ZA" smtClean="0"/>
              <a:t>2025/09/16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FAF3-147E-4D72-BBAA-95206190846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533643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Author: </a:t>
            </a:r>
            <a:r>
              <a:rPr lang="en-US" dirty="0" err="1"/>
              <a:t>Sudarsan</a:t>
            </a:r>
            <a:r>
              <a:rPr lang="en-US"/>
              <a:t> Santhanam; Version: 1.0; Date: 26-Oct-2021; Comments: Derived from earlier template (recovered); changed cover slide; saved as .potx. Baselined for use for India and UK.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AF3-147E-4D72-BBAA-952061908462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305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AF3-147E-4D72-BBAA-952061908462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357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Default One_el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83BCFEE-8137-4C73-8557-9E3C21B0BFEA}"/>
              </a:ext>
            </a:extLst>
          </p:cNvPr>
          <p:cNvSpPr/>
          <p:nvPr userDrawn="1"/>
        </p:nvSpPr>
        <p:spPr>
          <a:xfrm rot="10800000">
            <a:off x="3579185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>
            <a:off x="9108115" y="0"/>
            <a:ext cx="30994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D7CA740-0AE0-46EC-A310-A6F68BDC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8FC2024-B64B-4252-8A46-4A93824F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C9508D-60D6-453D-AC6F-50AA1C54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  <p:pic>
        <p:nvPicPr>
          <p:cNvPr id="12" name="Picture 11" descr="A picture containing monitor, computer, table, drawing&#10;&#10;Description automatically generated">
            <a:extLst>
              <a:ext uri="{FF2B5EF4-FFF2-40B4-BE49-F238E27FC236}">
                <a16:creationId xmlns:a16="http://schemas.microsoft.com/office/drawing/2014/main" id="{4EF7F30E-84D7-411D-BD53-A8E6F344B0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82" y="1328806"/>
            <a:ext cx="2109286" cy="4640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A36339-BF20-4BB5-A93D-52ADE8D5AD09}"/>
              </a:ext>
            </a:extLst>
          </p:cNvPr>
          <p:cNvSpPr txBox="1"/>
          <p:nvPr userDrawn="1"/>
        </p:nvSpPr>
        <p:spPr>
          <a:xfrm>
            <a:off x="8124825" y="1934361"/>
            <a:ext cx="259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>
                <a:solidFill>
                  <a:schemeClr val="tx1"/>
                </a:solidFill>
                <a:latin typeface="+mj-lt"/>
              </a:rPr>
              <a:t>Empowering your data</a:t>
            </a:r>
            <a:br>
              <a:rPr lang="en-GB" sz="1600">
                <a:solidFill>
                  <a:schemeClr val="tx1"/>
                </a:solidFill>
                <a:latin typeface="+mj-lt"/>
              </a:rPr>
            </a:br>
            <a:r>
              <a:rPr lang="en-GB" sz="1600">
                <a:solidFill>
                  <a:schemeClr val="tx1"/>
                </a:solidFill>
                <a:latin typeface="+mj-lt"/>
              </a:rPr>
              <a:t>Empowering your business</a:t>
            </a:r>
            <a:endParaRPr lang="en-ZA" sz="1600" b="0" i="0" kern="120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83A194C-DCE6-4E18-8DF7-85F6D554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699" y="3105641"/>
            <a:ext cx="4114800" cy="1071349"/>
          </a:xfrm>
        </p:spPr>
        <p:txBody>
          <a:bodyPr anchor="t">
            <a:noAutofit/>
          </a:bodyPr>
          <a:lstStyle>
            <a:lvl1pPr algn="l"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D4CFFF1-C77F-43CC-BBC6-3641F8DFF848}"/>
              </a:ext>
            </a:extLst>
          </p:cNvPr>
          <p:cNvSpPr txBox="1">
            <a:spLocks/>
          </p:cNvSpPr>
          <p:nvPr userDrawn="1"/>
        </p:nvSpPr>
        <p:spPr>
          <a:xfrm>
            <a:off x="7851217" y="4296731"/>
            <a:ext cx="3099448" cy="466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Click to edit sub-text</a:t>
            </a:r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2163988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Default One_el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83BCFEE-8137-4C73-8557-9E3C21B0BFEA}"/>
              </a:ext>
            </a:extLst>
          </p:cNvPr>
          <p:cNvSpPr/>
          <p:nvPr userDrawn="1"/>
        </p:nvSpPr>
        <p:spPr>
          <a:xfrm rot="10800000">
            <a:off x="3579185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>
            <a:off x="9108115" y="0"/>
            <a:ext cx="30994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28578-A94A-48DE-B14E-2CFC4320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44B8F-E1C4-40D9-AE0C-B183EC37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9EF15-6933-43F7-B847-8C8B3BF5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  <p:pic>
        <p:nvPicPr>
          <p:cNvPr id="10" name="Picture 9" descr="A picture containing monitor, computer, table, drawing&#10;&#10;Description automatically generated">
            <a:extLst>
              <a:ext uri="{FF2B5EF4-FFF2-40B4-BE49-F238E27FC236}">
                <a16:creationId xmlns:a16="http://schemas.microsoft.com/office/drawing/2014/main" id="{63012C07-681C-4605-BBED-C6DB42D6E3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82" y="1328806"/>
            <a:ext cx="2109286" cy="464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31B329-20D2-40BE-829E-41A25EE02F3E}"/>
              </a:ext>
            </a:extLst>
          </p:cNvPr>
          <p:cNvSpPr txBox="1"/>
          <p:nvPr userDrawn="1"/>
        </p:nvSpPr>
        <p:spPr>
          <a:xfrm>
            <a:off x="8124825" y="1934361"/>
            <a:ext cx="259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>
                <a:solidFill>
                  <a:schemeClr val="tx1"/>
                </a:solidFill>
                <a:latin typeface="+mj-lt"/>
              </a:rPr>
              <a:t>Empowering your data</a:t>
            </a:r>
            <a:br>
              <a:rPr lang="en-GB" sz="1600">
                <a:solidFill>
                  <a:schemeClr val="tx1"/>
                </a:solidFill>
                <a:latin typeface="+mj-lt"/>
              </a:rPr>
            </a:br>
            <a:r>
              <a:rPr lang="en-GB" sz="1600">
                <a:solidFill>
                  <a:schemeClr val="tx1"/>
                </a:solidFill>
                <a:latin typeface="+mj-lt"/>
              </a:rPr>
              <a:t>Empowering your business</a:t>
            </a:r>
            <a:endParaRPr lang="en-ZA" sz="1600" b="0" i="0" kern="120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8A767F-9A7F-4265-A2A2-A394F6DC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699" y="3105641"/>
            <a:ext cx="4114800" cy="1071349"/>
          </a:xfrm>
        </p:spPr>
        <p:txBody>
          <a:bodyPr anchor="t">
            <a:noAutofit/>
          </a:bodyPr>
          <a:lstStyle>
            <a:lvl1pPr algn="l"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7B1B5C1-56EF-4FDF-9F40-8CBE66A3EBFA}"/>
              </a:ext>
            </a:extLst>
          </p:cNvPr>
          <p:cNvSpPr txBox="1">
            <a:spLocks/>
          </p:cNvSpPr>
          <p:nvPr userDrawn="1"/>
        </p:nvSpPr>
        <p:spPr>
          <a:xfrm>
            <a:off x="7851217" y="4296731"/>
            <a:ext cx="3099448" cy="466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Click to edit sub-text</a:t>
            </a:r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240094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Default One_el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E83BCFEE-8137-4C73-8557-9E3C21B0BFEA}"/>
              </a:ext>
            </a:extLst>
          </p:cNvPr>
          <p:cNvSpPr/>
          <p:nvPr userDrawn="1"/>
        </p:nvSpPr>
        <p:spPr>
          <a:xfrm rot="10800000">
            <a:off x="3579185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>
            <a:off x="9108115" y="0"/>
            <a:ext cx="30994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 descr="A picture containing monitor, computer, table, drawing&#10;&#10;Description automatically generated">
            <a:extLst>
              <a:ext uri="{FF2B5EF4-FFF2-40B4-BE49-F238E27FC236}">
                <a16:creationId xmlns:a16="http://schemas.microsoft.com/office/drawing/2014/main" id="{1DAB9A9F-6158-4000-AB51-5B665F6510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382" y="1328806"/>
            <a:ext cx="2109286" cy="464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F3B54C-7004-4CE7-8292-1576F711BC87}"/>
              </a:ext>
            </a:extLst>
          </p:cNvPr>
          <p:cNvSpPr txBox="1"/>
          <p:nvPr userDrawn="1"/>
        </p:nvSpPr>
        <p:spPr>
          <a:xfrm>
            <a:off x="8124825" y="1934361"/>
            <a:ext cx="2594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>
                <a:solidFill>
                  <a:schemeClr val="tx1"/>
                </a:solidFill>
                <a:latin typeface="+mj-lt"/>
              </a:rPr>
              <a:t>Empowering your data</a:t>
            </a:r>
            <a:br>
              <a:rPr lang="en-GB" sz="1600">
                <a:solidFill>
                  <a:schemeClr val="tx1"/>
                </a:solidFill>
                <a:latin typeface="+mj-lt"/>
              </a:rPr>
            </a:br>
            <a:r>
              <a:rPr lang="en-GB" sz="1600">
                <a:solidFill>
                  <a:schemeClr val="tx1"/>
                </a:solidFill>
                <a:latin typeface="+mj-lt"/>
              </a:rPr>
              <a:t>Empowering your business</a:t>
            </a:r>
            <a:endParaRPr lang="en-ZA" sz="1600" b="0" i="0" kern="120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D5055CE-3E2D-4C13-9D41-5537C033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F92F07-B601-428E-8BD7-FFF9B12C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C264D6F-8DE6-492E-9598-F20D60DA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E2304C-A3F2-4D39-B0AF-8D889BEAB861}"/>
              </a:ext>
            </a:extLst>
          </p:cNvPr>
          <p:cNvSpPr txBox="1">
            <a:spLocks/>
          </p:cNvSpPr>
          <p:nvPr userDrawn="1"/>
        </p:nvSpPr>
        <p:spPr>
          <a:xfrm>
            <a:off x="7851217" y="4296731"/>
            <a:ext cx="3099448" cy="466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182570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 Page Introduction Default One_ela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CDD87BE-785F-4203-87F0-B29064F28562}"/>
              </a:ext>
            </a:extLst>
          </p:cNvPr>
          <p:cNvSpPr/>
          <p:nvPr userDrawn="1"/>
        </p:nvSpPr>
        <p:spPr>
          <a:xfrm rot="10800000">
            <a:off x="0" y="0"/>
            <a:ext cx="7548508" cy="6858000"/>
          </a:xfrm>
          <a:prstGeom prst="rect">
            <a:avLst/>
          </a:prstGeom>
          <a:solidFill>
            <a:srgbClr val="2A7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A253DCE0-8A6F-4785-9618-6642F096913F}"/>
              </a:ext>
            </a:extLst>
          </p:cNvPr>
          <p:cNvSpPr/>
          <p:nvPr userDrawn="1"/>
        </p:nvSpPr>
        <p:spPr>
          <a:xfrm rot="10800000">
            <a:off x="2019578" y="0"/>
            <a:ext cx="5528930" cy="6858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152400" dist="38100" dir="8100000" algn="tr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CAD6B1-FB4F-4C53-BC3A-5BC4595CE816}"/>
              </a:ext>
            </a:extLst>
          </p:cNvPr>
          <p:cNvSpPr/>
          <p:nvPr userDrawn="1"/>
        </p:nvSpPr>
        <p:spPr>
          <a:xfrm>
            <a:off x="7543800" y="0"/>
            <a:ext cx="475901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41202-96F4-4165-8E4C-5FBE8435C6F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9984" y="1602405"/>
            <a:ext cx="3296947" cy="1071349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slide title</a:t>
            </a:r>
            <a:endParaRPr lang="en-ZA"/>
          </a:p>
        </p:txBody>
      </p:sp>
      <p:sp>
        <p:nvSpPr>
          <p:cNvPr id="71" name="Text Placeholder 49">
            <a:extLst>
              <a:ext uri="{FF2B5EF4-FFF2-40B4-BE49-F238E27FC236}">
                <a16:creationId xmlns:a16="http://schemas.microsoft.com/office/drawing/2014/main" id="{14E7DF4B-002F-4D23-8B71-A207BEC53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9400" y="1602405"/>
            <a:ext cx="4390418" cy="277244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bulleted text here</a:t>
            </a:r>
          </a:p>
        </p:txBody>
      </p:sp>
      <p:sp>
        <p:nvSpPr>
          <p:cNvPr id="72" name="Text Placeholder 6">
            <a:extLst>
              <a:ext uri="{FF2B5EF4-FFF2-40B4-BE49-F238E27FC236}">
                <a16:creationId xmlns:a16="http://schemas.microsoft.com/office/drawing/2014/main" id="{0E7436A8-ABC8-4034-A1BC-FFC1E1B352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9984" y="2782472"/>
            <a:ext cx="3897216" cy="298737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ZA" sz="1200" noProof="0">
                <a:solidFill>
                  <a:schemeClr val="bg1"/>
                </a:solidFill>
              </a:defRPr>
            </a:lvl1pPr>
            <a:lvl2pPr>
              <a:defRPr sz="2400"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adipiscing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incididunt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dolore magna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 minim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veniam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nostrud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exercitation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ullamco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nisi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aliquip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commodo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consequat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Duis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irure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reprehenderit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voluptate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cillum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dolore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fugiat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pariatur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52588B-F286-4E24-BA30-FA3DBBFC09B1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41" name="Isosceles Triangle 3">
              <a:extLst>
                <a:ext uri="{FF2B5EF4-FFF2-40B4-BE49-F238E27FC236}">
                  <a16:creationId xmlns:a16="http://schemas.microsoft.com/office/drawing/2014/main" id="{7CE02E44-0110-4B2E-9AE3-6F71DDD24853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Isosceles Triangle 3">
              <a:extLst>
                <a:ext uri="{FF2B5EF4-FFF2-40B4-BE49-F238E27FC236}">
                  <a16:creationId xmlns:a16="http://schemas.microsoft.com/office/drawing/2014/main" id="{A3A4960C-3C38-4C63-92C6-397CCDD2E6C0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Isosceles Triangle 3">
              <a:extLst>
                <a:ext uri="{FF2B5EF4-FFF2-40B4-BE49-F238E27FC236}">
                  <a16:creationId xmlns:a16="http://schemas.microsoft.com/office/drawing/2014/main" id="{2C473A53-EF4F-4D94-BBB0-23D34AE99B01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Isosceles Triangle 3">
              <a:extLst>
                <a:ext uri="{FF2B5EF4-FFF2-40B4-BE49-F238E27FC236}">
                  <a16:creationId xmlns:a16="http://schemas.microsoft.com/office/drawing/2014/main" id="{650B4A17-6021-4034-AD11-8BE5A1F13D5F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Isosceles Triangle 3">
              <a:extLst>
                <a:ext uri="{FF2B5EF4-FFF2-40B4-BE49-F238E27FC236}">
                  <a16:creationId xmlns:a16="http://schemas.microsoft.com/office/drawing/2014/main" id="{17BBCDB9-7F5E-4FE2-A4F8-03419F6185AF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Isosceles Triangle 3">
              <a:extLst>
                <a:ext uri="{FF2B5EF4-FFF2-40B4-BE49-F238E27FC236}">
                  <a16:creationId xmlns:a16="http://schemas.microsoft.com/office/drawing/2014/main" id="{3165E309-47E1-4713-ACF2-405774E3BE3D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7" name="Isosceles Triangle 3">
              <a:extLst>
                <a:ext uri="{FF2B5EF4-FFF2-40B4-BE49-F238E27FC236}">
                  <a16:creationId xmlns:a16="http://schemas.microsoft.com/office/drawing/2014/main" id="{09189E17-952D-4880-87B6-EBD8633429DA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Isosceles Triangle 3">
              <a:extLst>
                <a:ext uri="{FF2B5EF4-FFF2-40B4-BE49-F238E27FC236}">
                  <a16:creationId xmlns:a16="http://schemas.microsoft.com/office/drawing/2014/main" id="{5EC50178-9FDF-4050-8EF4-39C7AD25560D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pic>
        <p:nvPicPr>
          <p:cNvPr id="50" name="Picture 4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4B7BAB-4423-49CF-A2F0-6F4762DE2F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17" y="185523"/>
            <a:ext cx="861181" cy="20787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B84F4-C82A-420E-A389-F18D47BC12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A47FA-4970-4493-8C00-46DD66172B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25E6-013E-466D-B00C-69C04068CC7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984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el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58CAA7D-E1B6-4343-B492-B2DA2F18B039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4D043E90-51F1-4B59-B728-68F894532C03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" name="Isosceles Triangle 3">
              <a:extLst>
                <a:ext uri="{FF2B5EF4-FFF2-40B4-BE49-F238E27FC236}">
                  <a16:creationId xmlns:a16="http://schemas.microsoft.com/office/drawing/2014/main" id="{B747E99D-7696-4450-B7D4-2387B8FE924D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7" name="Isosceles Triangle 3">
              <a:extLst>
                <a:ext uri="{FF2B5EF4-FFF2-40B4-BE49-F238E27FC236}">
                  <a16:creationId xmlns:a16="http://schemas.microsoft.com/office/drawing/2014/main" id="{8AC09FCC-D7AE-476E-B7FE-AC037F0FBB4D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8" name="Isosceles Triangle 3">
              <a:extLst>
                <a:ext uri="{FF2B5EF4-FFF2-40B4-BE49-F238E27FC236}">
                  <a16:creationId xmlns:a16="http://schemas.microsoft.com/office/drawing/2014/main" id="{1CD7C5C4-C43A-47E6-B0A6-89794F15B505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2" name="Isosceles Triangle 3">
              <a:extLst>
                <a:ext uri="{FF2B5EF4-FFF2-40B4-BE49-F238E27FC236}">
                  <a16:creationId xmlns:a16="http://schemas.microsoft.com/office/drawing/2014/main" id="{7699F633-FF4E-4CC3-ACFF-8952BAD1B79E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3" name="Isosceles Triangle 3">
              <a:extLst>
                <a:ext uri="{FF2B5EF4-FFF2-40B4-BE49-F238E27FC236}">
                  <a16:creationId xmlns:a16="http://schemas.microsoft.com/office/drawing/2014/main" id="{4C86B7F6-E8F8-4FDB-BD77-BD3CBC1BD99B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" name="Isosceles Triangle 3">
              <a:extLst>
                <a:ext uri="{FF2B5EF4-FFF2-40B4-BE49-F238E27FC236}">
                  <a16:creationId xmlns:a16="http://schemas.microsoft.com/office/drawing/2014/main" id="{0EF8FDB4-AC21-4408-A2D0-2E232851CED7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6" name="Isosceles Triangle 3">
              <a:extLst>
                <a:ext uri="{FF2B5EF4-FFF2-40B4-BE49-F238E27FC236}">
                  <a16:creationId xmlns:a16="http://schemas.microsoft.com/office/drawing/2014/main" id="{A53A3482-4F01-46D1-BDD3-B7477FD00641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1" name="Title 1">
            <a:extLst>
              <a:ext uri="{FF2B5EF4-FFF2-40B4-BE49-F238E27FC236}">
                <a16:creationId xmlns:a16="http://schemas.microsoft.com/office/drawing/2014/main" id="{22A62088-2E02-41F3-AC19-0B0224FD8981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031535" y="53165"/>
            <a:ext cx="7978181" cy="616688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2" name="Slide Number Placeholder 5">
            <a:extLst>
              <a:ext uri="{FF2B5EF4-FFF2-40B4-BE49-F238E27FC236}">
                <a16:creationId xmlns:a16="http://schemas.microsoft.com/office/drawing/2014/main" id="{AC485C32-FDAE-4502-BC9E-4B9E0F620098}"/>
              </a:ext>
            </a:extLst>
          </p:cNvPr>
          <p:cNvSpPr txBox="1">
            <a:spLocks/>
          </p:cNvSpPr>
          <p:nvPr userDrawn="1"/>
        </p:nvSpPr>
        <p:spPr>
          <a:xfrm>
            <a:off x="9301717" y="6317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FA4C94-2A60-4E1F-B98A-5BBFC8AF7C93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CA0287-7BE0-4851-A261-8B6BBCC262BA}"/>
              </a:ext>
            </a:extLst>
          </p:cNvPr>
          <p:cNvCxnSpPr>
            <a:cxnSpLocks/>
          </p:cNvCxnSpPr>
          <p:nvPr userDrawn="1"/>
        </p:nvCxnSpPr>
        <p:spPr>
          <a:xfrm>
            <a:off x="998602" y="552891"/>
            <a:ext cx="10916266" cy="0"/>
          </a:xfrm>
          <a:prstGeom prst="line">
            <a:avLst/>
          </a:prstGeom>
          <a:ln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702607-B6A9-4A0C-B782-A9473B074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17" y="185523"/>
            <a:ext cx="861181" cy="207871"/>
          </a:xfrm>
          <a:prstGeom prst="rect">
            <a:avLst/>
          </a:prstGeom>
        </p:spPr>
      </p:pic>
      <p:sp>
        <p:nvSpPr>
          <p:cNvPr id="56" name="Isosceles Triangle 3">
            <a:extLst>
              <a:ext uri="{FF2B5EF4-FFF2-40B4-BE49-F238E27FC236}">
                <a16:creationId xmlns:a16="http://schemas.microsoft.com/office/drawing/2014/main" id="{1D2F9A82-2AE0-4641-89C7-B9432A638587}"/>
              </a:ext>
            </a:extLst>
          </p:cNvPr>
          <p:cNvSpPr/>
          <p:nvPr userDrawn="1"/>
        </p:nvSpPr>
        <p:spPr>
          <a:xfrm rot="5400000">
            <a:off x="997448" y="457531"/>
            <a:ext cx="96877" cy="96877"/>
          </a:xfrm>
          <a:custGeom>
            <a:avLst/>
            <a:gdLst>
              <a:gd name="connsiteX0" fmla="*/ 0 w 347216"/>
              <a:gd name="connsiteY0" fmla="*/ 289249 h 289249"/>
              <a:gd name="connsiteX1" fmla="*/ 173608 w 347216"/>
              <a:gd name="connsiteY1" fmla="*/ 0 h 289249"/>
              <a:gd name="connsiteX2" fmla="*/ 347216 w 347216"/>
              <a:gd name="connsiteY2" fmla="*/ 289249 h 289249"/>
              <a:gd name="connsiteX3" fmla="*/ 0 w 347216"/>
              <a:gd name="connsiteY3" fmla="*/ 289249 h 289249"/>
              <a:gd name="connsiteX0" fmla="*/ 0 w 347442"/>
              <a:gd name="connsiteY0" fmla="*/ 327349 h 327349"/>
              <a:gd name="connsiteX1" fmla="*/ 347442 w 347442"/>
              <a:gd name="connsiteY1" fmla="*/ 0 h 327349"/>
              <a:gd name="connsiteX2" fmla="*/ 347216 w 347442"/>
              <a:gd name="connsiteY2" fmla="*/ 327349 h 327349"/>
              <a:gd name="connsiteX3" fmla="*/ 0 w 347442"/>
              <a:gd name="connsiteY3" fmla="*/ 327349 h 3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42" h="327349">
                <a:moveTo>
                  <a:pt x="0" y="327349"/>
                </a:moveTo>
                <a:lnTo>
                  <a:pt x="347442" y="0"/>
                </a:lnTo>
                <a:cubicBezTo>
                  <a:pt x="347367" y="109116"/>
                  <a:pt x="347291" y="218233"/>
                  <a:pt x="347216" y="327349"/>
                </a:cubicBezTo>
                <a:lnTo>
                  <a:pt x="0" y="3273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AA89F-E91B-48A6-A53A-E2C4E935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4062D-645B-40A5-A75C-1D89F65D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0D6D4-CA9F-4CCC-8890-21230AA1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027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el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C12AE8B1-0554-4A7A-B37D-156B278B05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7972" y="1924563"/>
            <a:ext cx="3722578" cy="2987373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ZA" noProof="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adipiscing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incididunt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dolore magna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 minim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veniam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nostrud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exercitation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ullamco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nisi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aliquip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commodo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consequat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Duis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irure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reprehenderit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voluptate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cillum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dolore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fugiat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pariatur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F6F68E3-7A38-4FEB-84FD-A12C28420197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50" name="Isosceles Triangle 3">
              <a:extLst>
                <a:ext uri="{FF2B5EF4-FFF2-40B4-BE49-F238E27FC236}">
                  <a16:creationId xmlns:a16="http://schemas.microsoft.com/office/drawing/2014/main" id="{ED0B33C2-F6CD-4562-9579-7E3D20450214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1" name="Isosceles Triangle 3">
              <a:extLst>
                <a:ext uri="{FF2B5EF4-FFF2-40B4-BE49-F238E27FC236}">
                  <a16:creationId xmlns:a16="http://schemas.microsoft.com/office/drawing/2014/main" id="{AFAB7FF6-8A81-41A3-ADBD-33F7312D14ED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Isosceles Triangle 3">
              <a:extLst>
                <a:ext uri="{FF2B5EF4-FFF2-40B4-BE49-F238E27FC236}">
                  <a16:creationId xmlns:a16="http://schemas.microsoft.com/office/drawing/2014/main" id="{95336079-66FC-4A3F-B2CD-DADE098FDEB5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Isosceles Triangle 3">
              <a:extLst>
                <a:ext uri="{FF2B5EF4-FFF2-40B4-BE49-F238E27FC236}">
                  <a16:creationId xmlns:a16="http://schemas.microsoft.com/office/drawing/2014/main" id="{5236445F-3E03-4F8F-9B93-D753C874BB6C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Isosceles Triangle 3">
              <a:extLst>
                <a:ext uri="{FF2B5EF4-FFF2-40B4-BE49-F238E27FC236}">
                  <a16:creationId xmlns:a16="http://schemas.microsoft.com/office/drawing/2014/main" id="{A2BA9CD2-FB12-4BDD-8074-70D2844C4C0F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Isosceles Triangle 3">
              <a:extLst>
                <a:ext uri="{FF2B5EF4-FFF2-40B4-BE49-F238E27FC236}">
                  <a16:creationId xmlns:a16="http://schemas.microsoft.com/office/drawing/2014/main" id="{51276940-3D58-41A7-91C8-08C29F064074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Isosceles Triangle 3">
              <a:extLst>
                <a:ext uri="{FF2B5EF4-FFF2-40B4-BE49-F238E27FC236}">
                  <a16:creationId xmlns:a16="http://schemas.microsoft.com/office/drawing/2014/main" id="{0691C31B-9BCE-4C8D-95C2-239F0C890C96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Isosceles Triangle 3">
              <a:extLst>
                <a:ext uri="{FF2B5EF4-FFF2-40B4-BE49-F238E27FC236}">
                  <a16:creationId xmlns:a16="http://schemas.microsoft.com/office/drawing/2014/main" id="{FDE008EB-92F2-4801-BA4B-D35DDA54CFED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AC99A32C-2BFB-43E2-BA98-1DD33795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8B2A5DDC-AB44-4C7B-B381-DD24A56B9D95}"/>
              </a:ext>
            </a:extLst>
          </p:cNvPr>
          <p:cNvSpPr txBox="1">
            <a:spLocks/>
          </p:cNvSpPr>
          <p:nvPr userDrawn="1"/>
        </p:nvSpPr>
        <p:spPr>
          <a:xfrm>
            <a:off x="9301717" y="6317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FA4C94-2A60-4E1F-B98A-5BBFC8AF7C93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73AFCB-6E36-4421-B226-D57FE361699E}"/>
              </a:ext>
            </a:extLst>
          </p:cNvPr>
          <p:cNvCxnSpPr>
            <a:cxnSpLocks/>
          </p:cNvCxnSpPr>
          <p:nvPr userDrawn="1"/>
        </p:nvCxnSpPr>
        <p:spPr>
          <a:xfrm>
            <a:off x="998602" y="552891"/>
            <a:ext cx="10916266" cy="0"/>
          </a:xfrm>
          <a:prstGeom prst="line">
            <a:avLst/>
          </a:prstGeom>
          <a:ln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8E11E7-1007-4CD2-98A9-FA6240804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17" y="185523"/>
            <a:ext cx="861181" cy="207871"/>
          </a:xfrm>
          <a:prstGeom prst="rect">
            <a:avLst/>
          </a:prstGeom>
        </p:spPr>
      </p:pic>
      <p:sp>
        <p:nvSpPr>
          <p:cNvPr id="62" name="Isosceles Triangle 3">
            <a:extLst>
              <a:ext uri="{FF2B5EF4-FFF2-40B4-BE49-F238E27FC236}">
                <a16:creationId xmlns:a16="http://schemas.microsoft.com/office/drawing/2014/main" id="{7BAD0DA8-B8E2-43B3-9273-DB19C41C44CB}"/>
              </a:ext>
            </a:extLst>
          </p:cNvPr>
          <p:cNvSpPr/>
          <p:nvPr userDrawn="1"/>
        </p:nvSpPr>
        <p:spPr>
          <a:xfrm rot="5400000">
            <a:off x="997448" y="457531"/>
            <a:ext cx="96877" cy="96877"/>
          </a:xfrm>
          <a:custGeom>
            <a:avLst/>
            <a:gdLst>
              <a:gd name="connsiteX0" fmla="*/ 0 w 347216"/>
              <a:gd name="connsiteY0" fmla="*/ 289249 h 289249"/>
              <a:gd name="connsiteX1" fmla="*/ 173608 w 347216"/>
              <a:gd name="connsiteY1" fmla="*/ 0 h 289249"/>
              <a:gd name="connsiteX2" fmla="*/ 347216 w 347216"/>
              <a:gd name="connsiteY2" fmla="*/ 289249 h 289249"/>
              <a:gd name="connsiteX3" fmla="*/ 0 w 347216"/>
              <a:gd name="connsiteY3" fmla="*/ 289249 h 289249"/>
              <a:gd name="connsiteX0" fmla="*/ 0 w 347442"/>
              <a:gd name="connsiteY0" fmla="*/ 327349 h 327349"/>
              <a:gd name="connsiteX1" fmla="*/ 347442 w 347442"/>
              <a:gd name="connsiteY1" fmla="*/ 0 h 327349"/>
              <a:gd name="connsiteX2" fmla="*/ 347216 w 347442"/>
              <a:gd name="connsiteY2" fmla="*/ 327349 h 327349"/>
              <a:gd name="connsiteX3" fmla="*/ 0 w 347442"/>
              <a:gd name="connsiteY3" fmla="*/ 327349 h 3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42" h="327349">
                <a:moveTo>
                  <a:pt x="0" y="327349"/>
                </a:moveTo>
                <a:lnTo>
                  <a:pt x="347442" y="0"/>
                </a:lnTo>
                <a:cubicBezTo>
                  <a:pt x="347367" y="109116"/>
                  <a:pt x="347291" y="218233"/>
                  <a:pt x="347216" y="327349"/>
                </a:cubicBezTo>
                <a:lnTo>
                  <a:pt x="0" y="3273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B2F7-6438-4356-A443-E3213511AA2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BE68E-8799-494D-AFCB-604D898690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E4277-D4FC-41E6-A015-907886C849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968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 Points_el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30B43-93CE-4C24-B7C4-FB48EDF83D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5811" y="1578622"/>
            <a:ext cx="9874006" cy="116457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ZA" noProof="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adipiscing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eiusmod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incididunt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et dolore magna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Ut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enim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 minim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veniam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nostrud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exercitation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ullamco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laboris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nisi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aliquip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commodo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consequat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Duis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irure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dolor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reprehenderit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voluptate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velit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esse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cillum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dolore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fugiat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nulla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ZA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pariatur</a:t>
            </a: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DF69D86B-7570-42BD-957F-3B046A47BEE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5811" y="3067050"/>
            <a:ext cx="9874006" cy="2772448"/>
          </a:xfr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05E"/>
              </a:buClr>
              <a:buSzTx/>
              <a:buFont typeface="Wingdings 3" panose="05040102010807070707" pitchFamily="18" charset="2"/>
              <a:buChar char="x"/>
              <a:tabLst/>
              <a:defRPr/>
            </a:pPr>
            <a:r>
              <a:rPr kumimoji="0" lang="en-ZA" sz="1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 bulleted text here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4DEE7F-239A-4899-9204-DED155116D53}"/>
              </a:ext>
            </a:extLst>
          </p:cNvPr>
          <p:cNvGrpSpPr/>
          <p:nvPr userDrawn="1"/>
        </p:nvGrpSpPr>
        <p:grpSpPr>
          <a:xfrm>
            <a:off x="1" y="1"/>
            <a:ext cx="831384" cy="831850"/>
            <a:chOff x="0" y="0"/>
            <a:chExt cx="1016967" cy="1017537"/>
          </a:xfrm>
        </p:grpSpPr>
        <p:sp>
          <p:nvSpPr>
            <p:cNvPr id="48" name="Isosceles Triangle 3">
              <a:extLst>
                <a:ext uri="{FF2B5EF4-FFF2-40B4-BE49-F238E27FC236}">
                  <a16:creationId xmlns:a16="http://schemas.microsoft.com/office/drawing/2014/main" id="{DA411891-978F-47D8-94B7-863955829E45}"/>
                </a:ext>
              </a:extLst>
            </p:cNvPr>
            <p:cNvSpPr/>
            <p:nvPr userDrawn="1"/>
          </p:nvSpPr>
          <p:spPr>
            <a:xfrm rot="5400000">
              <a:off x="338996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9" name="Isosceles Triangle 3">
              <a:extLst>
                <a:ext uri="{FF2B5EF4-FFF2-40B4-BE49-F238E27FC236}">
                  <a16:creationId xmlns:a16="http://schemas.microsoft.com/office/drawing/2014/main" id="{8269CE25-1A76-407F-A10B-D6233793268F}"/>
                </a:ext>
              </a:extLst>
            </p:cNvPr>
            <p:cNvSpPr/>
            <p:nvPr userDrawn="1"/>
          </p:nvSpPr>
          <p:spPr>
            <a:xfrm rot="5400000">
              <a:off x="338995" y="67855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2" name="Isosceles Triangle 3">
              <a:extLst>
                <a:ext uri="{FF2B5EF4-FFF2-40B4-BE49-F238E27FC236}">
                  <a16:creationId xmlns:a16="http://schemas.microsoft.com/office/drawing/2014/main" id="{E0D02B47-1FD6-434B-9C3E-778B33D0FB69}"/>
                </a:ext>
              </a:extLst>
            </p:cNvPr>
            <p:cNvSpPr/>
            <p:nvPr userDrawn="1"/>
          </p:nvSpPr>
          <p:spPr>
            <a:xfrm rot="5400000">
              <a:off x="338994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3" name="Isosceles Triangle 3">
              <a:extLst>
                <a:ext uri="{FF2B5EF4-FFF2-40B4-BE49-F238E27FC236}">
                  <a16:creationId xmlns:a16="http://schemas.microsoft.com/office/drawing/2014/main" id="{0FC81527-48EA-42E8-9103-D5AEF54C6E98}"/>
                </a:ext>
              </a:extLst>
            </p:cNvPr>
            <p:cNvSpPr/>
            <p:nvPr userDrawn="1"/>
          </p:nvSpPr>
          <p:spPr>
            <a:xfrm rot="5400000">
              <a:off x="5" y="339178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BF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4" name="Isosceles Triangle 3">
              <a:extLst>
                <a:ext uri="{FF2B5EF4-FFF2-40B4-BE49-F238E27FC236}">
                  <a16:creationId xmlns:a16="http://schemas.microsoft.com/office/drawing/2014/main" id="{8D10CC0B-940C-4CD5-9830-3350A70F8A16}"/>
                </a:ext>
              </a:extLst>
            </p:cNvPr>
            <p:cNvSpPr/>
            <p:nvPr userDrawn="1"/>
          </p:nvSpPr>
          <p:spPr>
            <a:xfrm rot="16200000">
              <a:off x="1" y="677969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5" name="Isosceles Triangle 3">
              <a:extLst>
                <a:ext uri="{FF2B5EF4-FFF2-40B4-BE49-F238E27FC236}">
                  <a16:creationId xmlns:a16="http://schemas.microsoft.com/office/drawing/2014/main" id="{8C001878-8B15-4155-90A4-E4E70467BD6A}"/>
                </a:ext>
              </a:extLst>
            </p:cNvPr>
            <p:cNvSpPr/>
            <p:nvPr userDrawn="1"/>
          </p:nvSpPr>
          <p:spPr>
            <a:xfrm rot="16200000">
              <a:off x="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rgbClr val="76AE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6" name="Isosceles Triangle 3">
              <a:extLst>
                <a:ext uri="{FF2B5EF4-FFF2-40B4-BE49-F238E27FC236}">
                  <a16:creationId xmlns:a16="http://schemas.microsoft.com/office/drawing/2014/main" id="{8CFE34C7-5E49-4C88-BE2F-ECBC78443F64}"/>
                </a:ext>
              </a:extLst>
            </p:cNvPr>
            <p:cNvSpPr/>
            <p:nvPr userDrawn="1"/>
          </p:nvSpPr>
          <p:spPr>
            <a:xfrm rot="16200000">
              <a:off x="338991" y="-1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7" name="Isosceles Triangle 3">
              <a:extLst>
                <a:ext uri="{FF2B5EF4-FFF2-40B4-BE49-F238E27FC236}">
                  <a16:creationId xmlns:a16="http://schemas.microsoft.com/office/drawing/2014/main" id="{F0FB041F-E4AD-40D7-A105-C158707C8155}"/>
                </a:ext>
              </a:extLst>
            </p:cNvPr>
            <p:cNvSpPr/>
            <p:nvPr userDrawn="1"/>
          </p:nvSpPr>
          <p:spPr>
            <a:xfrm rot="5400000">
              <a:off x="677981" y="339176"/>
              <a:ext cx="338985" cy="338987"/>
            </a:xfrm>
            <a:custGeom>
              <a:avLst/>
              <a:gdLst>
                <a:gd name="connsiteX0" fmla="*/ 0 w 347216"/>
                <a:gd name="connsiteY0" fmla="*/ 289249 h 289249"/>
                <a:gd name="connsiteX1" fmla="*/ 173608 w 347216"/>
                <a:gd name="connsiteY1" fmla="*/ 0 h 289249"/>
                <a:gd name="connsiteX2" fmla="*/ 347216 w 347216"/>
                <a:gd name="connsiteY2" fmla="*/ 289249 h 289249"/>
                <a:gd name="connsiteX3" fmla="*/ 0 w 347216"/>
                <a:gd name="connsiteY3" fmla="*/ 289249 h 289249"/>
                <a:gd name="connsiteX0" fmla="*/ 0 w 347442"/>
                <a:gd name="connsiteY0" fmla="*/ 327349 h 327349"/>
                <a:gd name="connsiteX1" fmla="*/ 347442 w 347442"/>
                <a:gd name="connsiteY1" fmla="*/ 0 h 327349"/>
                <a:gd name="connsiteX2" fmla="*/ 347216 w 347442"/>
                <a:gd name="connsiteY2" fmla="*/ 327349 h 327349"/>
                <a:gd name="connsiteX3" fmla="*/ 0 w 347442"/>
                <a:gd name="connsiteY3" fmla="*/ 327349 h 32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42" h="327349">
                  <a:moveTo>
                    <a:pt x="0" y="327349"/>
                  </a:moveTo>
                  <a:lnTo>
                    <a:pt x="347442" y="0"/>
                  </a:lnTo>
                  <a:cubicBezTo>
                    <a:pt x="347367" y="109116"/>
                    <a:pt x="347291" y="218233"/>
                    <a:pt x="347216" y="327349"/>
                  </a:cubicBezTo>
                  <a:lnTo>
                    <a:pt x="0" y="32734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B6C65CB0-F709-4D80-860B-2D5AA771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53165"/>
            <a:ext cx="7978181" cy="616688"/>
          </a:xfrm>
        </p:spPr>
        <p:txBody>
          <a:bodyPr anchor="ctr">
            <a:normAutofit/>
          </a:bodyPr>
          <a:lstStyle>
            <a:lvl1pPr algn="l">
              <a:defRPr sz="3000">
                <a:solidFill>
                  <a:srgbClr val="57575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A991021A-785A-4523-9934-0C76AC6F6DC6}"/>
              </a:ext>
            </a:extLst>
          </p:cNvPr>
          <p:cNvSpPr txBox="1">
            <a:spLocks/>
          </p:cNvSpPr>
          <p:nvPr userDrawn="1"/>
        </p:nvSpPr>
        <p:spPr>
          <a:xfrm>
            <a:off x="9301717" y="63179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FA4C94-2A60-4E1F-B98A-5BBFC8AF7C93}" type="slidenum">
              <a:rPr lang="en-ZA" smtClean="0"/>
              <a:pPr/>
              <a:t>‹#›</a:t>
            </a:fld>
            <a:endParaRPr lang="en-ZA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E475A7D-5294-4C33-AF62-A620675B8F7C}"/>
              </a:ext>
            </a:extLst>
          </p:cNvPr>
          <p:cNvCxnSpPr>
            <a:cxnSpLocks/>
          </p:cNvCxnSpPr>
          <p:nvPr userDrawn="1"/>
        </p:nvCxnSpPr>
        <p:spPr>
          <a:xfrm>
            <a:off x="998602" y="552891"/>
            <a:ext cx="10916266" cy="0"/>
          </a:xfrm>
          <a:prstGeom prst="line">
            <a:avLst/>
          </a:prstGeom>
          <a:ln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35FFB555-9F02-4FEB-88D7-19887956E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917" y="185523"/>
            <a:ext cx="861181" cy="207871"/>
          </a:xfrm>
          <a:prstGeom prst="rect">
            <a:avLst/>
          </a:prstGeom>
        </p:spPr>
      </p:pic>
      <p:sp>
        <p:nvSpPr>
          <p:cNvPr id="62" name="Isosceles Triangle 3">
            <a:extLst>
              <a:ext uri="{FF2B5EF4-FFF2-40B4-BE49-F238E27FC236}">
                <a16:creationId xmlns:a16="http://schemas.microsoft.com/office/drawing/2014/main" id="{C01BD928-D668-42B5-B0C4-FD33DEF707CD}"/>
              </a:ext>
            </a:extLst>
          </p:cNvPr>
          <p:cNvSpPr/>
          <p:nvPr userDrawn="1"/>
        </p:nvSpPr>
        <p:spPr>
          <a:xfrm rot="5400000">
            <a:off x="997448" y="457531"/>
            <a:ext cx="96877" cy="96877"/>
          </a:xfrm>
          <a:custGeom>
            <a:avLst/>
            <a:gdLst>
              <a:gd name="connsiteX0" fmla="*/ 0 w 347216"/>
              <a:gd name="connsiteY0" fmla="*/ 289249 h 289249"/>
              <a:gd name="connsiteX1" fmla="*/ 173608 w 347216"/>
              <a:gd name="connsiteY1" fmla="*/ 0 h 289249"/>
              <a:gd name="connsiteX2" fmla="*/ 347216 w 347216"/>
              <a:gd name="connsiteY2" fmla="*/ 289249 h 289249"/>
              <a:gd name="connsiteX3" fmla="*/ 0 w 347216"/>
              <a:gd name="connsiteY3" fmla="*/ 289249 h 289249"/>
              <a:gd name="connsiteX0" fmla="*/ 0 w 347442"/>
              <a:gd name="connsiteY0" fmla="*/ 327349 h 327349"/>
              <a:gd name="connsiteX1" fmla="*/ 347442 w 347442"/>
              <a:gd name="connsiteY1" fmla="*/ 0 h 327349"/>
              <a:gd name="connsiteX2" fmla="*/ 347216 w 347442"/>
              <a:gd name="connsiteY2" fmla="*/ 327349 h 327349"/>
              <a:gd name="connsiteX3" fmla="*/ 0 w 347442"/>
              <a:gd name="connsiteY3" fmla="*/ 327349 h 32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42" h="327349">
                <a:moveTo>
                  <a:pt x="0" y="327349"/>
                </a:moveTo>
                <a:lnTo>
                  <a:pt x="347442" y="0"/>
                </a:lnTo>
                <a:cubicBezTo>
                  <a:pt x="347367" y="109116"/>
                  <a:pt x="347291" y="218233"/>
                  <a:pt x="347216" y="327349"/>
                </a:cubicBezTo>
                <a:lnTo>
                  <a:pt x="0" y="3273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45E12-E30A-4A41-A7DF-1E8CD4E79E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DF48A-58C7-4581-8677-675785AC76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9614D-2D11-4603-B9C4-04E7B1695C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869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C3257-E75B-496C-BF2D-AADFF840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F1B79-A025-4C09-8102-112E8A08D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DB2B-3433-4B8A-B2A6-619EA013F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69255-954F-4707-B97E-2AF4E63F4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ZA"/>
              <a:t>© Elait Limited.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8A35-9F06-4577-88CD-28AA9C83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A4C94-2A60-4E1F-B98A-5BBFC8AF7C93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9C6E2-B61E-4E2C-AD2D-3B5EC6E4E51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4739450" y="6705600"/>
            <a:ext cx="2557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Elait Limited. All Rights Reserved. Confidential.</a:t>
            </a:r>
          </a:p>
        </p:txBody>
      </p:sp>
    </p:spTree>
    <p:extLst>
      <p:ext uri="{BB962C8B-B14F-4D97-AF65-F5344CB8AC3E}">
        <p14:creationId xmlns:p14="http://schemas.microsoft.com/office/powerpoint/2010/main" val="123914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0" r:id="rId2"/>
    <p:sldLayoutId id="2147483679" r:id="rId3"/>
    <p:sldLayoutId id="2147483678" r:id="rId4"/>
    <p:sldLayoutId id="2147483649" r:id="rId5"/>
    <p:sldLayoutId id="2147483673" r:id="rId6"/>
    <p:sldLayoutId id="2147483675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7.png"/><Relationship Id="rId9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80A49EBA-6548-4DDD-9C9F-A106CB0739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304183" y="3199850"/>
            <a:ext cx="4217775" cy="1071349"/>
          </a:xfrm>
        </p:spPr>
        <p:txBody>
          <a:bodyPr/>
          <a:lstStyle/>
          <a:p>
            <a:r>
              <a:rPr lang="en-ZA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06017-9788-4997-BA5D-26739838BA02}"/>
              </a:ext>
            </a:extLst>
          </p:cNvPr>
          <p:cNvSpPr txBox="1"/>
          <p:nvPr/>
        </p:nvSpPr>
        <p:spPr>
          <a:xfrm>
            <a:off x="6422834" y="3227941"/>
            <a:ext cx="499064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200" b="1" dirty="0">
                <a:solidFill>
                  <a:srgbClr val="2A79A7"/>
                </a:solidFill>
              </a:rPr>
              <a:t>Teradata To Snowflake Migration</a:t>
            </a:r>
            <a:endParaRPr lang="en-US" sz="3200" b="1" i="0" kern="1200" dirty="0">
              <a:solidFill>
                <a:srgbClr val="2A79A7"/>
              </a:solidFill>
              <a:effectLst/>
              <a:latin typeface="+mn-lt"/>
              <a:cs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390578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23BA-8945-E2B9-051B-33777DD44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A79A7"/>
                </a:solidFill>
                <a:cs typeface="Hind"/>
              </a:rPr>
              <a:t>Agenda of Demo</a:t>
            </a:r>
            <a:endParaRPr lang="en-US" dirty="0">
              <a:solidFill>
                <a:srgbClr val="2A79A7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F1FAA-440F-01A9-2801-7AAFD7C1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7CC6B-ECCB-CBAE-4226-A46A5604663E}"/>
              </a:ext>
            </a:extLst>
          </p:cNvPr>
          <p:cNvSpPr txBox="1"/>
          <p:nvPr/>
        </p:nvSpPr>
        <p:spPr>
          <a:xfrm>
            <a:off x="1031432" y="919864"/>
            <a:ext cx="10607614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cs typeface="Hind"/>
              </a:rPr>
              <a:t>Automated Migration of Teradata DDLs and other objects from Teradata to Snowflake.</a:t>
            </a:r>
            <a:endParaRPr lang="en-US" dirty="0">
              <a:cs typeface="Hind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cs typeface="Hind"/>
              </a:rPr>
              <a:t>Tables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cs typeface="Hind"/>
              </a:rPr>
              <a:t>Views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cs typeface="Hind"/>
              </a:rPr>
              <a:t>Functions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solidFill>
                  <a:srgbClr val="000000"/>
                </a:solidFill>
                <a:cs typeface="Hind"/>
              </a:rPr>
              <a:t>Procedures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cs typeface="Hind"/>
              </a:rPr>
              <a:t>Migration of users from Teradata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cs typeface="Hind"/>
              </a:rPr>
              <a:t>Exporting data from Teradata using TPT.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cs typeface="Hind"/>
              </a:rPr>
              <a:t>Action points from the last call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cs typeface="Hind"/>
              </a:rPr>
              <a:t>Document the technical differences between Teradata and Snowflake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cs typeface="Hind"/>
              </a:rPr>
              <a:t>Teradata code assessment – Various aspects to prior assess the code before DDL conversion.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cs typeface="Hind"/>
              </a:rPr>
              <a:t>Objects Renaming JSON file creation is automated.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cs typeface="Hind"/>
              </a:rPr>
              <a:t>Database configuration is done by an IP address not with local host.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rgbClr val="000000"/>
              </a:solidFill>
              <a:cs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190810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6F42-2F6C-6FCD-F7A3-9FEDBF8AE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A79A7"/>
                </a:solidFill>
                <a:cs typeface="Hind"/>
              </a:rPr>
              <a:t>Technical differences between Teradata and Snowflake</a:t>
            </a:r>
            <a:endParaRPr lang="en-US" dirty="0">
              <a:solidFill>
                <a:srgbClr val="2A79A7"/>
              </a:solidFill>
              <a:cs typeface="Hind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23008-CCB7-8853-990C-66E8AD9B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546740-2647-9E1B-B4B6-264B60E9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088621"/>
              </p:ext>
            </p:extLst>
          </p:nvPr>
        </p:nvGraphicFramePr>
        <p:xfrm>
          <a:off x="1031535" y="919611"/>
          <a:ext cx="10771352" cy="4989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4061">
                  <a:extLst>
                    <a:ext uri="{9D8B030D-6E8A-4147-A177-3AD203B41FA5}">
                      <a16:colId xmlns:a16="http://schemas.microsoft.com/office/drawing/2014/main" val="220154217"/>
                    </a:ext>
                  </a:extLst>
                </a:gridCol>
                <a:gridCol w="4145279">
                  <a:extLst>
                    <a:ext uri="{9D8B030D-6E8A-4147-A177-3AD203B41FA5}">
                      <a16:colId xmlns:a16="http://schemas.microsoft.com/office/drawing/2014/main" val="527475651"/>
                    </a:ext>
                  </a:extLst>
                </a:gridCol>
                <a:gridCol w="4252012">
                  <a:extLst>
                    <a:ext uri="{9D8B030D-6E8A-4147-A177-3AD203B41FA5}">
                      <a16:colId xmlns:a16="http://schemas.microsoft.com/office/drawing/2014/main" val="3540996327"/>
                    </a:ext>
                  </a:extLst>
                </a:gridCol>
              </a:tblGrid>
              <a:tr h="6805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Teradata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Snowflake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80965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r>
                        <a:rPr lang="en-US" dirty="0"/>
                        <a:t>DB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Flat (Database = User)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dirty="0"/>
                        <a:t>Hierarchical (Database → Schema)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4215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en-US" dirty="0"/>
                        <a:t>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dirty="0"/>
                        <a:t>Permanent, Volatile, Global Temp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dirty="0"/>
                        <a:t>Permanent, Transient, Temporary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2355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r>
                        <a:rPr lang="en-US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dirty="0"/>
                        <a:t>No native MVs, supports recursive 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Supports Materialized Views, no recursive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1442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Procedures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dirty="0"/>
                        <a:t>SPL, manual COMMITs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SQL/JS/Python, TRY-CATCH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84107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UDFs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dirty="0"/>
                        <a:t>SQL/C++ based, limited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dirty="0"/>
                        <a:t>SQL/JS/Python/External (API)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584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Access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User -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dirty="0"/>
                        <a:t>RBAC with role inheritance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5041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Storage And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dirty="0"/>
                        <a:t>Tuning-heavy, PI-based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dirty="0"/>
                        <a:t>Micro-partitioned, tuning-light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713328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Data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and ANSI - extended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Auto- scaled, cloud- flexible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95874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Data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real-time, export-based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dirty="0"/>
                        <a:t>Native Secure Data Sharing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656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17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0715-71E3-4EAB-92D9-F5658398D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535" y="21850"/>
            <a:ext cx="8667112" cy="648003"/>
          </a:xfrm>
        </p:spPr>
        <p:txBody>
          <a:bodyPr/>
          <a:lstStyle/>
          <a:p>
            <a:r>
              <a:rPr lang="en-US" b="1" dirty="0">
                <a:solidFill>
                  <a:srgbClr val="2A79A7"/>
                </a:solidFill>
                <a:cs typeface="Hind"/>
              </a:rPr>
              <a:t>Teradata Code Assessment – Purpose and Scope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AB6F1-F23E-402F-A2CA-74AE2E9E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85F030-7A9F-4ABD-8965-60B4CF59C2E5}"/>
              </a:ext>
            </a:extLst>
          </p:cNvPr>
          <p:cNvSpPr txBox="1"/>
          <p:nvPr/>
        </p:nvSpPr>
        <p:spPr>
          <a:xfrm>
            <a:off x="1183935" y="930347"/>
            <a:ext cx="106127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Objective: </a:t>
            </a:r>
            <a:r>
              <a:rPr lang="en-US" sz="2000" dirty="0">
                <a:solidFill>
                  <a:srgbClr val="000000"/>
                </a:solidFill>
              </a:rPr>
              <a:t>Evaluate Teradata SQL code before migrating to Snowflake.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Scope 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Identify compatibility issues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Measure technical complexity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Estimate refactoring effort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000000"/>
                </a:solidFill>
              </a:rPr>
              <a:t>Detect obsolete/unused objects</a:t>
            </a:r>
            <a:endParaRPr lang="en-IN" sz="2000" b="0" i="0" kern="1200" dirty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37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8B45-1605-457C-B258-A87CB2974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A79A7"/>
                </a:solidFill>
                <a:cs typeface="Hind"/>
              </a:rPr>
              <a:t>Teradata Code Assessment – </a:t>
            </a:r>
            <a:r>
              <a:rPr lang="en-IN" b="1" dirty="0">
                <a:solidFill>
                  <a:srgbClr val="2A79A7"/>
                </a:solidFill>
              </a:rPr>
              <a:t>Key Dimensions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E54DF-95E7-414F-9F31-626A1429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3B1233-9059-4AF6-A471-F209EE57AAB4}"/>
              </a:ext>
            </a:extLst>
          </p:cNvPr>
          <p:cNvSpPr/>
          <p:nvPr/>
        </p:nvSpPr>
        <p:spPr>
          <a:xfrm>
            <a:off x="892973" y="1210794"/>
            <a:ext cx="21574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Inventory</a:t>
            </a:r>
            <a:endParaRPr lang="en-IN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2F9589-5CC4-4B78-83FA-37D2AA420343}"/>
              </a:ext>
            </a:extLst>
          </p:cNvPr>
          <p:cNvSpPr/>
          <p:nvPr/>
        </p:nvSpPr>
        <p:spPr>
          <a:xfrm>
            <a:off x="4750595" y="1210794"/>
            <a:ext cx="21574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Syntax Compatibility</a:t>
            </a:r>
            <a:endParaRPr lang="en-IN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E4EB16-DF70-4C3B-AAB1-E9D063706821}"/>
              </a:ext>
            </a:extLst>
          </p:cNvPr>
          <p:cNvSpPr/>
          <p:nvPr/>
        </p:nvSpPr>
        <p:spPr>
          <a:xfrm>
            <a:off x="8608217" y="1210794"/>
            <a:ext cx="21574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Procedural Logic</a:t>
            </a:r>
            <a:endParaRPr lang="en-IN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8EE30F-9049-4D7B-AAA4-46DFB7748EDD}"/>
              </a:ext>
            </a:extLst>
          </p:cNvPr>
          <p:cNvSpPr/>
          <p:nvPr/>
        </p:nvSpPr>
        <p:spPr>
          <a:xfrm>
            <a:off x="892973" y="2971800"/>
            <a:ext cx="21574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Types Review</a:t>
            </a:r>
            <a:endParaRPr lang="en-IN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5EA623-53FC-4C5A-895C-B83AC10EF1ED}"/>
              </a:ext>
            </a:extLst>
          </p:cNvPr>
          <p:cNvSpPr/>
          <p:nvPr/>
        </p:nvSpPr>
        <p:spPr>
          <a:xfrm>
            <a:off x="892973" y="4884341"/>
            <a:ext cx="21574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Indexing Strategy</a:t>
            </a:r>
            <a:endParaRPr lang="en-IN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5EA0CC-5787-4889-AEB9-A7B6A8DDE516}"/>
              </a:ext>
            </a:extLst>
          </p:cNvPr>
          <p:cNvSpPr/>
          <p:nvPr/>
        </p:nvSpPr>
        <p:spPr>
          <a:xfrm>
            <a:off x="8608217" y="2971800"/>
            <a:ext cx="21574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Security Analysis</a:t>
            </a:r>
            <a:endParaRPr lang="en-IN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438843-8298-48A9-A3B0-3597832BFABB}"/>
              </a:ext>
            </a:extLst>
          </p:cNvPr>
          <p:cNvSpPr/>
          <p:nvPr/>
        </p:nvSpPr>
        <p:spPr>
          <a:xfrm>
            <a:off x="4750595" y="2971800"/>
            <a:ext cx="21574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Interdependencies</a:t>
            </a:r>
            <a:endParaRPr lang="en-IN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A41481-14A6-4AE2-B73B-3137AC518420}"/>
              </a:ext>
            </a:extLst>
          </p:cNvPr>
          <p:cNvSpPr/>
          <p:nvPr/>
        </p:nvSpPr>
        <p:spPr>
          <a:xfrm>
            <a:off x="4750595" y="4884341"/>
            <a:ext cx="21574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Effort Estimation</a:t>
            </a:r>
            <a:endParaRPr lang="en-IN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8026F6-9B3B-42DA-AB37-52E9F066AE46}"/>
              </a:ext>
            </a:extLst>
          </p:cNvPr>
          <p:cNvSpPr/>
          <p:nvPr/>
        </p:nvSpPr>
        <p:spPr>
          <a:xfrm>
            <a:off x="8608217" y="4884341"/>
            <a:ext cx="21574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Readiness Scoring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219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29FE-7EA2-64B4-CBC4-941533C16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A79A7"/>
                </a:solidFill>
                <a:cs typeface="Hind"/>
              </a:rPr>
              <a:t>Users Migration</a:t>
            </a:r>
            <a:endParaRPr lang="en-US" b="1" dirty="0">
              <a:solidFill>
                <a:srgbClr val="2A79A7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C0DC3-6B0E-104E-C4E1-52386DDD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F02884-E02D-F1BB-8807-DBE95CADF650}"/>
              </a:ext>
            </a:extLst>
          </p:cNvPr>
          <p:cNvSpPr/>
          <p:nvPr/>
        </p:nvSpPr>
        <p:spPr>
          <a:xfrm>
            <a:off x="730657" y="1645920"/>
            <a:ext cx="179832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Hind"/>
              </a:rPr>
              <a:t>Users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A60C5-70C5-6CB5-58E0-71552AE7B662}"/>
              </a:ext>
            </a:extLst>
          </p:cNvPr>
          <p:cNvSpPr/>
          <p:nvPr/>
        </p:nvSpPr>
        <p:spPr>
          <a:xfrm>
            <a:off x="4296241" y="1674674"/>
            <a:ext cx="179832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Hind"/>
              </a:rPr>
              <a:t>Azure AD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FBF8DA-40A6-7E13-6A16-65EAAF2BBB91}"/>
              </a:ext>
            </a:extLst>
          </p:cNvPr>
          <p:cNvSpPr/>
          <p:nvPr/>
        </p:nvSpPr>
        <p:spPr>
          <a:xfrm>
            <a:off x="7646167" y="1645920"/>
            <a:ext cx="179832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Hind"/>
              </a:rPr>
              <a:t>SCIM</a:t>
            </a:r>
            <a:endParaRPr lang="en-US" dirty="0"/>
          </a:p>
        </p:txBody>
      </p:sp>
      <p:pic>
        <p:nvPicPr>
          <p:cNvPr id="10" name="Picture 9" descr="Data Integration into Snowflake Data Cloud - Quantiphi, Inc.">
            <a:extLst>
              <a:ext uri="{FF2B5EF4-FFF2-40B4-BE49-F238E27FC236}">
                <a16:creationId xmlns:a16="http://schemas.microsoft.com/office/drawing/2014/main" id="{6AFFE7C7-0DB0-CE68-546A-6636D825D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038" y="3612651"/>
            <a:ext cx="1023848" cy="94333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5CDD2DD-A24A-7106-C089-3667F49940FB}"/>
              </a:ext>
            </a:extLst>
          </p:cNvPr>
          <p:cNvSpPr/>
          <p:nvPr/>
        </p:nvSpPr>
        <p:spPr>
          <a:xfrm>
            <a:off x="2529840" y="2133600"/>
            <a:ext cx="1767840" cy="106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A56E66-96DC-5690-14F4-A0A056AA4D16}"/>
                  </a:ext>
                </a:extLst>
              </p14:cNvPr>
              <p14:cNvContentPartPr/>
              <p14:nvPr/>
            </p14:nvContentPartPr>
            <p14:xfrm>
              <a:off x="3794759" y="4404360"/>
              <a:ext cx="15240" cy="15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A56E66-96DC-5690-14F4-A0A056AA4D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2759" y="364236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086F73-64A1-903C-A9D6-D8232B8B81A1}"/>
                  </a:ext>
                </a:extLst>
              </p14:cNvPr>
              <p14:cNvContentPartPr/>
              <p14:nvPr/>
            </p14:nvContentPartPr>
            <p14:xfrm>
              <a:off x="6096000" y="2164080"/>
              <a:ext cx="15240" cy="15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086F73-64A1-903C-A9D6-D8232B8B81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49240" y="140208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B059B7B-731E-0026-27E0-0173296401FE}"/>
                  </a:ext>
                </a:extLst>
              </p14:cNvPr>
              <p14:cNvContentPartPr/>
              <p14:nvPr/>
            </p14:nvContentPartPr>
            <p14:xfrm>
              <a:off x="3550920" y="2179320"/>
              <a:ext cx="15240" cy="15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B059B7B-731E-0026-27E0-0173296401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8920" y="1432560"/>
                <a:ext cx="1524000" cy="1524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C6EE8215-23EB-2ED2-DB19-30026066ED7B}"/>
              </a:ext>
            </a:extLst>
          </p:cNvPr>
          <p:cNvSpPr/>
          <p:nvPr/>
        </p:nvSpPr>
        <p:spPr>
          <a:xfrm>
            <a:off x="6111240" y="2118360"/>
            <a:ext cx="1539240" cy="137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19D3DD-72D0-05DA-AC86-C031E8493394}"/>
                  </a:ext>
                </a:extLst>
              </p14:cNvPr>
              <p14:cNvContentPartPr/>
              <p14:nvPr/>
            </p14:nvContentPartPr>
            <p14:xfrm>
              <a:off x="6827519" y="4145280"/>
              <a:ext cx="15240" cy="15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19D3DD-72D0-05DA-AC86-C031E84933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0759" y="3398520"/>
                <a:ext cx="1524000" cy="1524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Arrow: Right 23">
            <a:extLst>
              <a:ext uri="{FF2B5EF4-FFF2-40B4-BE49-F238E27FC236}">
                <a16:creationId xmlns:a16="http://schemas.microsoft.com/office/drawing/2014/main" id="{15260036-646C-3E5B-9512-08F704C5C897}"/>
              </a:ext>
            </a:extLst>
          </p:cNvPr>
          <p:cNvSpPr/>
          <p:nvPr/>
        </p:nvSpPr>
        <p:spPr>
          <a:xfrm>
            <a:off x="9479280" y="2133600"/>
            <a:ext cx="1158240" cy="914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DEDA326-E7B9-62A1-0299-985BE1E4331E}"/>
                  </a:ext>
                </a:extLst>
              </p14:cNvPr>
              <p14:cNvContentPartPr/>
              <p14:nvPr/>
            </p14:nvContentPartPr>
            <p14:xfrm>
              <a:off x="9753600" y="4145280"/>
              <a:ext cx="15240" cy="15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DEDA326-E7B9-62A1-0299-985BE1E433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6840" y="3398520"/>
                <a:ext cx="1524000" cy="15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481264C-DB97-55B4-93E0-C8E5739C2310}"/>
                  </a:ext>
                </a:extLst>
              </p14:cNvPr>
              <p14:cNvContentPartPr/>
              <p14:nvPr/>
            </p14:nvContentPartPr>
            <p14:xfrm>
              <a:off x="9753600" y="4145280"/>
              <a:ext cx="15240" cy="15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481264C-DB97-55B4-93E0-C8E5739C23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6840" y="3398520"/>
                <a:ext cx="1524000" cy="1524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AC0389F-AC90-477F-9DE7-3D5F66DE0D6C}"/>
              </a:ext>
            </a:extLst>
          </p:cNvPr>
          <p:cNvSpPr txBox="1"/>
          <p:nvPr/>
        </p:nvSpPr>
        <p:spPr>
          <a:xfrm>
            <a:off x="2887466" y="1452801"/>
            <a:ext cx="1265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Reverse Engineer</a:t>
            </a:r>
            <a:endParaRPr lang="en-IN" sz="1800" b="0" i="0" kern="1200" dirty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E1E9F-D54F-4F88-AF95-D72CD33149D5}"/>
              </a:ext>
            </a:extLst>
          </p:cNvPr>
          <p:cNvSpPr txBox="1"/>
          <p:nvPr/>
        </p:nvSpPr>
        <p:spPr>
          <a:xfrm>
            <a:off x="6501685" y="1687433"/>
            <a:ext cx="10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endParaRPr lang="en-IN" sz="1800" b="0" i="0" kern="1200" dirty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FD79B-63C5-4B52-8191-61C5AA3EEC17}"/>
              </a:ext>
            </a:extLst>
          </p:cNvPr>
          <p:cNvSpPr/>
          <p:nvPr/>
        </p:nvSpPr>
        <p:spPr>
          <a:xfrm>
            <a:off x="10637520" y="1699260"/>
            <a:ext cx="1411084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Hind"/>
              </a:rPr>
              <a:t>SAML2</a:t>
            </a:r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305B1A9-8981-4E5E-A7FD-7C637C6D968F}"/>
              </a:ext>
            </a:extLst>
          </p:cNvPr>
          <p:cNvSpPr/>
          <p:nvPr/>
        </p:nvSpPr>
        <p:spPr>
          <a:xfrm>
            <a:off x="11343062" y="2628900"/>
            <a:ext cx="129801" cy="9296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3DB75C-6604-47C9-92CE-EB3DEBDA7561}"/>
              </a:ext>
            </a:extLst>
          </p:cNvPr>
          <p:cNvSpPr txBox="1"/>
          <p:nvPr/>
        </p:nvSpPr>
        <p:spPr>
          <a:xfrm>
            <a:off x="9768840" y="1729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SSO</a:t>
            </a:r>
            <a:endParaRPr lang="en-IN" sz="1800" b="0" i="0" kern="1200" dirty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861D6-B2EB-4E15-83C4-A78C78E235A9}"/>
              </a:ext>
            </a:extLst>
          </p:cNvPr>
          <p:cNvSpPr txBox="1"/>
          <p:nvPr/>
        </p:nvSpPr>
        <p:spPr>
          <a:xfrm>
            <a:off x="10580370" y="2970013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kern="1200" dirty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</a:rPr>
              <a:t>Deploy</a:t>
            </a:r>
            <a:endParaRPr lang="en-IN" sz="1800" b="0" i="0" kern="1200" dirty="0">
              <a:solidFill>
                <a:srgbClr val="000000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98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E44A-0D33-5E8F-BD40-D85B13DA8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A79A7"/>
                </a:solidFill>
                <a:cs typeface="Hind"/>
              </a:rPr>
              <a:t>Technologies Used</a:t>
            </a:r>
            <a:endParaRPr lang="en-US" b="1" dirty="0">
              <a:solidFill>
                <a:srgbClr val="2A79A7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3BCB1-64B6-4408-67E2-3FB7276C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/>
              <a:t>© </a:t>
            </a:r>
            <a:r>
              <a:rPr lang="en-ZA" dirty="0" err="1"/>
              <a:t>Elait</a:t>
            </a:r>
            <a:r>
              <a:rPr lang="en-ZA" dirty="0"/>
              <a:t> Limited.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74E12-9262-98A7-361F-6A40B51E22DD}"/>
              </a:ext>
            </a:extLst>
          </p:cNvPr>
          <p:cNvSpPr txBox="1"/>
          <p:nvPr/>
        </p:nvSpPr>
        <p:spPr>
          <a:xfrm>
            <a:off x="640080" y="1112520"/>
            <a:ext cx="979932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cs typeface="Hind"/>
              </a:rPr>
              <a:t>Python – For automation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cs typeface="Hind"/>
              </a:rPr>
              <a:t>Snowconvert</a:t>
            </a:r>
            <a:r>
              <a:rPr lang="en-US" dirty="0">
                <a:solidFill>
                  <a:srgbClr val="000000"/>
                </a:solidFill>
                <a:cs typeface="Hind"/>
              </a:rPr>
              <a:t> CLI – For DDL code conversions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cs typeface="Hind"/>
              </a:rPr>
              <a:t>Github</a:t>
            </a:r>
            <a:r>
              <a:rPr lang="en-US" dirty="0">
                <a:solidFill>
                  <a:srgbClr val="000000"/>
                </a:solidFill>
                <a:cs typeface="Hind"/>
              </a:rPr>
              <a:t> Actions – For CI/CD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cs typeface="Hind"/>
              </a:rPr>
              <a:t>Schemachange – For Deployment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cs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379501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110B-0780-A3EC-9684-03FF19747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accent1">
                    <a:lumMod val="76000"/>
                  </a:schemeClr>
                </a:solidFill>
              </a:rPr>
              <a:t>DDL Migration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9A84B-1768-052B-4F78-2965CDF7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244842-D711-460B-8049-A18290CE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4738"/>
            <a:ext cx="12192000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9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110B-0780-A3EC-9684-03FF19747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accent1">
                    <a:lumMod val="76000"/>
                  </a:schemeClr>
                </a:solidFill>
              </a:rPr>
              <a:t>Data Migration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9A84B-1768-052B-4F78-2965CDF7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/>
              <a:t>© Elait Limited. Confidential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DE05BF-D65B-4318-9BDA-987E9E85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86013"/>
            <a:ext cx="102012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9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62626"/>
      </a:dk1>
      <a:lt1>
        <a:sysClr val="window" lastClr="FFFFFF"/>
      </a:lt1>
      <a:dk2>
        <a:srgbClr val="44546A"/>
      </a:dk2>
      <a:lt2>
        <a:srgbClr val="76AECF"/>
      </a:lt2>
      <a:accent1>
        <a:srgbClr val="2A79A7"/>
      </a:accent1>
      <a:accent2>
        <a:srgbClr val="02305E"/>
      </a:accent2>
      <a:accent3>
        <a:srgbClr val="BFD9E9"/>
      </a:accent3>
      <a:accent4>
        <a:srgbClr val="46A7BA"/>
      </a:accent4>
      <a:accent5>
        <a:srgbClr val="5B9BD5"/>
      </a:accent5>
      <a:accent6>
        <a:srgbClr val="51A37E"/>
      </a:accent6>
      <a:hlink>
        <a:srgbClr val="02305E"/>
      </a:hlink>
      <a:folHlink>
        <a:srgbClr val="4D4D4D"/>
      </a:folHlink>
    </a:clrScheme>
    <a:fontScheme name="Custom 1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800" b="0" i="0" kern="1200" dirty="0" smtClean="0">
            <a:solidFill>
              <a:srgbClr val="000000"/>
            </a:solidFill>
            <a:effectLst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lait Default Presentation Template" id="{7EABFD02-682D-490E-AD9E-2B47AC9A3A92}" vid="{5A0A11D4-5062-4987-BD88-8542CF517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B982B4CBB59F45B90D4017ECF31FE0" ma:contentTypeVersion="18" ma:contentTypeDescription="Create a new document." ma:contentTypeScope="" ma:versionID="493e3b45576d7abfcd4ccf1c3408a131">
  <xsd:schema xmlns:xsd="http://www.w3.org/2001/XMLSchema" xmlns:xs="http://www.w3.org/2001/XMLSchema" xmlns:p="http://schemas.microsoft.com/office/2006/metadata/properties" xmlns:ns2="894590f1-c56f-4a7e-a577-0b866581e8b0" xmlns:ns3="56fa173a-4b20-4358-af2c-f958b12153ae" targetNamespace="http://schemas.microsoft.com/office/2006/metadata/properties" ma:root="true" ma:fieldsID="4590d4c452fe58e76ae728e72d153371" ns2:_="" ns3:_="">
    <xsd:import namespace="894590f1-c56f-4a7e-a577-0b866581e8b0"/>
    <xsd:import namespace="56fa173a-4b20-4358-af2c-f958b1215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Comments" minOccurs="0"/>
                <xsd:element ref="ns3:_dlc_DocId" minOccurs="0"/>
                <xsd:element ref="ns3:_dlc_DocIdUrl" minOccurs="0"/>
                <xsd:element ref="ns3:_dlc_DocIdPersistId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4590f1-c56f-4a7e-a577-0b866581e8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Comments" ma:index="14" nillable="true" ma:displayName="Comments" ma:description="Comments" ma:internalName="Comments">
      <xsd:simpleType>
        <xsd:restriction base="dms:Text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AutoTags" ma:index="20" nillable="true" ma:displayName="Tags" ma:internalName="MediaServiceAutoTag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282c808-a4af-4653-ae35-2cf677354d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omment" ma:index="28" nillable="true" ma:displayName="Comment" ma:format="Dropdown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a173a-4b20-4358-af2c-f958b12153a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7" nillable="true" ma:displayName="Taxonomy Catch All Column" ma:hidden="true" ma:list="{9e529e36-43b0-4f70-8499-b5d9fd6b5e9d}" ma:internalName="TaxCatchAll" ma:showField="CatchAllData" ma:web="56fa173a-4b20-4358-af2c-f958b12153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894590f1-c56f-4a7e-a577-0b866581e8b0" xsi:nil="true"/>
    <_dlc_DocId xmlns="56fa173a-4b20-4358-af2c-f958b12153ae">U2QKDNYPRNX7-2041132192-22267</_dlc_DocId>
    <_dlc_DocIdUrl xmlns="56fa173a-4b20-4358-af2c-f958b12153ae">
      <Url>https://elait.sharepoint.com/sites/Elait/_layouts/15/DocIdRedir.aspx?ID=U2QKDNYPRNX7-2041132192-22267</Url>
      <Description>U2QKDNYPRNX7-2041132192-22267</Description>
    </_dlc_DocIdUrl>
    <SharedWithUsers xmlns="56fa173a-4b20-4358-af2c-f958b12153ae">
      <UserInfo>
        <DisplayName>Madhumita Halder</DisplayName>
        <AccountId>296</AccountId>
        <AccountType/>
      </UserInfo>
    </SharedWithUsers>
    <TaxCatchAll xmlns="56fa173a-4b20-4358-af2c-f958b12153ae" xsi:nil="true"/>
    <lcf76f155ced4ddcb4097134ff3c332f xmlns="894590f1-c56f-4a7e-a577-0b866581e8b0">
      <Terms xmlns="http://schemas.microsoft.com/office/infopath/2007/PartnerControls"/>
    </lcf76f155ced4ddcb4097134ff3c332f>
    <Comment xmlns="894590f1-c56f-4a7e-a577-0b866581e8b0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2779BD-5245-4F02-890F-3307820D41B6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9E395FB-8875-4D6E-8CF2-C818BAF39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4590f1-c56f-4a7e-a577-0b866581e8b0"/>
    <ds:schemaRef ds:uri="56fa173a-4b20-4358-af2c-f958b1215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9C4A6C-7B00-4009-B06B-606D37F8B6C7}">
  <ds:schemaRefs>
    <ds:schemaRef ds:uri="http://schemas.microsoft.com/office/2006/documentManagement/types"/>
    <ds:schemaRef ds:uri="56fa173a-4b20-4358-af2c-f958b12153ae"/>
    <ds:schemaRef ds:uri="http://schemas.microsoft.com/office/infopath/2007/PartnerControls"/>
    <ds:schemaRef ds:uri="894590f1-c56f-4a7e-a577-0b866581e8b0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8811C5D3-7FAE-42E2-BF96-2A9706514C4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Elait Presentation Template</Template>
  <TotalTime>1263</TotalTime>
  <Words>398</Words>
  <Application>Microsoft Office PowerPoint</Application>
  <PresentationFormat>Widescreen</PresentationFormat>
  <Paragraphs>91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Hind</vt:lpstr>
      <vt:lpstr>Wingdings 3</vt:lpstr>
      <vt:lpstr>Office Theme</vt:lpstr>
      <vt:lpstr> </vt:lpstr>
      <vt:lpstr>Agenda of Demo</vt:lpstr>
      <vt:lpstr>Technical differences between Teradata and Snowflake</vt:lpstr>
      <vt:lpstr>Teradata Code Assessment – Purpose and Scope</vt:lpstr>
      <vt:lpstr>Teradata Code Assessment – Key Dimensions</vt:lpstr>
      <vt:lpstr>Users Migration</vt:lpstr>
      <vt:lpstr>Technologies Used</vt:lpstr>
      <vt:lpstr>DDL Migration Workflow</vt:lpstr>
      <vt:lpstr>Data Migration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Sunita D Agadi</dc:creator>
  <cp:lastModifiedBy>Shajahan Hussain</cp:lastModifiedBy>
  <cp:revision>92</cp:revision>
  <dcterms:created xsi:type="dcterms:W3CDTF">2025-05-05T10:31:14Z</dcterms:created>
  <dcterms:modified xsi:type="dcterms:W3CDTF">2025-09-16T12:14:48Z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0x0101000EB982B4CBB59F45B90D4017ECF31FE0</vt:lpwstr>
  </property>
  <property fmtid="{D5CDD505-2E9C-101B-9397-08002B2CF9AE}" pid="3" name="Order">
    <vt:r8>8800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MSIP_Label_b1d153fe-5948-4011-a914-76b25b507c18_Enabled">
    <vt:lpwstr>true</vt:lpwstr>
  </property>
  <property fmtid="{D5CDD505-2E9C-101B-9397-08002B2CF9AE}" pid="9" name="MSIP_Label_b1d153fe-5948-4011-a914-76b25b507c18_SetDate">
    <vt:lpwstr>2021-05-12T11:05:25Z</vt:lpwstr>
  </property>
  <property fmtid="{D5CDD505-2E9C-101B-9397-08002B2CF9AE}" pid="10" name="MSIP_Label_b1d153fe-5948-4011-a914-76b25b507c18_Method">
    <vt:lpwstr>Privileged</vt:lpwstr>
  </property>
  <property fmtid="{D5CDD505-2E9C-101B-9397-08002B2CF9AE}" pid="11" name="MSIP_Label_b1d153fe-5948-4011-a914-76b25b507c18_Name">
    <vt:lpwstr>Confidential</vt:lpwstr>
  </property>
  <property fmtid="{D5CDD505-2E9C-101B-9397-08002B2CF9AE}" pid="12" name="MSIP_Label_b1d153fe-5948-4011-a914-76b25b507c18_SiteId">
    <vt:lpwstr>d98e16c4-4ec4-4b35-ad39-b3d3da3e4972</vt:lpwstr>
  </property>
  <property fmtid="{D5CDD505-2E9C-101B-9397-08002B2CF9AE}" pid="13" name="MSIP_Label_b1d153fe-5948-4011-a914-76b25b507c18_ActionId">
    <vt:lpwstr>08b88f00-d116-4904-8277-fc4cf15c3c02</vt:lpwstr>
  </property>
  <property fmtid="{D5CDD505-2E9C-101B-9397-08002B2CF9AE}" pid="14" name="MSIP_Label_b1d153fe-5948-4011-a914-76b25b507c18_ContentBits">
    <vt:lpwstr>2</vt:lpwstr>
  </property>
  <property fmtid="{D5CDD505-2E9C-101B-9397-08002B2CF9AE}" pid="15" name="ClassificationContentMarkingFooterLocations">
    <vt:lpwstr>Office Theme:8</vt:lpwstr>
  </property>
  <property fmtid="{D5CDD505-2E9C-101B-9397-08002B2CF9AE}" pid="16" name="ClassificationContentMarkingFooterText">
    <vt:lpwstr>© Elait Limited. All Rights Reserved. Confidential.</vt:lpwstr>
  </property>
  <property fmtid="{D5CDD505-2E9C-101B-9397-08002B2CF9AE}" pid="17" name="_dlc_DocIdItemGuid">
    <vt:lpwstr>37212f64-5444-4322-b58b-f625785b62c4</vt:lpwstr>
  </property>
</Properties>
</file>