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7" r:id="rId9"/>
    <p:sldId id="268" r:id="rId10"/>
    <p:sldId id="269"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
      <p:font typeface="Clear Sans Regular Bold" panose="020B0604020202020204" charset="0"/>
      <p:regular r:id="rId20"/>
    </p:embeddedFont>
    <p:embeddedFont>
      <p:font typeface="Open Sans" panose="020B0606030504020204" pitchFamily="34"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42" d="100"/>
          <a:sy n="42" d="100"/>
        </p:scale>
        <p:origin x="754" y="202"/>
      </p:cViewPr>
      <p:guideLst>
        <p:guide orient="horz" pos="2160"/>
        <p:guide pos="2880"/>
      </p:guideLst>
    </p:cSldViewPr>
  </p:slideViewPr>
  <p:outlineViewPr>
    <p:cViewPr>
      <p:scale>
        <a:sx n="33" d="100"/>
        <a:sy n="33" d="100"/>
      </p:scale>
      <p:origin x="0" y="0"/>
    </p:cViewPr>
  </p:outlin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ame\Downloads\Social%20Buzz%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ame\Downloads\Social%20Buzz%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 Buzz data.xlsx]Visualization!PivotTable2</c:name>
    <c:fmtId val="3"/>
  </c:pivotSource>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1598484483690317E-2"/>
          <c:y val="0.10006123979858404"/>
          <c:w val="0.87018147738927543"/>
          <c:h val="0.84886423698208446"/>
        </c:manualLayout>
      </c:layout>
      <c:barChart>
        <c:barDir val="bar"/>
        <c:grouping val="clustered"/>
        <c:varyColors val="0"/>
        <c:ser>
          <c:idx val="0"/>
          <c:order val="0"/>
          <c:tx>
            <c:strRef>
              <c:f>Visualization!$B$3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Visualization!$A$4:$A$8</c:f>
              <c:strCache>
                <c:ptCount val="4"/>
                <c:pt idx="0">
                  <c:v>photo</c:v>
                </c:pt>
                <c:pt idx="1">
                  <c:v>video</c:v>
                </c:pt>
                <c:pt idx="2">
                  <c:v>GIF</c:v>
                </c:pt>
                <c:pt idx="3">
                  <c:v>audio</c:v>
                </c:pt>
              </c:strCache>
            </c:strRef>
          </c:cat>
          <c:val>
            <c:numRef>
              <c:f>Visualization!$B$4:$B$8</c:f>
              <c:numCache>
                <c:formatCode>General</c:formatCode>
                <c:ptCount val="4"/>
                <c:pt idx="0">
                  <c:v>262838</c:v>
                </c:pt>
                <c:pt idx="1">
                  <c:v>246463</c:v>
                </c:pt>
                <c:pt idx="2">
                  <c:v>238217</c:v>
                </c:pt>
                <c:pt idx="3">
                  <c:v>226127</c:v>
                </c:pt>
              </c:numCache>
            </c:numRef>
          </c:val>
          <c:extLst>
            <c:ext xmlns:c16="http://schemas.microsoft.com/office/drawing/2014/chart" uri="{C3380CC4-5D6E-409C-BE32-E72D297353CC}">
              <c16:uniqueId val="{00000000-B501-457F-BBAA-A392EC0340AD}"/>
            </c:ext>
          </c:extLst>
        </c:ser>
        <c:dLbls>
          <c:dLblPos val="outEnd"/>
          <c:showLegendKey val="0"/>
          <c:showVal val="1"/>
          <c:showCatName val="0"/>
          <c:showSerName val="0"/>
          <c:showPercent val="0"/>
          <c:showBubbleSize val="0"/>
        </c:dLbls>
        <c:gapWidth val="182"/>
        <c:axId val="1796704879"/>
        <c:axId val="1796706959"/>
      </c:barChart>
      <c:catAx>
        <c:axId val="17967048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96706959"/>
        <c:crosses val="autoZero"/>
        <c:auto val="1"/>
        <c:lblAlgn val="ctr"/>
        <c:lblOffset val="100"/>
        <c:noMultiLvlLbl val="0"/>
      </c:catAx>
      <c:valAx>
        <c:axId val="17967069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967048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 Buzz data.xlsx]Visualization!PivotTable1</c:name>
    <c:fmtId val="14"/>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dirty="0"/>
              <a:t>Content Percentage</a:t>
            </a:r>
          </a:p>
          <a:p>
            <a:pPr>
              <a:defRPr/>
            </a:pPr>
            <a:r>
              <a:rPr lang="en-IN" dirty="0"/>
              <a:t> </a:t>
            </a:r>
          </a:p>
        </c:rich>
      </c:tx>
      <c:layout>
        <c:manualLayout>
          <c:xMode val="edge"/>
          <c:yMode val="edge"/>
          <c:x val="0.4377505066613509"/>
          <c:y val="1.2048192771084338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s>
    <c:plotArea>
      <c:layout>
        <c:manualLayout>
          <c:layoutTarget val="inner"/>
          <c:xMode val="edge"/>
          <c:yMode val="edge"/>
          <c:x val="0.30280978464648439"/>
          <c:y val="0.16373031496062992"/>
          <c:w val="0.43595991561181435"/>
          <c:h val="0.8298995983935743"/>
        </c:manualLayout>
      </c:layout>
      <c:pieChart>
        <c:varyColors val="1"/>
        <c:ser>
          <c:idx val="0"/>
          <c:order val="0"/>
          <c:tx>
            <c:strRef>
              <c:f>Visualization!$O$2</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249A-44C8-8D30-87E21FDDD82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249A-44C8-8D30-87E21FDDD82C}"/>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249A-44C8-8D30-87E21FDDD82C}"/>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249A-44C8-8D30-87E21FDDD82C}"/>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Visualization!$N$3:$N$7</c:f>
              <c:strCache>
                <c:ptCount val="4"/>
                <c:pt idx="0">
                  <c:v>photo</c:v>
                </c:pt>
                <c:pt idx="1">
                  <c:v>video</c:v>
                </c:pt>
                <c:pt idx="2">
                  <c:v>GIF</c:v>
                </c:pt>
                <c:pt idx="3">
                  <c:v>audio</c:v>
                </c:pt>
              </c:strCache>
            </c:strRef>
          </c:cat>
          <c:val>
            <c:numRef>
              <c:f>Visualization!$O$3:$O$7</c:f>
              <c:numCache>
                <c:formatCode>General</c:formatCode>
                <c:ptCount val="4"/>
                <c:pt idx="0">
                  <c:v>262838</c:v>
                </c:pt>
                <c:pt idx="1">
                  <c:v>246463</c:v>
                </c:pt>
                <c:pt idx="2">
                  <c:v>238217</c:v>
                </c:pt>
                <c:pt idx="3">
                  <c:v>226127</c:v>
                </c:pt>
              </c:numCache>
            </c:numRef>
          </c:val>
          <c:extLst>
            <c:ext xmlns:c16="http://schemas.microsoft.com/office/drawing/2014/chart" uri="{C3380CC4-5D6E-409C-BE32-E72D297353CC}">
              <c16:uniqueId val="{00000008-249A-44C8-8D30-87E21FDDD82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1028306588258747"/>
          <c:y val="0.27770024981817037"/>
          <c:w val="0.18338782019336194"/>
          <c:h val="0.3162660089175599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07.05.2023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3099344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1082974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2963043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2441A-DD5D-CC20-4D26-1CC4853D3DC0}"/>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IN"/>
          </a:p>
        </p:txBody>
      </p:sp>
      <p:sp>
        <p:nvSpPr>
          <p:cNvPr id="3" name="Subtitle 2">
            <a:extLst>
              <a:ext uri="{FF2B5EF4-FFF2-40B4-BE49-F238E27FC236}">
                <a16:creationId xmlns:a16="http://schemas.microsoft.com/office/drawing/2014/main" id="{1D0F67AE-25C5-76FB-BF6B-87608AE4F592}"/>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A49366-50BD-3BAD-B3B4-ECAEF7F06234}"/>
              </a:ext>
            </a:extLst>
          </p:cNvPr>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a:extLst>
              <a:ext uri="{FF2B5EF4-FFF2-40B4-BE49-F238E27FC236}">
                <a16:creationId xmlns:a16="http://schemas.microsoft.com/office/drawing/2014/main" id="{1E71652B-6345-E521-3516-A2D8EF70A7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F4DF8D-FF28-5F83-1F79-EAD9EEC9178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6804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8614F-B265-21CF-7ECC-D2A2A37F8C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EBBAAA-1521-773E-1A65-F67E7432C0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AFF440-3855-6EDA-0868-6EEB3B6E7270}"/>
              </a:ext>
            </a:extLst>
          </p:cNvPr>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a:extLst>
              <a:ext uri="{FF2B5EF4-FFF2-40B4-BE49-F238E27FC236}">
                <a16:creationId xmlns:a16="http://schemas.microsoft.com/office/drawing/2014/main" id="{3290EB1D-AE1D-AF47-119A-5CCCF90CD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37128-BC87-192D-5FDD-4AAEEEA0510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96780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EF4A3E-377E-BD04-6193-398FD90685CA}"/>
              </a:ext>
            </a:extLst>
          </p:cNvPr>
          <p:cNvSpPr>
            <a:spLocks noGrp="1"/>
          </p:cNvSpPr>
          <p:nvPr>
            <p:ph type="title" orient="vert"/>
          </p:nvPr>
        </p:nvSpPr>
        <p:spPr>
          <a:xfrm>
            <a:off x="13087350" y="547688"/>
            <a:ext cx="3943350" cy="871775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6F633D-9798-9E81-A1F6-6EA14293F371}"/>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30490A-3E15-6698-E5EF-BE4BA285EE44}"/>
              </a:ext>
            </a:extLst>
          </p:cNvPr>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a:extLst>
              <a:ext uri="{FF2B5EF4-FFF2-40B4-BE49-F238E27FC236}">
                <a16:creationId xmlns:a16="http://schemas.microsoft.com/office/drawing/2014/main" id="{471B92A9-D5F4-85BD-7A53-3EC949C4B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B8E32-1610-E15A-DBAE-37392DFF7CB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4308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CF0B-C184-F68B-3CA9-3FB032497F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79E0C5-035C-AEFF-2D42-3F82B8FC65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2A5A74-1308-6736-74CE-AB404A110E2F}"/>
              </a:ext>
            </a:extLst>
          </p:cNvPr>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a:extLst>
              <a:ext uri="{FF2B5EF4-FFF2-40B4-BE49-F238E27FC236}">
                <a16:creationId xmlns:a16="http://schemas.microsoft.com/office/drawing/2014/main" id="{3050AD1C-4878-5A9B-7BD1-40BBDDB06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2DE96-A6FD-C124-FE8B-B594ABBEFF1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90697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933F-67E0-AFA1-040E-D2B646D06025}"/>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B012E9-13B2-291C-55E9-813D2949FE41}"/>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B935A8-BFD6-3028-A19E-093218568F98}"/>
              </a:ext>
            </a:extLst>
          </p:cNvPr>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a:extLst>
              <a:ext uri="{FF2B5EF4-FFF2-40B4-BE49-F238E27FC236}">
                <a16:creationId xmlns:a16="http://schemas.microsoft.com/office/drawing/2014/main" id="{F4A9E9A0-6D24-DD04-F528-973E7667D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D5EA3-A532-ED16-75E0-5E031469E8B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58564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A91F3-A9D6-9860-E55C-60446A9257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D33FEA-D13E-AFBC-A6DD-FDF89656D48D}"/>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B06C90-8972-D691-1ACD-3A084D11526B}"/>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D923E6-3DCA-361C-A494-7CF20BE04FF2}"/>
              </a:ext>
            </a:extLst>
          </p:cNvPr>
          <p:cNvSpPr>
            <a:spLocks noGrp="1"/>
          </p:cNvSpPr>
          <p:nvPr>
            <p:ph type="dt" sz="half" idx="10"/>
          </p:nvPr>
        </p:nvSpPr>
        <p:spPr/>
        <p:txBody>
          <a:bodyPr/>
          <a:lstStyle/>
          <a:p>
            <a:fld id="{1D8BD707-D9CF-40AE-B4C6-C98DA3205C09}" type="datetimeFigureOut">
              <a:rPr lang="en-US" smtClean="0"/>
              <a:pPr/>
              <a:t>5/7/2023</a:t>
            </a:fld>
            <a:endParaRPr lang="en-US"/>
          </a:p>
        </p:txBody>
      </p:sp>
      <p:sp>
        <p:nvSpPr>
          <p:cNvPr id="6" name="Footer Placeholder 5">
            <a:extLst>
              <a:ext uri="{FF2B5EF4-FFF2-40B4-BE49-F238E27FC236}">
                <a16:creationId xmlns:a16="http://schemas.microsoft.com/office/drawing/2014/main" id="{C564CF80-2599-A0BF-DFE2-6A476D0854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27ECD8-C189-EF44-F478-464BE522143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2790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1B071-B456-0C58-BEC2-148E6A073C29}"/>
              </a:ext>
            </a:extLst>
          </p:cNvPr>
          <p:cNvSpPr>
            <a:spLocks noGrp="1"/>
          </p:cNvSpPr>
          <p:nvPr>
            <p:ph type="title"/>
          </p:nvPr>
        </p:nvSpPr>
        <p:spPr>
          <a:xfrm>
            <a:off x="1259682" y="547688"/>
            <a:ext cx="15773400" cy="198834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A906CF-C1B5-5F30-B181-688CF984E651}"/>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3ED74FFD-E92F-18F9-5A31-59960CDE8EDE}"/>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DEEFB1-D770-5830-D34E-28BF40535F90}"/>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0B01DF80-3448-AF9C-A6A7-BB010EDCFB8F}"/>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95F07C-9495-F885-6C2A-21FCF2B3BE2A}"/>
              </a:ext>
            </a:extLst>
          </p:cNvPr>
          <p:cNvSpPr>
            <a:spLocks noGrp="1"/>
          </p:cNvSpPr>
          <p:nvPr>
            <p:ph type="dt" sz="half" idx="10"/>
          </p:nvPr>
        </p:nvSpPr>
        <p:spPr/>
        <p:txBody>
          <a:bodyPr/>
          <a:lstStyle/>
          <a:p>
            <a:fld id="{1D8BD707-D9CF-40AE-B4C6-C98DA3205C09}" type="datetimeFigureOut">
              <a:rPr lang="en-US" smtClean="0"/>
              <a:pPr/>
              <a:t>5/7/2023</a:t>
            </a:fld>
            <a:endParaRPr lang="en-US"/>
          </a:p>
        </p:txBody>
      </p:sp>
      <p:sp>
        <p:nvSpPr>
          <p:cNvPr id="8" name="Footer Placeholder 7">
            <a:extLst>
              <a:ext uri="{FF2B5EF4-FFF2-40B4-BE49-F238E27FC236}">
                <a16:creationId xmlns:a16="http://schemas.microsoft.com/office/drawing/2014/main" id="{4081DDFB-6A6B-E18E-D72D-87C7658660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693223-F8E0-5070-09C7-62AE902C028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351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DF0D-6B0D-BFA5-2514-60E867EA2C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66E25B-EAF0-2CE9-6FAC-DEE2BC038A69}"/>
              </a:ext>
            </a:extLst>
          </p:cNvPr>
          <p:cNvSpPr>
            <a:spLocks noGrp="1"/>
          </p:cNvSpPr>
          <p:nvPr>
            <p:ph type="dt" sz="half" idx="10"/>
          </p:nvPr>
        </p:nvSpPr>
        <p:spPr/>
        <p:txBody>
          <a:bodyPr/>
          <a:lstStyle/>
          <a:p>
            <a:fld id="{1D8BD707-D9CF-40AE-B4C6-C98DA3205C09}" type="datetimeFigureOut">
              <a:rPr lang="en-US" smtClean="0"/>
              <a:pPr/>
              <a:t>5/7/2023</a:t>
            </a:fld>
            <a:endParaRPr lang="en-US"/>
          </a:p>
        </p:txBody>
      </p:sp>
      <p:sp>
        <p:nvSpPr>
          <p:cNvPr id="4" name="Footer Placeholder 3">
            <a:extLst>
              <a:ext uri="{FF2B5EF4-FFF2-40B4-BE49-F238E27FC236}">
                <a16:creationId xmlns:a16="http://schemas.microsoft.com/office/drawing/2014/main" id="{0D9A6204-5323-04CE-885A-3119C833EA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EC6CC2-4B74-540F-4B9E-6A28E87B32C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272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EEB196-C95D-5E2A-C196-0C728472E458}"/>
              </a:ext>
            </a:extLst>
          </p:cNvPr>
          <p:cNvSpPr>
            <a:spLocks noGrp="1"/>
          </p:cNvSpPr>
          <p:nvPr>
            <p:ph type="dt" sz="half" idx="10"/>
          </p:nvPr>
        </p:nvSpPr>
        <p:spPr/>
        <p:txBody>
          <a:bodyPr/>
          <a:lstStyle/>
          <a:p>
            <a:fld id="{1D8BD707-D9CF-40AE-B4C6-C98DA3205C09}" type="datetimeFigureOut">
              <a:rPr lang="en-US" smtClean="0"/>
              <a:pPr/>
              <a:t>5/7/2023</a:t>
            </a:fld>
            <a:endParaRPr lang="en-US"/>
          </a:p>
        </p:txBody>
      </p:sp>
      <p:sp>
        <p:nvSpPr>
          <p:cNvPr id="3" name="Footer Placeholder 2">
            <a:extLst>
              <a:ext uri="{FF2B5EF4-FFF2-40B4-BE49-F238E27FC236}">
                <a16:creationId xmlns:a16="http://schemas.microsoft.com/office/drawing/2014/main" id="{C96D4108-0617-9379-4B12-755B50819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AD3274-D9C9-6345-8A40-FEE6FAC9CD8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339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D9BBF-829A-5250-E5F1-5930F107802C}"/>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884DED-90CC-E7BC-C8AA-0F0082CF7C88}"/>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894043-F18D-0D15-50FE-DCF26CA61A72}"/>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B47C32BF-E8D8-E18D-59DC-47D423BEFD8F}"/>
              </a:ext>
            </a:extLst>
          </p:cNvPr>
          <p:cNvSpPr>
            <a:spLocks noGrp="1"/>
          </p:cNvSpPr>
          <p:nvPr>
            <p:ph type="dt" sz="half" idx="10"/>
          </p:nvPr>
        </p:nvSpPr>
        <p:spPr/>
        <p:txBody>
          <a:bodyPr/>
          <a:lstStyle/>
          <a:p>
            <a:fld id="{1D8BD707-D9CF-40AE-B4C6-C98DA3205C09}" type="datetimeFigureOut">
              <a:rPr lang="en-US" smtClean="0"/>
              <a:pPr/>
              <a:t>5/7/2023</a:t>
            </a:fld>
            <a:endParaRPr lang="en-US"/>
          </a:p>
        </p:txBody>
      </p:sp>
      <p:sp>
        <p:nvSpPr>
          <p:cNvPr id="6" name="Footer Placeholder 5">
            <a:extLst>
              <a:ext uri="{FF2B5EF4-FFF2-40B4-BE49-F238E27FC236}">
                <a16:creationId xmlns:a16="http://schemas.microsoft.com/office/drawing/2014/main" id="{EDA9D62B-509C-3510-9281-D3F8736DC9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741C9-B679-2245-27A0-D5CD63EEE9D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272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3FA44-72BD-693B-3672-471DE95DF190}"/>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809E09-3741-9806-2D35-A4459C1BA278}"/>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IN"/>
          </a:p>
        </p:txBody>
      </p:sp>
      <p:sp>
        <p:nvSpPr>
          <p:cNvPr id="4" name="Text Placeholder 3">
            <a:extLst>
              <a:ext uri="{FF2B5EF4-FFF2-40B4-BE49-F238E27FC236}">
                <a16:creationId xmlns:a16="http://schemas.microsoft.com/office/drawing/2014/main" id="{A5826A2A-26F3-F4EE-8BE0-194CAC871725}"/>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1348FCAD-4C81-40ED-FEA1-28A0BEB110B8}"/>
              </a:ext>
            </a:extLst>
          </p:cNvPr>
          <p:cNvSpPr>
            <a:spLocks noGrp="1"/>
          </p:cNvSpPr>
          <p:nvPr>
            <p:ph type="dt" sz="half" idx="10"/>
          </p:nvPr>
        </p:nvSpPr>
        <p:spPr/>
        <p:txBody>
          <a:bodyPr/>
          <a:lstStyle/>
          <a:p>
            <a:fld id="{1D8BD707-D9CF-40AE-B4C6-C98DA3205C09}" type="datetimeFigureOut">
              <a:rPr lang="en-US" smtClean="0"/>
              <a:pPr/>
              <a:t>5/7/2023</a:t>
            </a:fld>
            <a:endParaRPr lang="en-US"/>
          </a:p>
        </p:txBody>
      </p:sp>
      <p:sp>
        <p:nvSpPr>
          <p:cNvPr id="6" name="Footer Placeholder 5">
            <a:extLst>
              <a:ext uri="{FF2B5EF4-FFF2-40B4-BE49-F238E27FC236}">
                <a16:creationId xmlns:a16="http://schemas.microsoft.com/office/drawing/2014/main" id="{27012865-116E-25D8-DA3C-B91442768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8979F1-E993-3C12-F042-884AD1A130A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7238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DFC492-0481-334B-C030-3D022CE814C1}"/>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AE3E46-5E83-8A6D-DAFC-3FA88FAC9FE1}"/>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1F6724-5704-A85D-04B5-866609C34923}"/>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5/7/2023</a:t>
            </a:fld>
            <a:endParaRPr lang="en-US"/>
          </a:p>
        </p:txBody>
      </p:sp>
      <p:sp>
        <p:nvSpPr>
          <p:cNvPr id="5" name="Footer Placeholder 4">
            <a:extLst>
              <a:ext uri="{FF2B5EF4-FFF2-40B4-BE49-F238E27FC236}">
                <a16:creationId xmlns:a16="http://schemas.microsoft.com/office/drawing/2014/main" id="{39E1F5E2-7E48-4F3F-FB0A-BA4AAE9157A0}"/>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929E4D-7A9F-63CF-1859-400BDC04F02A}"/>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07287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pxhere.com/en/photo/1567615"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588269" y="0"/>
            <a:ext cx="1699732" cy="10287000"/>
          </a:xfrm>
          <a:prstGeom prst="rect">
            <a:avLst/>
          </a:prstGeom>
          <a:solidFill>
            <a:srgbClr val="FFFFFF"/>
          </a:solidFill>
        </p:spPr>
      </p:sp>
      <p:grpSp>
        <p:nvGrpSpPr>
          <p:cNvPr id="3" name="Group 3"/>
          <p:cNvGrpSpPr/>
          <p:nvPr/>
        </p:nvGrpSpPr>
        <p:grpSpPr>
          <a:xfrm>
            <a:off x="6545735" y="241561"/>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318131" y="139930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161302" y="3075816"/>
            <a:ext cx="6222025" cy="5608843"/>
          </a:xfrm>
          <a:prstGeom prst="rect">
            <a:avLst/>
          </a:prstGeom>
        </p:spPr>
        <p:txBody>
          <a:bodyPr wrap="square" lIns="0" tIns="0" rIns="0" bIns="0" rtlCol="0" anchor="t">
            <a:spAutoFit/>
          </a:bodyPr>
          <a:lstStyle/>
          <a:p>
            <a:pPr algn="ctr">
              <a:lnSpc>
                <a:spcPts val="11059"/>
              </a:lnSpc>
            </a:pPr>
            <a:r>
              <a:rPr lang="en-US" sz="8000" spc="-105" dirty="0">
                <a:solidFill>
                  <a:srgbClr val="FFFFFF"/>
                </a:solidFill>
                <a:latin typeface="Graphik Regular" panose="020B0503030202060203" pitchFamily="34" charset="0"/>
              </a:rPr>
              <a:t>An analysis on data of Social Buzz’s Users’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DE9829-3701-3D03-209A-9C1E466E7E98}"/>
              </a:ext>
            </a:extLst>
          </p:cNvPr>
          <p:cNvSpPr txBox="1"/>
          <p:nvPr/>
        </p:nvSpPr>
        <p:spPr>
          <a:xfrm flipH="1">
            <a:off x="9582152" y="416590"/>
            <a:ext cx="4983481" cy="1446550"/>
          </a:xfrm>
          <a:prstGeom prst="rect">
            <a:avLst/>
          </a:prstGeom>
          <a:noFill/>
        </p:spPr>
        <p:txBody>
          <a:bodyPr wrap="square" rtlCol="0">
            <a:spAutoFit/>
          </a:bodyPr>
          <a:lstStyle/>
          <a:p>
            <a:pPr algn="ctr"/>
            <a:r>
              <a:rPr lang="en-US" sz="8800" b="1" dirty="0"/>
              <a:t>Summary</a:t>
            </a:r>
            <a:endParaRPr lang="en-IN" b="1" dirty="0"/>
          </a:p>
        </p:txBody>
      </p:sp>
      <p:sp>
        <p:nvSpPr>
          <p:cNvPr id="5" name="TextBox 4">
            <a:extLst>
              <a:ext uri="{FF2B5EF4-FFF2-40B4-BE49-F238E27FC236}">
                <a16:creationId xmlns:a16="http://schemas.microsoft.com/office/drawing/2014/main" id="{481F73B0-647F-126A-80D0-813C46A83292}"/>
              </a:ext>
            </a:extLst>
          </p:cNvPr>
          <p:cNvSpPr txBox="1"/>
          <p:nvPr/>
        </p:nvSpPr>
        <p:spPr>
          <a:xfrm>
            <a:off x="9143999" y="2094250"/>
            <a:ext cx="7524749" cy="7770717"/>
          </a:xfrm>
          <a:prstGeom prst="rect">
            <a:avLst/>
          </a:prstGeom>
          <a:noFill/>
        </p:spPr>
        <p:txBody>
          <a:bodyPr wrap="square" rtlCol="0">
            <a:spAutoFit/>
          </a:bodyPr>
          <a:lstStyle/>
          <a:p>
            <a:pPr>
              <a:lnSpc>
                <a:spcPct val="200000"/>
              </a:lnSpc>
            </a:pPr>
            <a:r>
              <a:rPr lang="en-US" b="1" dirty="0"/>
              <a:t>INSIGHT: </a:t>
            </a:r>
            <a:r>
              <a:rPr lang="en-US" dirty="0"/>
              <a:t>By analyzing content preferences, it has been found that the top two most popular content categories among users are animals and science. This suggests that users have a strong preference for "real-life" and "factual content.“</a:t>
            </a:r>
          </a:p>
          <a:p>
            <a:pPr>
              <a:lnSpc>
                <a:spcPct val="200000"/>
              </a:lnSpc>
            </a:pPr>
            <a:endParaRPr lang="en-US" dirty="0"/>
          </a:p>
          <a:p>
            <a:pPr>
              <a:lnSpc>
                <a:spcPct val="200000"/>
              </a:lnSpc>
            </a:pPr>
            <a:r>
              <a:rPr lang="en-US" b="1" dirty="0"/>
              <a:t>INSIGHT: </a:t>
            </a:r>
            <a:r>
              <a:rPr lang="en-US" dirty="0"/>
              <a:t>Among the top 5 content categories, food is a recurring theme with "Healthy Eating" being the most popular. This insight offers an opportunity to target the audience within the user base and collaborate with healthy eating brands to improve user engagement through campaigns.</a:t>
            </a:r>
          </a:p>
          <a:p>
            <a:pPr>
              <a:lnSpc>
                <a:spcPct val="200000"/>
              </a:lnSpc>
            </a:pPr>
            <a:endParaRPr lang="en-US" dirty="0"/>
          </a:p>
          <a:p>
            <a:pPr>
              <a:lnSpc>
                <a:spcPct val="200000"/>
              </a:lnSpc>
            </a:pPr>
            <a:r>
              <a:rPr lang="en-US" b="1" dirty="0"/>
              <a:t>NEXT STEPS: </a:t>
            </a:r>
            <a:r>
              <a:rPr lang="en-US" dirty="0"/>
              <a:t>While this ad-hoc analysis is informative, it's time to scale up and incorporate real-time analytics for a comprehensive understanding of the business. We can guide you through the process of setting up such a system.</a:t>
            </a:r>
          </a:p>
          <a:p>
            <a:pPr>
              <a:lnSpc>
                <a:spcPct val="200000"/>
              </a:lnSpc>
            </a:pPr>
            <a:endParaRPr lang="en-US" dirty="0"/>
          </a:p>
        </p:txBody>
      </p:sp>
      <p:pic>
        <p:nvPicPr>
          <p:cNvPr id="7" name="Picture 6">
            <a:extLst>
              <a:ext uri="{FF2B5EF4-FFF2-40B4-BE49-F238E27FC236}">
                <a16:creationId xmlns:a16="http://schemas.microsoft.com/office/drawing/2014/main" id="{27D5D3BA-3871-8A9B-C889-78484FC9F68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8705850" cy="10287000"/>
          </a:xfrm>
          <a:prstGeom prst="rect">
            <a:avLst/>
          </a:prstGeom>
        </p:spPr>
      </p:pic>
    </p:spTree>
    <p:extLst>
      <p:ext uri="{BB962C8B-B14F-4D97-AF65-F5344CB8AC3E}">
        <p14:creationId xmlns:p14="http://schemas.microsoft.com/office/powerpoint/2010/main" val="2842907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6272408" y="5905500"/>
            <a:ext cx="5385738" cy="434221"/>
          </a:xfrm>
          <a:prstGeom prst="rect">
            <a:avLst/>
          </a:prstGeom>
        </p:spPr>
        <p:txBody>
          <a:bodyPr lIns="0" tIns="0" rIns="0" bIns="0" rtlCol="0" anchor="t">
            <a:spAutoFit/>
          </a:bodyPr>
          <a:lstStyle/>
          <a:p>
            <a:pPr>
              <a:lnSpc>
                <a:spcPts val="3640"/>
              </a:lnSpc>
            </a:pPr>
            <a:r>
              <a:rPr lang="en-US" sz="2600" spc="-26" dirty="0">
                <a:solidFill>
                  <a:schemeClr val="accent4">
                    <a:lumMod val="20000"/>
                    <a:lumOff val="80000"/>
                  </a:schemeClr>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accent4">
                    <a:lumMod val="20000"/>
                    <a:lumOff val="80000"/>
                  </a:schemeClr>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2408465"/>
            <a:ext cx="9766069" cy="2924524"/>
            <a:chOff x="0" y="-1169115"/>
            <a:chExt cx="13021424" cy="3899365"/>
          </a:xfrm>
        </p:grpSpPr>
        <p:sp>
          <p:nvSpPr>
            <p:cNvPr id="3" name="TextBox 3"/>
            <p:cNvSpPr txBox="1"/>
            <p:nvPr/>
          </p:nvSpPr>
          <p:spPr>
            <a:xfrm>
              <a:off x="1456833" y="-1169115"/>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Project Outline</a:t>
              </a:r>
            </a:p>
          </p:txBody>
        </p:sp>
        <p:sp>
          <p:nvSpPr>
            <p:cNvPr id="4" name="TextBox 4"/>
            <p:cNvSpPr txBox="1"/>
            <p:nvPr/>
          </p:nvSpPr>
          <p:spPr>
            <a:xfrm>
              <a:off x="0" y="2298166"/>
              <a:ext cx="11564591" cy="432084"/>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444125" y="3406020"/>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id="{5551BF63-5EDB-6153-344F-73DFB5A7720D}"/>
              </a:ext>
            </a:extLst>
          </p:cNvPr>
          <p:cNvSpPr txBox="1"/>
          <p:nvPr/>
        </p:nvSpPr>
        <p:spPr>
          <a:xfrm>
            <a:off x="4014216" y="4270909"/>
            <a:ext cx="9893808" cy="3046988"/>
          </a:xfrm>
          <a:prstGeom prst="rect">
            <a:avLst/>
          </a:prstGeom>
          <a:noFill/>
        </p:spPr>
        <p:txBody>
          <a:bodyPr wrap="square">
            <a:spAutoFit/>
          </a:bodyPr>
          <a:lstStyle/>
          <a:p>
            <a:pPr marL="457200" indent="-457200">
              <a:buFont typeface="Arial" panose="020B0604020202020204" pitchFamily="34" charset="0"/>
              <a:buChar char="•"/>
            </a:pPr>
            <a:r>
              <a:rPr lang="en-US" sz="3200" dirty="0"/>
              <a:t>Project recap</a:t>
            </a:r>
          </a:p>
          <a:p>
            <a:pPr marL="457200" indent="-457200">
              <a:buFont typeface="Arial" panose="020B0604020202020204" pitchFamily="34" charset="0"/>
              <a:buChar char="•"/>
            </a:pPr>
            <a:r>
              <a:rPr lang="en-US" sz="3200" dirty="0"/>
              <a:t>Problem</a:t>
            </a:r>
          </a:p>
          <a:p>
            <a:pPr marL="457200" indent="-457200">
              <a:buFont typeface="Arial" panose="020B0604020202020204" pitchFamily="34" charset="0"/>
              <a:buChar char="•"/>
            </a:pPr>
            <a:r>
              <a:rPr lang="en-US" sz="3200" dirty="0"/>
              <a:t>The Analytics team</a:t>
            </a:r>
          </a:p>
          <a:p>
            <a:pPr marL="457200" indent="-457200">
              <a:buFont typeface="Arial" panose="020B0604020202020204" pitchFamily="34" charset="0"/>
              <a:buChar char="•"/>
            </a:pPr>
            <a:r>
              <a:rPr lang="en-US" sz="3200" dirty="0"/>
              <a:t>Process</a:t>
            </a:r>
          </a:p>
          <a:p>
            <a:pPr marL="457200" indent="-457200">
              <a:buFont typeface="Arial" panose="020B0604020202020204" pitchFamily="34" charset="0"/>
              <a:buChar char="•"/>
            </a:pPr>
            <a:r>
              <a:rPr lang="en-US" sz="3200" dirty="0"/>
              <a:t>Insights</a:t>
            </a:r>
          </a:p>
          <a:p>
            <a:pPr marL="457200" indent="-457200">
              <a:buFont typeface="Arial" panose="020B0604020202020204" pitchFamily="34" charset="0"/>
              <a:buChar char="•"/>
            </a:pPr>
            <a:r>
              <a:rPr lang="en-US" sz="3200" dirty="0"/>
              <a:t>Summary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77025" y="411773"/>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05080" y="2028890"/>
            <a:ext cx="13782920" cy="6275832"/>
          </a:xfrm>
          <a:prstGeom prst="rect">
            <a:avLst/>
          </a:prstGeom>
          <a:solidFill>
            <a:schemeClr val="bg1"/>
          </a:solidFill>
        </p:spPr>
        <p:txBody>
          <a:bodyPr/>
          <a:lstStyle/>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chemeClr val="accent4">
                    <a:lumMod val="20000"/>
                    <a:lumOff val="80000"/>
                  </a:schemeClr>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D1C67798-4515-B06F-7526-7A647F69A5AD}"/>
              </a:ext>
            </a:extLst>
          </p:cNvPr>
          <p:cNvSpPr txBox="1"/>
          <p:nvPr/>
        </p:nvSpPr>
        <p:spPr>
          <a:xfrm>
            <a:off x="8864895" y="2939762"/>
            <a:ext cx="6819791" cy="5262979"/>
          </a:xfrm>
          <a:prstGeom prst="rect">
            <a:avLst/>
          </a:prstGeom>
          <a:noFill/>
        </p:spPr>
        <p:txBody>
          <a:bodyPr wrap="square" rtlCol="0">
            <a:spAutoFit/>
          </a:bodyPr>
          <a:lstStyle/>
          <a:p>
            <a:pPr algn="just"/>
            <a:r>
              <a:rPr lang="en-US" sz="2800" dirty="0"/>
              <a:t>Accenture has to provide a solution to its client Social Buzz.</a:t>
            </a:r>
          </a:p>
          <a:p>
            <a:pPr algn="just"/>
            <a:r>
              <a:rPr lang="en-US" sz="2800" dirty="0"/>
              <a:t>Social Buzz is a tech company currently facing big data problem management and it wants to expand using its users’ data.</a:t>
            </a:r>
          </a:p>
          <a:p>
            <a:pPr algn="just"/>
            <a:endParaRPr lang="en-US" sz="2800" dirty="0"/>
          </a:p>
          <a:p>
            <a:pPr algn="just"/>
            <a:r>
              <a:rPr lang="en-US" sz="2800" dirty="0"/>
              <a:t>We need to deliver the following tasks</a:t>
            </a:r>
          </a:p>
          <a:p>
            <a:pPr algn="just"/>
            <a:endParaRPr lang="en-US" sz="2800" dirty="0"/>
          </a:p>
          <a:p>
            <a:pPr marL="457200" indent="-457200" algn="just">
              <a:buFont typeface="Arial" panose="020B0604020202020204" pitchFamily="34" charset="0"/>
              <a:buChar char="•"/>
            </a:pPr>
            <a:r>
              <a:rPr lang="en-US" sz="2800" dirty="0"/>
              <a:t>Finding the top 5 content categories</a:t>
            </a:r>
          </a:p>
          <a:p>
            <a:pPr marL="457200" indent="-457200" algn="just">
              <a:buFont typeface="Arial" panose="020B0604020202020204" pitchFamily="34" charset="0"/>
              <a:buChar char="•"/>
            </a:pPr>
            <a:r>
              <a:rPr lang="en-US" sz="2800" dirty="0"/>
              <a:t>An Audit of its big data practice</a:t>
            </a:r>
          </a:p>
          <a:p>
            <a:pPr marL="457200" indent="-457200" algn="just">
              <a:buFont typeface="Arial" panose="020B0604020202020204" pitchFamily="34" charset="0"/>
              <a:buChar char="•"/>
            </a:pPr>
            <a:r>
              <a:rPr lang="en-US" sz="2800" dirty="0"/>
              <a:t>Recommendation for a successful IPO</a:t>
            </a:r>
          </a:p>
          <a:p>
            <a:pPr algn="just"/>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643519" y="-531302"/>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178011" y="1440640"/>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2006316" y="25245"/>
            <a:ext cx="6251816" cy="8229600"/>
          </a:xfrm>
          <a:prstGeom prst="rect">
            <a:avLst/>
          </a:prstGeom>
        </p:spPr>
      </p:pic>
      <p:sp>
        <p:nvSpPr>
          <p:cNvPr id="22" name="TextBox 21">
            <a:extLst>
              <a:ext uri="{FF2B5EF4-FFF2-40B4-BE49-F238E27FC236}">
                <a16:creationId xmlns:a16="http://schemas.microsoft.com/office/drawing/2014/main" id="{C3F80FEB-9379-4BD2-1E86-387B033504EA}"/>
              </a:ext>
            </a:extLst>
          </p:cNvPr>
          <p:cNvSpPr txBox="1"/>
          <p:nvPr/>
        </p:nvSpPr>
        <p:spPr>
          <a:xfrm>
            <a:off x="2590800" y="5143500"/>
            <a:ext cx="6324600" cy="4524315"/>
          </a:xfrm>
          <a:prstGeom prst="rect">
            <a:avLst/>
          </a:prstGeom>
          <a:noFill/>
        </p:spPr>
        <p:txBody>
          <a:bodyPr wrap="square" rtlCol="0">
            <a:spAutoFit/>
          </a:bodyPr>
          <a:lstStyle/>
          <a:p>
            <a:r>
              <a:rPr lang="en-IN" sz="3600" dirty="0">
                <a:solidFill>
                  <a:schemeClr val="accent4">
                    <a:lumMod val="20000"/>
                    <a:lumOff val="80000"/>
                  </a:schemeClr>
                </a:solidFill>
              </a:rPr>
              <a:t>Lots of users’ data.</a:t>
            </a:r>
          </a:p>
          <a:p>
            <a:r>
              <a:rPr lang="en-IN" sz="3600" dirty="0">
                <a:solidFill>
                  <a:schemeClr val="accent4">
                    <a:lumMod val="20000"/>
                    <a:lumOff val="80000"/>
                  </a:schemeClr>
                </a:solidFill>
              </a:rPr>
              <a:t>e.g. over 100000 posts per day</a:t>
            </a:r>
          </a:p>
          <a:p>
            <a:endParaRPr lang="en-IN" sz="3600" dirty="0">
              <a:solidFill>
                <a:schemeClr val="accent4">
                  <a:lumMod val="20000"/>
                  <a:lumOff val="80000"/>
                </a:schemeClr>
              </a:solidFill>
            </a:endParaRPr>
          </a:p>
          <a:p>
            <a:endParaRPr lang="en-IN" sz="3600" dirty="0">
              <a:solidFill>
                <a:schemeClr val="accent4">
                  <a:lumMod val="20000"/>
                  <a:lumOff val="80000"/>
                </a:schemeClr>
              </a:solidFill>
            </a:endParaRPr>
          </a:p>
          <a:p>
            <a:r>
              <a:rPr lang="en-IN" sz="3600" dirty="0">
                <a:solidFill>
                  <a:schemeClr val="accent4">
                    <a:lumMod val="20000"/>
                    <a:lumOff val="80000"/>
                  </a:schemeClr>
                </a:solidFill>
              </a:rPr>
              <a:t>Analysis to find Social Buzz’s top-performing content categories</a:t>
            </a:r>
          </a:p>
          <a:p>
            <a:endParaRPr lang="en-IN" sz="3600" dirty="0">
              <a:solidFill>
                <a:schemeClr val="bg1">
                  <a:lumMod val="95000"/>
                </a:schemeClr>
              </a:solidFill>
            </a:endParaRPr>
          </a:p>
          <a:p>
            <a:endParaRPr lang="en-IN" sz="3600" dirty="0">
              <a:solidFill>
                <a:schemeClr val="bg1">
                  <a:lumMod val="95000"/>
                </a:schemeClr>
              </a:solidFill>
            </a:endParaRPr>
          </a:p>
        </p:txBody>
      </p:sp>
      <p:sp>
        <p:nvSpPr>
          <p:cNvPr id="21" name="TextBox 20">
            <a:extLst>
              <a:ext uri="{FF2B5EF4-FFF2-40B4-BE49-F238E27FC236}">
                <a16:creationId xmlns:a16="http://schemas.microsoft.com/office/drawing/2014/main" id="{52602DF0-9E45-1BF3-CCB8-9ECE94AF4D59}"/>
              </a:ext>
            </a:extLst>
          </p:cNvPr>
          <p:cNvSpPr txBox="1"/>
          <p:nvPr/>
        </p:nvSpPr>
        <p:spPr>
          <a:xfrm flipH="1">
            <a:off x="1694545" y="2324792"/>
            <a:ext cx="3487055" cy="1015663"/>
          </a:xfrm>
          <a:prstGeom prst="rect">
            <a:avLst/>
          </a:prstGeom>
          <a:noFill/>
        </p:spPr>
        <p:txBody>
          <a:bodyPr wrap="square" rtlCol="0">
            <a:spAutoFit/>
          </a:bodyPr>
          <a:lstStyle/>
          <a:p>
            <a:r>
              <a:rPr lang="en-US" sz="6000" dirty="0">
                <a:solidFill>
                  <a:schemeClr val="accent4">
                    <a:lumMod val="20000"/>
                    <a:lumOff val="80000"/>
                  </a:schemeClr>
                </a:solidFill>
              </a:rPr>
              <a:t>Problem</a:t>
            </a:r>
            <a:endParaRPr lang="en-IN" sz="1400" dirty="0">
              <a:solidFill>
                <a:schemeClr val="accent4">
                  <a:lumMod val="20000"/>
                  <a:lumOff val="8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4" name="TextBox 33">
            <a:extLst>
              <a:ext uri="{FF2B5EF4-FFF2-40B4-BE49-F238E27FC236}">
                <a16:creationId xmlns:a16="http://schemas.microsoft.com/office/drawing/2014/main" id="{15B0A430-5431-35AC-CA84-307D90B7A171}"/>
              </a:ext>
            </a:extLst>
          </p:cNvPr>
          <p:cNvSpPr txBox="1"/>
          <p:nvPr/>
        </p:nvSpPr>
        <p:spPr>
          <a:xfrm>
            <a:off x="14334497" y="8014830"/>
            <a:ext cx="3276600" cy="738664"/>
          </a:xfrm>
          <a:prstGeom prst="rect">
            <a:avLst/>
          </a:prstGeom>
          <a:noFill/>
        </p:spPr>
        <p:txBody>
          <a:bodyPr wrap="square" rtlCol="0">
            <a:spAutoFit/>
          </a:bodyPr>
          <a:lstStyle/>
          <a:p>
            <a:r>
              <a:rPr lang="en-IN" sz="2400" b="1" dirty="0"/>
              <a:t>Mohd Shajar</a:t>
            </a:r>
          </a:p>
          <a:p>
            <a:r>
              <a:rPr lang="en-IN" dirty="0"/>
              <a:t>Data Analyst</a:t>
            </a:r>
          </a:p>
        </p:txBody>
      </p:sp>
      <p:sp>
        <p:nvSpPr>
          <p:cNvPr id="35" name="TextBox 34">
            <a:extLst>
              <a:ext uri="{FF2B5EF4-FFF2-40B4-BE49-F238E27FC236}">
                <a16:creationId xmlns:a16="http://schemas.microsoft.com/office/drawing/2014/main" id="{0166FFA6-8D75-D54F-B9BE-9911F7516763}"/>
              </a:ext>
            </a:extLst>
          </p:cNvPr>
          <p:cNvSpPr txBox="1"/>
          <p:nvPr/>
        </p:nvSpPr>
        <p:spPr>
          <a:xfrm>
            <a:off x="14293092" y="1880092"/>
            <a:ext cx="2928107" cy="954107"/>
          </a:xfrm>
          <a:prstGeom prst="rect">
            <a:avLst/>
          </a:prstGeom>
          <a:noFill/>
        </p:spPr>
        <p:txBody>
          <a:bodyPr wrap="square" rtlCol="0">
            <a:spAutoFit/>
          </a:bodyPr>
          <a:lstStyle/>
          <a:p>
            <a:r>
              <a:rPr lang="en-IN" sz="2400" b="1" dirty="0"/>
              <a:t>Alina</a:t>
            </a:r>
            <a:r>
              <a:rPr lang="en-IN" sz="2800" b="1" dirty="0"/>
              <a:t> </a:t>
            </a:r>
          </a:p>
          <a:p>
            <a:r>
              <a:rPr lang="en-IN" sz="2800" dirty="0"/>
              <a:t>Senior Principal </a:t>
            </a:r>
          </a:p>
        </p:txBody>
      </p:sp>
      <p:sp>
        <p:nvSpPr>
          <p:cNvPr id="36" name="TextBox 35">
            <a:extLst>
              <a:ext uri="{FF2B5EF4-FFF2-40B4-BE49-F238E27FC236}">
                <a16:creationId xmlns:a16="http://schemas.microsoft.com/office/drawing/2014/main" id="{B15EADA0-2595-CDC2-A62A-B7EF10CFD66D}"/>
              </a:ext>
            </a:extLst>
          </p:cNvPr>
          <p:cNvSpPr txBox="1"/>
          <p:nvPr/>
        </p:nvSpPr>
        <p:spPr>
          <a:xfrm>
            <a:off x="14334497" y="4939050"/>
            <a:ext cx="5324403" cy="830997"/>
          </a:xfrm>
          <a:prstGeom prst="rect">
            <a:avLst/>
          </a:prstGeom>
          <a:noFill/>
        </p:spPr>
        <p:txBody>
          <a:bodyPr wrap="square" rtlCol="0">
            <a:spAutoFit/>
          </a:bodyPr>
          <a:lstStyle/>
          <a:p>
            <a:r>
              <a:rPr lang="en-IN" sz="2400" b="1" dirty="0"/>
              <a:t>Salena </a:t>
            </a:r>
          </a:p>
          <a:p>
            <a:r>
              <a:rPr lang="en-IN" sz="2400" dirty="0"/>
              <a:t>Chief executive officer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897647" y="936330"/>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8" y="4565015"/>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chemeClr val="accent4">
                    <a:lumMod val="20000"/>
                    <a:lumOff val="80000"/>
                  </a:schemeClr>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8" name="TextBox 38"/>
          <p:cNvSpPr txBox="1"/>
          <p:nvPr/>
        </p:nvSpPr>
        <p:spPr>
          <a:xfrm>
            <a:off x="6368541" y="496173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539398E9-99A1-C654-3AB6-AA3CC8E5BDA4}"/>
              </a:ext>
            </a:extLst>
          </p:cNvPr>
          <p:cNvSpPr txBox="1"/>
          <p:nvPr/>
        </p:nvSpPr>
        <p:spPr>
          <a:xfrm>
            <a:off x="3903025" y="1484201"/>
            <a:ext cx="6177356" cy="1200329"/>
          </a:xfrm>
          <a:prstGeom prst="rect">
            <a:avLst/>
          </a:prstGeom>
          <a:noFill/>
        </p:spPr>
        <p:txBody>
          <a:bodyPr wrap="square" rtlCol="0">
            <a:spAutoFit/>
          </a:bodyPr>
          <a:lstStyle/>
          <a:p>
            <a:r>
              <a:rPr lang="en-IN" sz="3600" b="0" i="0" dirty="0">
                <a:solidFill>
                  <a:schemeClr val="accent4">
                    <a:lumMod val="20000"/>
                    <a:lumOff val="80000"/>
                  </a:schemeClr>
                </a:solidFill>
                <a:effectLst/>
                <a:latin typeface="Open Sans" panose="020B0604020202020204" pitchFamily="34" charset="0"/>
              </a:rPr>
              <a:t>Requirements gathering</a:t>
            </a:r>
          </a:p>
          <a:p>
            <a:endParaRPr lang="en-IN" sz="3600" dirty="0">
              <a:solidFill>
                <a:schemeClr val="accent4">
                  <a:lumMod val="20000"/>
                  <a:lumOff val="80000"/>
                </a:schemeClr>
              </a:solidFill>
            </a:endParaRPr>
          </a:p>
        </p:txBody>
      </p:sp>
      <p:sp>
        <p:nvSpPr>
          <p:cNvPr id="41" name="TextBox 40">
            <a:extLst>
              <a:ext uri="{FF2B5EF4-FFF2-40B4-BE49-F238E27FC236}">
                <a16:creationId xmlns:a16="http://schemas.microsoft.com/office/drawing/2014/main" id="{3795ECB3-FEF4-1BEC-80DE-EE592C5A8D49}"/>
              </a:ext>
            </a:extLst>
          </p:cNvPr>
          <p:cNvSpPr txBox="1"/>
          <p:nvPr/>
        </p:nvSpPr>
        <p:spPr>
          <a:xfrm>
            <a:off x="5864639" y="3057391"/>
            <a:ext cx="4135651" cy="646331"/>
          </a:xfrm>
          <a:prstGeom prst="rect">
            <a:avLst/>
          </a:prstGeom>
          <a:noFill/>
        </p:spPr>
        <p:txBody>
          <a:bodyPr wrap="square" rtlCol="0">
            <a:spAutoFit/>
          </a:bodyPr>
          <a:lstStyle/>
          <a:p>
            <a:pPr algn="l"/>
            <a:r>
              <a:rPr lang="en-IN" sz="3600" b="0" i="0" dirty="0">
                <a:solidFill>
                  <a:schemeClr val="accent4">
                    <a:lumMod val="20000"/>
                    <a:lumOff val="80000"/>
                  </a:schemeClr>
                </a:solidFill>
                <a:effectLst/>
                <a:latin typeface="Open Sans" panose="020B0606030504020204" pitchFamily="34" charset="0"/>
              </a:rPr>
              <a:t>Data cleaning</a:t>
            </a:r>
          </a:p>
        </p:txBody>
      </p:sp>
      <p:sp>
        <p:nvSpPr>
          <p:cNvPr id="42" name="TextBox 41">
            <a:extLst>
              <a:ext uri="{FF2B5EF4-FFF2-40B4-BE49-F238E27FC236}">
                <a16:creationId xmlns:a16="http://schemas.microsoft.com/office/drawing/2014/main" id="{DC024116-028E-3F94-6DF7-CD58FA577067}"/>
              </a:ext>
            </a:extLst>
          </p:cNvPr>
          <p:cNvSpPr txBox="1"/>
          <p:nvPr/>
        </p:nvSpPr>
        <p:spPr>
          <a:xfrm>
            <a:off x="7585642" y="5014448"/>
            <a:ext cx="5259780" cy="1754326"/>
          </a:xfrm>
          <a:prstGeom prst="rect">
            <a:avLst/>
          </a:prstGeom>
          <a:noFill/>
        </p:spPr>
        <p:txBody>
          <a:bodyPr wrap="square" rtlCol="0">
            <a:spAutoFit/>
          </a:bodyPr>
          <a:lstStyle/>
          <a:p>
            <a:pPr algn="l"/>
            <a:r>
              <a:rPr lang="en-IN" sz="3600" b="0" i="0" dirty="0">
                <a:solidFill>
                  <a:schemeClr val="accent4">
                    <a:lumMod val="20000"/>
                    <a:lumOff val="80000"/>
                  </a:schemeClr>
                </a:solidFill>
                <a:effectLst/>
                <a:latin typeface="Open Sans" panose="020B0606030504020204" pitchFamily="34" charset="0"/>
              </a:rPr>
              <a:t>Data </a:t>
            </a:r>
            <a:r>
              <a:rPr lang="en-IN" sz="3600" b="0" i="0" dirty="0" err="1">
                <a:solidFill>
                  <a:schemeClr val="accent4">
                    <a:lumMod val="20000"/>
                    <a:lumOff val="80000"/>
                  </a:schemeClr>
                </a:solidFill>
                <a:effectLst/>
                <a:latin typeface="Open Sans" panose="020B0606030504020204" pitchFamily="34" charset="0"/>
              </a:rPr>
              <a:t>modeling</a:t>
            </a:r>
            <a:endParaRPr lang="en-IN" sz="3600" b="0" i="0" dirty="0">
              <a:solidFill>
                <a:schemeClr val="accent4">
                  <a:lumMod val="20000"/>
                  <a:lumOff val="80000"/>
                </a:schemeClr>
              </a:solidFill>
              <a:effectLst/>
              <a:latin typeface="Open Sans" panose="020B0606030504020204" pitchFamily="34" charset="0"/>
            </a:endParaRPr>
          </a:p>
          <a:p>
            <a:br>
              <a:rPr lang="en-IN" sz="3600" dirty="0">
                <a:solidFill>
                  <a:schemeClr val="accent4">
                    <a:lumMod val="20000"/>
                    <a:lumOff val="80000"/>
                  </a:schemeClr>
                </a:solidFill>
              </a:rPr>
            </a:br>
            <a:endParaRPr lang="en-IN" sz="3600" dirty="0">
              <a:solidFill>
                <a:schemeClr val="accent4">
                  <a:lumMod val="20000"/>
                  <a:lumOff val="80000"/>
                </a:schemeClr>
              </a:solidFill>
            </a:endParaRPr>
          </a:p>
        </p:txBody>
      </p:sp>
      <p:grpSp>
        <p:nvGrpSpPr>
          <p:cNvPr id="25" name="Group 2">
            <a:extLst>
              <a:ext uri="{FF2B5EF4-FFF2-40B4-BE49-F238E27FC236}">
                <a16:creationId xmlns:a16="http://schemas.microsoft.com/office/drawing/2014/main" id="{1940BA32-1F2F-0D10-9AC8-B35A2104B4AA}"/>
              </a:ext>
            </a:extLst>
          </p:cNvPr>
          <p:cNvGrpSpPr/>
          <p:nvPr/>
        </p:nvGrpSpPr>
        <p:grpSpPr>
          <a:xfrm>
            <a:off x="445296" y="406154"/>
            <a:ext cx="10042534" cy="9474693"/>
            <a:chOff x="0" y="0"/>
            <a:chExt cx="13390046" cy="12632924"/>
          </a:xfrm>
        </p:grpSpPr>
        <p:pic>
          <p:nvPicPr>
            <p:cNvPr id="26" name="Picture 3">
              <a:extLst>
                <a:ext uri="{FF2B5EF4-FFF2-40B4-BE49-F238E27FC236}">
                  <a16:creationId xmlns:a16="http://schemas.microsoft.com/office/drawing/2014/main" id="{CD4797FD-B6BC-BD71-EB46-A0F30ECB4DF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27" name="Picture 4">
              <a:extLst>
                <a:ext uri="{FF2B5EF4-FFF2-40B4-BE49-F238E27FC236}">
                  <a16:creationId xmlns:a16="http://schemas.microsoft.com/office/drawing/2014/main" id="{8CFA6515-7AE5-9487-55CF-82BA156BD34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28" name="Picture 5">
              <a:extLst>
                <a:ext uri="{FF2B5EF4-FFF2-40B4-BE49-F238E27FC236}">
                  <a16:creationId xmlns:a16="http://schemas.microsoft.com/office/drawing/2014/main" id="{6CCA1F53-28FF-22D6-5E39-BD9B4C1D852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29" name="Picture 6">
              <a:extLst>
                <a:ext uri="{FF2B5EF4-FFF2-40B4-BE49-F238E27FC236}">
                  <a16:creationId xmlns:a16="http://schemas.microsoft.com/office/drawing/2014/main" id="{90E70BFF-A4CA-6DA6-FAAB-675FD3CE392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30" name="Picture 7">
              <a:extLst>
                <a:ext uri="{FF2B5EF4-FFF2-40B4-BE49-F238E27FC236}">
                  <a16:creationId xmlns:a16="http://schemas.microsoft.com/office/drawing/2014/main" id="{0CF52A26-02B4-8DCE-7415-07C1CFA59DB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31" name="Picture 8">
              <a:extLst>
                <a:ext uri="{FF2B5EF4-FFF2-40B4-BE49-F238E27FC236}">
                  <a16:creationId xmlns:a16="http://schemas.microsoft.com/office/drawing/2014/main" id="{0D6B857B-2FBD-9DF1-2EC0-417AB2EBF25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32" name="Picture 9">
              <a:extLst>
                <a:ext uri="{FF2B5EF4-FFF2-40B4-BE49-F238E27FC236}">
                  <a16:creationId xmlns:a16="http://schemas.microsoft.com/office/drawing/2014/main" id="{B640F3A1-18F4-E2D6-4DF1-795211EAC7E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36" name="Picture 10">
              <a:extLst>
                <a:ext uri="{FF2B5EF4-FFF2-40B4-BE49-F238E27FC236}">
                  <a16:creationId xmlns:a16="http://schemas.microsoft.com/office/drawing/2014/main" id="{A726600B-FF59-1CDD-F27C-5DE8CF979D2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37" name="Picture 11">
              <a:extLst>
                <a:ext uri="{FF2B5EF4-FFF2-40B4-BE49-F238E27FC236}">
                  <a16:creationId xmlns:a16="http://schemas.microsoft.com/office/drawing/2014/main" id="{E44C4B5A-A358-C6C5-560C-2058C740780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40" name="Picture 12">
              <a:extLst>
                <a:ext uri="{FF2B5EF4-FFF2-40B4-BE49-F238E27FC236}">
                  <a16:creationId xmlns:a16="http://schemas.microsoft.com/office/drawing/2014/main" id="{03EFA4B1-14A8-BEC3-FA40-CABD07B2AE9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43" name="Group 21">
            <a:extLst>
              <a:ext uri="{FF2B5EF4-FFF2-40B4-BE49-F238E27FC236}">
                <a16:creationId xmlns:a16="http://schemas.microsoft.com/office/drawing/2014/main" id="{E57BF7E9-6482-16A0-B02F-5D09D9E65A22}"/>
              </a:ext>
            </a:extLst>
          </p:cNvPr>
          <p:cNvGrpSpPr/>
          <p:nvPr/>
        </p:nvGrpSpPr>
        <p:grpSpPr>
          <a:xfrm>
            <a:off x="7469080" y="6422892"/>
            <a:ext cx="1854962" cy="1781248"/>
            <a:chOff x="0" y="0"/>
            <a:chExt cx="2473282" cy="2374997"/>
          </a:xfrm>
        </p:grpSpPr>
        <p:grpSp>
          <p:nvGrpSpPr>
            <p:cNvPr id="44" name="Group 22">
              <a:extLst>
                <a:ext uri="{FF2B5EF4-FFF2-40B4-BE49-F238E27FC236}">
                  <a16:creationId xmlns:a16="http://schemas.microsoft.com/office/drawing/2014/main" id="{ADF63B2E-781C-D400-A253-A5A3E7222D97}"/>
                </a:ext>
              </a:extLst>
            </p:cNvPr>
            <p:cNvGrpSpPr>
              <a:grpSpLocks noChangeAspect="1"/>
            </p:cNvGrpSpPr>
            <p:nvPr/>
          </p:nvGrpSpPr>
          <p:grpSpPr>
            <a:xfrm>
              <a:off x="0" y="342565"/>
              <a:ext cx="2032432" cy="2032432"/>
              <a:chOff x="0" y="0"/>
              <a:chExt cx="6350000" cy="6350000"/>
            </a:xfrm>
          </p:grpSpPr>
          <p:sp>
            <p:nvSpPr>
              <p:cNvPr id="46" name="Freeform 23">
                <a:extLst>
                  <a:ext uri="{FF2B5EF4-FFF2-40B4-BE49-F238E27FC236}">
                    <a16:creationId xmlns:a16="http://schemas.microsoft.com/office/drawing/2014/main" id="{63879C63-FBC7-A7C8-98C4-BCABADEBED44}"/>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45" name="Picture 24">
              <a:extLst>
                <a:ext uri="{FF2B5EF4-FFF2-40B4-BE49-F238E27FC236}">
                  <a16:creationId xmlns:a16="http://schemas.microsoft.com/office/drawing/2014/main" id="{8750B632-777B-EA84-D26E-3B73F292DF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47" name="Group 21">
            <a:extLst>
              <a:ext uri="{FF2B5EF4-FFF2-40B4-BE49-F238E27FC236}">
                <a16:creationId xmlns:a16="http://schemas.microsoft.com/office/drawing/2014/main" id="{A5D14F28-9F5B-903F-9352-ED9B2314D0C0}"/>
              </a:ext>
            </a:extLst>
          </p:cNvPr>
          <p:cNvGrpSpPr/>
          <p:nvPr/>
        </p:nvGrpSpPr>
        <p:grpSpPr>
          <a:xfrm>
            <a:off x="9468936" y="8220977"/>
            <a:ext cx="1854962" cy="1781248"/>
            <a:chOff x="0" y="0"/>
            <a:chExt cx="2473282" cy="2374997"/>
          </a:xfrm>
        </p:grpSpPr>
        <p:grpSp>
          <p:nvGrpSpPr>
            <p:cNvPr id="48" name="Group 22">
              <a:extLst>
                <a:ext uri="{FF2B5EF4-FFF2-40B4-BE49-F238E27FC236}">
                  <a16:creationId xmlns:a16="http://schemas.microsoft.com/office/drawing/2014/main" id="{44255173-3D6C-E462-14C6-8CD7A71074CF}"/>
                </a:ext>
              </a:extLst>
            </p:cNvPr>
            <p:cNvGrpSpPr>
              <a:grpSpLocks noChangeAspect="1"/>
            </p:cNvGrpSpPr>
            <p:nvPr/>
          </p:nvGrpSpPr>
          <p:grpSpPr>
            <a:xfrm>
              <a:off x="0" y="342565"/>
              <a:ext cx="2032432" cy="2032432"/>
              <a:chOff x="0" y="0"/>
              <a:chExt cx="6350000" cy="6350000"/>
            </a:xfrm>
          </p:grpSpPr>
          <p:sp>
            <p:nvSpPr>
              <p:cNvPr id="50" name="Freeform 23">
                <a:extLst>
                  <a:ext uri="{FF2B5EF4-FFF2-40B4-BE49-F238E27FC236}">
                    <a16:creationId xmlns:a16="http://schemas.microsoft.com/office/drawing/2014/main" id="{650E05B5-F0C1-BC69-C40E-ED417BCDEF8C}"/>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49" name="Picture 24">
              <a:extLst>
                <a:ext uri="{FF2B5EF4-FFF2-40B4-BE49-F238E27FC236}">
                  <a16:creationId xmlns:a16="http://schemas.microsoft.com/office/drawing/2014/main" id="{0B7B517E-0E55-6C63-EC15-8A0D479196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65" name="TextBox 34">
            <a:extLst>
              <a:ext uri="{FF2B5EF4-FFF2-40B4-BE49-F238E27FC236}">
                <a16:creationId xmlns:a16="http://schemas.microsoft.com/office/drawing/2014/main" id="{BB1FF091-190C-26EC-6939-98C94F3EFA5B}"/>
              </a:ext>
            </a:extLst>
          </p:cNvPr>
          <p:cNvSpPr txBox="1"/>
          <p:nvPr/>
        </p:nvSpPr>
        <p:spPr>
          <a:xfrm>
            <a:off x="8157932" y="6901724"/>
            <a:ext cx="3035194" cy="95008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66" name="TextBox 34">
            <a:extLst>
              <a:ext uri="{FF2B5EF4-FFF2-40B4-BE49-F238E27FC236}">
                <a16:creationId xmlns:a16="http://schemas.microsoft.com/office/drawing/2014/main" id="{41C0298B-9EBA-FF36-4E6A-C11B0EBD71EC}"/>
              </a:ext>
            </a:extLst>
          </p:cNvPr>
          <p:cNvSpPr txBox="1"/>
          <p:nvPr/>
        </p:nvSpPr>
        <p:spPr>
          <a:xfrm>
            <a:off x="10215532" y="864017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5</a:t>
            </a:r>
          </a:p>
        </p:txBody>
      </p:sp>
      <p:sp>
        <p:nvSpPr>
          <p:cNvPr id="67" name="TextBox 66">
            <a:extLst>
              <a:ext uri="{FF2B5EF4-FFF2-40B4-BE49-F238E27FC236}">
                <a16:creationId xmlns:a16="http://schemas.microsoft.com/office/drawing/2014/main" id="{5E89A36A-9680-094E-D449-1A16158FC539}"/>
              </a:ext>
            </a:extLst>
          </p:cNvPr>
          <p:cNvSpPr txBox="1"/>
          <p:nvPr/>
        </p:nvSpPr>
        <p:spPr>
          <a:xfrm>
            <a:off x="9784081" y="6901724"/>
            <a:ext cx="4389119" cy="707886"/>
          </a:xfrm>
          <a:prstGeom prst="rect">
            <a:avLst/>
          </a:prstGeom>
          <a:noFill/>
        </p:spPr>
        <p:txBody>
          <a:bodyPr wrap="square" rtlCol="0">
            <a:spAutoFit/>
          </a:bodyPr>
          <a:lstStyle/>
          <a:p>
            <a:r>
              <a:rPr lang="en-IN" sz="4000" dirty="0">
                <a:solidFill>
                  <a:schemeClr val="accent4">
                    <a:lumMod val="20000"/>
                    <a:lumOff val="80000"/>
                  </a:schemeClr>
                </a:solidFill>
              </a:rPr>
              <a:t>Data  Analysis</a:t>
            </a:r>
          </a:p>
        </p:txBody>
      </p:sp>
      <p:sp>
        <p:nvSpPr>
          <p:cNvPr id="68" name="TextBox 67">
            <a:extLst>
              <a:ext uri="{FF2B5EF4-FFF2-40B4-BE49-F238E27FC236}">
                <a16:creationId xmlns:a16="http://schemas.microsoft.com/office/drawing/2014/main" id="{B1E2FB2A-8A23-39FA-9DFA-311E83EF39B6}"/>
              </a:ext>
            </a:extLst>
          </p:cNvPr>
          <p:cNvSpPr txBox="1"/>
          <p:nvPr/>
        </p:nvSpPr>
        <p:spPr>
          <a:xfrm rot="10800000" flipH="1" flipV="1">
            <a:off x="11747127" y="8732295"/>
            <a:ext cx="4876800" cy="707886"/>
          </a:xfrm>
          <a:prstGeom prst="rect">
            <a:avLst/>
          </a:prstGeom>
          <a:noFill/>
        </p:spPr>
        <p:txBody>
          <a:bodyPr wrap="square" rtlCol="0">
            <a:spAutoFit/>
          </a:bodyPr>
          <a:lstStyle/>
          <a:p>
            <a:r>
              <a:rPr lang="en-IN" sz="4000" dirty="0">
                <a:solidFill>
                  <a:schemeClr val="accent4">
                    <a:lumMod val="20000"/>
                    <a:lumOff val="80000"/>
                  </a:schemeClr>
                </a:solidFill>
              </a:rPr>
              <a:t>Finding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517112" y="6516332"/>
            <a:ext cx="2972219" cy="881758"/>
          </a:xfrm>
          <a:prstGeom prst="rect">
            <a:avLst/>
          </a:prstGeom>
        </p:spPr>
      </p:pic>
      <p:sp>
        <p:nvSpPr>
          <p:cNvPr id="3" name="TextBox 3"/>
          <p:cNvSpPr txBox="1"/>
          <p:nvPr/>
        </p:nvSpPr>
        <p:spPr>
          <a:xfrm>
            <a:off x="1028700" y="860915"/>
            <a:ext cx="16649700" cy="1231106"/>
          </a:xfrm>
          <a:prstGeom prst="rect">
            <a:avLst/>
          </a:prstGeom>
        </p:spPr>
        <p:txBody>
          <a:bodyPr wrap="square" lIns="0" tIns="0" rIns="0" bIns="0" rtlCol="0" anchor="t">
            <a:spAutoFit/>
          </a:bodyPr>
          <a:lstStyle/>
          <a:p>
            <a:pPr algn="ctr">
              <a:lnSpc>
                <a:spcPts val="9600"/>
              </a:lnSpc>
            </a:pPr>
            <a:r>
              <a:rPr lang="en-US" sz="8000" b="1" spc="-80" dirty="0">
                <a:solidFill>
                  <a:srgbClr val="000000"/>
                </a:solidFill>
                <a:latin typeface="Graphik Regular" panose="020B0503030202060203" pitchFamily="34" charset="0"/>
              </a:rPr>
              <a:t>Insights from data</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4747680" y="6498321"/>
            <a:ext cx="2972219" cy="881758"/>
          </a:xfrm>
          <a:prstGeom prst="rect">
            <a:avLst/>
          </a:prstGeom>
        </p:spPr>
      </p:pic>
      <p:sp>
        <p:nvSpPr>
          <p:cNvPr id="14" name="TextBox 13">
            <a:extLst>
              <a:ext uri="{FF2B5EF4-FFF2-40B4-BE49-F238E27FC236}">
                <a16:creationId xmlns:a16="http://schemas.microsoft.com/office/drawing/2014/main" id="{683AE2A8-36D3-6E69-9983-42A39DCA83F5}"/>
              </a:ext>
            </a:extLst>
          </p:cNvPr>
          <p:cNvSpPr txBox="1"/>
          <p:nvPr/>
        </p:nvSpPr>
        <p:spPr>
          <a:xfrm>
            <a:off x="2613411" y="2092021"/>
            <a:ext cx="12289761" cy="5262979"/>
          </a:xfrm>
          <a:prstGeom prst="rect">
            <a:avLst/>
          </a:prstGeom>
          <a:noFill/>
        </p:spPr>
        <p:txBody>
          <a:bodyPr wrap="square" rtlCol="0">
            <a:spAutoFit/>
          </a:bodyPr>
          <a:lstStyle/>
          <a:p>
            <a:r>
              <a:rPr lang="en-US" sz="2400" b="0" i="0" dirty="0">
                <a:solidFill>
                  <a:srgbClr val="FF0000"/>
                </a:solidFill>
                <a:effectLst/>
                <a:latin typeface="Söhne"/>
              </a:rPr>
              <a:t>"The top performing content categories on the website are:</a:t>
            </a:r>
          </a:p>
          <a:p>
            <a:pPr marL="457200" indent="-457200">
              <a:buFont typeface="+mj-lt"/>
              <a:buAutoNum type="arabicPeriod"/>
            </a:pPr>
            <a:r>
              <a:rPr lang="en-US" sz="2400" dirty="0"/>
              <a:t>Studying</a:t>
            </a:r>
          </a:p>
          <a:p>
            <a:pPr marL="457200" indent="-457200">
              <a:buFont typeface="+mj-lt"/>
              <a:buAutoNum type="arabicPeriod"/>
            </a:pPr>
            <a:r>
              <a:rPr lang="en-US" sz="2400" dirty="0"/>
              <a:t>healthy eating</a:t>
            </a:r>
          </a:p>
          <a:p>
            <a:pPr marL="457200" indent="-457200">
              <a:buFont typeface="+mj-lt"/>
              <a:buAutoNum type="arabicPeriod"/>
            </a:pPr>
            <a:r>
              <a:rPr lang="en-US" sz="2400" dirty="0"/>
              <a:t>technology</a:t>
            </a:r>
          </a:p>
          <a:p>
            <a:pPr marL="457200" indent="-457200">
              <a:buFont typeface="+mj-lt"/>
              <a:buAutoNum type="arabicPeriod"/>
            </a:pPr>
            <a:r>
              <a:rPr lang="en-US" sz="2400" dirty="0"/>
              <a:t>food</a:t>
            </a:r>
          </a:p>
          <a:p>
            <a:pPr marL="457200" indent="-457200">
              <a:buFont typeface="+mj-lt"/>
              <a:buAutoNum type="arabicPeriod"/>
            </a:pPr>
            <a:r>
              <a:rPr lang="en-US" sz="2400" dirty="0"/>
              <a:t>Cooking</a:t>
            </a:r>
          </a:p>
          <a:p>
            <a:endParaRPr lang="en-US" sz="2400" dirty="0"/>
          </a:p>
          <a:p>
            <a:r>
              <a:rPr lang="en-US" sz="2400" dirty="0">
                <a:solidFill>
                  <a:srgbClr val="FF0000"/>
                </a:solidFill>
              </a:rPr>
              <a:t>Content-Type</a:t>
            </a:r>
          </a:p>
          <a:p>
            <a:pPr marL="457200" indent="-457200">
              <a:buFont typeface="+mj-lt"/>
              <a:buAutoNum type="arabicPeriod"/>
            </a:pPr>
            <a:r>
              <a:rPr lang="en-US" sz="2400" dirty="0"/>
              <a:t>photo</a:t>
            </a:r>
          </a:p>
          <a:p>
            <a:pPr marL="457200" indent="-457200">
              <a:buFont typeface="+mj-lt"/>
              <a:buAutoNum type="arabicPeriod"/>
            </a:pPr>
            <a:r>
              <a:rPr lang="en-US" sz="2400" dirty="0"/>
              <a:t>video</a:t>
            </a:r>
          </a:p>
          <a:p>
            <a:pPr marL="457200" indent="-457200">
              <a:buFont typeface="+mj-lt"/>
              <a:buAutoNum type="arabicPeriod"/>
            </a:pPr>
            <a:r>
              <a:rPr lang="en-US" sz="2400" dirty="0"/>
              <a:t>GIF</a:t>
            </a:r>
          </a:p>
          <a:p>
            <a:pPr marL="457200" indent="-457200">
              <a:buFont typeface="+mj-lt"/>
              <a:buAutoNum type="arabicPeriod"/>
            </a:pPr>
            <a:r>
              <a:rPr lang="en-US" sz="2400" dirty="0"/>
              <a:t>audio</a:t>
            </a:r>
          </a:p>
          <a:p>
            <a:endParaRPr lang="en-US" sz="2400" dirty="0"/>
          </a:p>
          <a:p>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4E2DFC6-6619-5BAD-133E-FC6EEA6D68B8}"/>
              </a:ext>
            </a:extLst>
          </p:cNvPr>
          <p:cNvGraphicFramePr>
            <a:graphicFrameLocks/>
          </p:cNvGraphicFramePr>
          <p:nvPr>
            <p:extLst>
              <p:ext uri="{D42A27DB-BD31-4B8C-83A1-F6EECF244321}">
                <p14:modId xmlns:p14="http://schemas.microsoft.com/office/powerpoint/2010/main" val="3611177360"/>
              </p:ext>
            </p:extLst>
          </p:nvPr>
        </p:nvGraphicFramePr>
        <p:xfrm>
          <a:off x="3657600" y="1714500"/>
          <a:ext cx="10820400" cy="73152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71183B94-42D8-7371-333A-DD648DB8FFD6}"/>
              </a:ext>
            </a:extLst>
          </p:cNvPr>
          <p:cNvSpPr txBox="1"/>
          <p:nvPr/>
        </p:nvSpPr>
        <p:spPr>
          <a:xfrm>
            <a:off x="6477000" y="647700"/>
            <a:ext cx="5334000" cy="584775"/>
          </a:xfrm>
          <a:prstGeom prst="rect">
            <a:avLst/>
          </a:prstGeom>
          <a:noFill/>
        </p:spPr>
        <p:txBody>
          <a:bodyPr wrap="square" rtlCol="0">
            <a:spAutoFit/>
          </a:bodyPr>
          <a:lstStyle/>
          <a:p>
            <a:r>
              <a:rPr lang="en-IN" sz="3200" b="1" dirty="0"/>
              <a:t>Content vs the sum of Score</a:t>
            </a:r>
          </a:p>
        </p:txBody>
      </p:sp>
    </p:spTree>
    <p:extLst>
      <p:ext uri="{BB962C8B-B14F-4D97-AF65-F5344CB8AC3E}">
        <p14:creationId xmlns:p14="http://schemas.microsoft.com/office/powerpoint/2010/main" val="2437491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96B720D-6E7D-4EB6-AADB-E1B9537B91E8}"/>
              </a:ext>
            </a:extLst>
          </p:cNvPr>
          <p:cNvGraphicFramePr>
            <a:graphicFrameLocks/>
          </p:cNvGraphicFramePr>
          <p:nvPr>
            <p:extLst>
              <p:ext uri="{D42A27DB-BD31-4B8C-83A1-F6EECF244321}">
                <p14:modId xmlns:p14="http://schemas.microsoft.com/office/powerpoint/2010/main" val="3615324434"/>
              </p:ext>
            </p:extLst>
          </p:nvPr>
        </p:nvGraphicFramePr>
        <p:xfrm>
          <a:off x="2743200" y="1333500"/>
          <a:ext cx="12268200" cy="701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84105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279</TotalTime>
  <Words>333</Words>
  <Application>Microsoft Office PowerPoint</Application>
  <PresentationFormat>Custom</PresentationFormat>
  <Paragraphs>88</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Graphik Regular</vt:lpstr>
      <vt:lpstr>Clear Sans Regular Bold</vt:lpstr>
      <vt:lpstr>Arial</vt:lpstr>
      <vt:lpstr>Calibri</vt:lpstr>
      <vt:lpstr>Open Sans</vt:lpstr>
      <vt:lpstr>Söhne</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Mohd Shajar M</cp:lastModifiedBy>
  <cp:revision>15</cp:revision>
  <dcterms:created xsi:type="dcterms:W3CDTF">2006-08-16T00:00:00Z</dcterms:created>
  <dcterms:modified xsi:type="dcterms:W3CDTF">2023-05-07T11:51:45Z</dcterms:modified>
  <dc:identifier>DAEhDyfaYKE</dc:identifier>
</cp:coreProperties>
</file>