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6" r:id="rId11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lear Sans Regular Bold" panose="020B0604020202020204" charset="0"/>
      <p:regular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>
        <p:scale>
          <a:sx n="66" d="100"/>
          <a:sy n="66" d="100"/>
        </p:scale>
        <p:origin x="-624" y="-3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me\Downloads\Social%20Buzz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me\Downloads\Social%20Buzz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[Social Buzz data.xlsx]Visualization!PivotTable2</c:name>
    <c:fmtId val="3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5.1598484483690317E-2"/>
          <c:y val="0.10006123979858404"/>
          <c:w val="0.87018147738927543"/>
          <c:h val="0.8488642369820844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Visualization!$B$3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Visualization!$A$4:$A$8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Visualization!$B$4:$B$8</c:f>
              <c:numCache>
                <c:formatCode>General</c:formatCode>
                <c:ptCount val="4"/>
                <c:pt idx="0">
                  <c:v>262838</c:v>
                </c:pt>
                <c:pt idx="1">
                  <c:v>246463</c:v>
                </c:pt>
                <c:pt idx="2">
                  <c:v>238217</c:v>
                </c:pt>
                <c:pt idx="3">
                  <c:v>226127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01-457F-BBAA-A392EC0340A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796704879"/>
        <c:axId val="1796706959"/>
      </c:barChart>
      <c:catAx>
        <c:axId val="1796704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6706959"/>
        <c:crosses val="autoZero"/>
        <c:auto val="1"/>
        <c:lblAlgn val="ctr"/>
        <c:lblOffset val="100"/>
        <c:noMultiLvlLbl val="0"/>
      </c:catAx>
      <c:valAx>
        <c:axId val="17967069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6704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[Social Buzz data.xlsx]Visualization!PivotTable1</c:name>
    <c:fmtId val="1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Visualization!$O$2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49A-44C8-8D30-87E21FDDD82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49A-44C8-8D30-87E21FDDD82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49A-44C8-8D30-87E21FDDD82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49A-44C8-8D30-87E21FDDD82C}"/>
              </c:ext>
            </c:extLst>
          </c:dPt>
          <c:cat>
            <c:strRef>
              <c:f>Visualization!$N$3:$N$7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Visualization!$O$3:$O$7</c:f>
              <c:numCache>
                <c:formatCode>General</c:formatCode>
                <c:ptCount val="4"/>
                <c:pt idx="0">
                  <c:v>262838</c:v>
                </c:pt>
                <c:pt idx="1">
                  <c:v>246463</c:v>
                </c:pt>
                <c:pt idx="2">
                  <c:v>238217</c:v>
                </c:pt>
                <c:pt idx="3">
                  <c:v>226127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49A-44C8-8D30-87E21FDDD8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630433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351289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324227" y="984404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161302" y="3075816"/>
            <a:ext cx="6222025" cy="4185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8000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An analysis on data of Social Buzz’s Users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77025" y="5215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505080" y="2028890"/>
            <a:ext cx="13782920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C67798-4515-B06F-7526-7A647F69A5AD}"/>
              </a:ext>
            </a:extLst>
          </p:cNvPr>
          <p:cNvSpPr txBox="1"/>
          <p:nvPr/>
        </p:nvSpPr>
        <p:spPr>
          <a:xfrm>
            <a:off x="8782194" y="2951506"/>
            <a:ext cx="681979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Accenture has to provide a solution to its client Social Buzz.</a:t>
            </a:r>
          </a:p>
          <a:p>
            <a:pPr algn="just"/>
            <a:r>
              <a:rPr lang="en-US" sz="2800" dirty="0"/>
              <a:t>Social Buzz is a tech company currently facing big data problem management and it wants to expand using its users’ data.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We need to deliver the following tasks</a:t>
            </a:r>
          </a:p>
          <a:p>
            <a:pPr algn="just"/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Finding the top 5 content categories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An Audit of its big data practice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Recommendation for a successful IPO</a:t>
            </a:r>
          </a:p>
          <a:p>
            <a:pPr algn="just"/>
            <a:endParaRPr lang="en-IN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-18176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0753817" y="1028700"/>
            <a:ext cx="6251816" cy="8229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3F80FEB-9379-4BD2-1E86-387B033504EA}"/>
              </a:ext>
            </a:extLst>
          </p:cNvPr>
          <p:cNvSpPr txBox="1"/>
          <p:nvPr/>
        </p:nvSpPr>
        <p:spPr>
          <a:xfrm>
            <a:off x="2590800" y="5143500"/>
            <a:ext cx="6324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>
                    <a:lumMod val="95000"/>
                  </a:schemeClr>
                </a:solidFill>
              </a:rPr>
              <a:t>Lots of users’ data.</a:t>
            </a:r>
          </a:p>
          <a:p>
            <a:r>
              <a:rPr lang="en-IN" sz="3600" dirty="0">
                <a:solidFill>
                  <a:schemeClr val="bg1">
                    <a:lumMod val="95000"/>
                  </a:schemeClr>
                </a:solidFill>
              </a:rPr>
              <a:t>e.g. over 100000 posts per day</a:t>
            </a:r>
          </a:p>
          <a:p>
            <a:endParaRPr lang="en-IN" sz="36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IN" sz="36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IN" sz="3600" dirty="0">
                <a:solidFill>
                  <a:schemeClr val="bg1">
                    <a:lumMod val="95000"/>
                  </a:schemeClr>
                </a:solidFill>
              </a:rPr>
              <a:t>Analysis to find Social Buzz’s top-performing content categories</a:t>
            </a:r>
          </a:p>
          <a:p>
            <a:endParaRPr lang="en-IN" sz="36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IN" sz="3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B0A430-5431-35AC-CA84-307D90B7A171}"/>
              </a:ext>
            </a:extLst>
          </p:cNvPr>
          <p:cNvSpPr txBox="1"/>
          <p:nvPr/>
        </p:nvSpPr>
        <p:spPr>
          <a:xfrm>
            <a:off x="14334497" y="8014830"/>
            <a:ext cx="3276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Mohd Shajar</a:t>
            </a:r>
          </a:p>
          <a:p>
            <a:r>
              <a:rPr lang="en-IN" dirty="0"/>
              <a:t>Data Analyst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66FFA6-8D75-D54F-B9BE-9911F7516763}"/>
              </a:ext>
            </a:extLst>
          </p:cNvPr>
          <p:cNvSpPr txBox="1"/>
          <p:nvPr/>
        </p:nvSpPr>
        <p:spPr>
          <a:xfrm>
            <a:off x="14293092" y="1880092"/>
            <a:ext cx="29281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Alina</a:t>
            </a:r>
            <a:r>
              <a:rPr lang="en-IN" sz="2800" b="1" dirty="0"/>
              <a:t> </a:t>
            </a:r>
          </a:p>
          <a:p>
            <a:r>
              <a:rPr lang="en-IN" sz="2800" dirty="0"/>
              <a:t>Senior Principal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15EADA0-2595-CDC2-A62A-B7EF10CFD66D}"/>
              </a:ext>
            </a:extLst>
          </p:cNvPr>
          <p:cNvSpPr txBox="1"/>
          <p:nvPr/>
        </p:nvSpPr>
        <p:spPr>
          <a:xfrm>
            <a:off x="14334497" y="4939050"/>
            <a:ext cx="53244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Salena </a:t>
            </a:r>
          </a:p>
          <a:p>
            <a:r>
              <a:rPr lang="en-IN" sz="2400" dirty="0"/>
              <a:t>Chief executive officer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897647" y="936330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8" y="4565015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68541" y="496173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39398E9-99A1-C654-3AB6-AA3CC8E5BDA4}"/>
              </a:ext>
            </a:extLst>
          </p:cNvPr>
          <p:cNvSpPr txBox="1"/>
          <p:nvPr/>
        </p:nvSpPr>
        <p:spPr>
          <a:xfrm>
            <a:off x="3903025" y="1484201"/>
            <a:ext cx="6177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0" i="0" dirty="0">
                <a:solidFill>
                  <a:srgbClr val="FFFF00"/>
                </a:solidFill>
                <a:effectLst/>
                <a:latin typeface="Open Sans" panose="020B0604020202020204" pitchFamily="34" charset="0"/>
              </a:rPr>
              <a:t>Requirements gathering</a:t>
            </a:r>
          </a:p>
          <a:p>
            <a:endParaRPr lang="en-IN" sz="3600" dirty="0">
              <a:solidFill>
                <a:srgbClr val="FFFF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795ECB3-FEF4-1BEC-80DE-EE592C5A8D49}"/>
              </a:ext>
            </a:extLst>
          </p:cNvPr>
          <p:cNvSpPr txBox="1"/>
          <p:nvPr/>
        </p:nvSpPr>
        <p:spPr>
          <a:xfrm>
            <a:off x="5864639" y="3057391"/>
            <a:ext cx="4135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6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Data cleaning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024116-028E-3F94-6DF7-CD58FA577067}"/>
              </a:ext>
            </a:extLst>
          </p:cNvPr>
          <p:cNvSpPr txBox="1"/>
          <p:nvPr/>
        </p:nvSpPr>
        <p:spPr>
          <a:xfrm>
            <a:off x="7585642" y="5014448"/>
            <a:ext cx="52597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6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Data </a:t>
            </a:r>
            <a:r>
              <a:rPr lang="en-IN" sz="3600" b="0" i="0" dirty="0" err="1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modeling</a:t>
            </a:r>
            <a:endParaRPr lang="en-IN" sz="3600" b="0" i="0" dirty="0">
              <a:solidFill>
                <a:srgbClr val="FFFF00"/>
              </a:solidFill>
              <a:effectLst/>
              <a:latin typeface="Open Sans" panose="020B0606030504020204" pitchFamily="34" charset="0"/>
            </a:endParaRPr>
          </a:p>
          <a:p>
            <a:br>
              <a:rPr lang="en-IN" sz="3600" dirty="0">
                <a:solidFill>
                  <a:srgbClr val="FFFF00"/>
                </a:solidFill>
              </a:rPr>
            </a:br>
            <a:endParaRPr lang="en-IN" sz="3600" dirty="0">
              <a:solidFill>
                <a:srgbClr val="FFFF00"/>
              </a:solidFill>
            </a:endParaRPr>
          </a:p>
        </p:txBody>
      </p:sp>
      <p:grpSp>
        <p:nvGrpSpPr>
          <p:cNvPr id="25" name="Group 2">
            <a:extLst>
              <a:ext uri="{FF2B5EF4-FFF2-40B4-BE49-F238E27FC236}">
                <a16:creationId xmlns:a16="http://schemas.microsoft.com/office/drawing/2014/main" id="{1940BA32-1F2F-0D10-9AC8-B35A2104B4AA}"/>
              </a:ext>
            </a:extLst>
          </p:cNvPr>
          <p:cNvGrpSpPr/>
          <p:nvPr/>
        </p:nvGrpSpPr>
        <p:grpSpPr>
          <a:xfrm>
            <a:off x="445296" y="406154"/>
            <a:ext cx="10042534" cy="9474693"/>
            <a:chOff x="0" y="0"/>
            <a:chExt cx="13390046" cy="12632924"/>
          </a:xfrm>
        </p:grpSpPr>
        <p:pic>
          <p:nvPicPr>
            <p:cNvPr id="26" name="Picture 3">
              <a:extLst>
                <a:ext uri="{FF2B5EF4-FFF2-40B4-BE49-F238E27FC236}">
                  <a16:creationId xmlns:a16="http://schemas.microsoft.com/office/drawing/2014/main" id="{CD4797FD-B6BC-BD71-EB46-A0F30ECB4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27" name="Picture 4">
              <a:extLst>
                <a:ext uri="{FF2B5EF4-FFF2-40B4-BE49-F238E27FC236}">
                  <a16:creationId xmlns:a16="http://schemas.microsoft.com/office/drawing/2014/main" id="{8CFA6515-7AE5-9487-55CF-82BA156BD3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28" name="Picture 5">
              <a:extLst>
                <a:ext uri="{FF2B5EF4-FFF2-40B4-BE49-F238E27FC236}">
                  <a16:creationId xmlns:a16="http://schemas.microsoft.com/office/drawing/2014/main" id="{6CCA1F53-28FF-22D6-5E39-BD9B4C1D8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29" name="Picture 6">
              <a:extLst>
                <a:ext uri="{FF2B5EF4-FFF2-40B4-BE49-F238E27FC236}">
                  <a16:creationId xmlns:a16="http://schemas.microsoft.com/office/drawing/2014/main" id="{90E70BFF-A4CA-6DA6-FAAB-675FD3CE3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30" name="Picture 7">
              <a:extLst>
                <a:ext uri="{FF2B5EF4-FFF2-40B4-BE49-F238E27FC236}">
                  <a16:creationId xmlns:a16="http://schemas.microsoft.com/office/drawing/2014/main" id="{0CF52A26-02B4-8DCE-7415-07C1CFA59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31" name="Picture 8">
              <a:extLst>
                <a:ext uri="{FF2B5EF4-FFF2-40B4-BE49-F238E27FC236}">
                  <a16:creationId xmlns:a16="http://schemas.microsoft.com/office/drawing/2014/main" id="{0D6B857B-2FBD-9DF1-2EC0-417AB2EBF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32" name="Picture 9">
              <a:extLst>
                <a:ext uri="{FF2B5EF4-FFF2-40B4-BE49-F238E27FC236}">
                  <a16:creationId xmlns:a16="http://schemas.microsoft.com/office/drawing/2014/main" id="{B640F3A1-18F4-E2D6-4DF1-795211EAC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36" name="Picture 10">
              <a:extLst>
                <a:ext uri="{FF2B5EF4-FFF2-40B4-BE49-F238E27FC236}">
                  <a16:creationId xmlns:a16="http://schemas.microsoft.com/office/drawing/2014/main" id="{A726600B-FF59-1CDD-F27C-5DE8CF979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37" name="Picture 11">
              <a:extLst>
                <a:ext uri="{FF2B5EF4-FFF2-40B4-BE49-F238E27FC236}">
                  <a16:creationId xmlns:a16="http://schemas.microsoft.com/office/drawing/2014/main" id="{E44C4B5A-A358-C6C5-560C-2058C7407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40" name="Picture 12">
              <a:extLst>
                <a:ext uri="{FF2B5EF4-FFF2-40B4-BE49-F238E27FC236}">
                  <a16:creationId xmlns:a16="http://schemas.microsoft.com/office/drawing/2014/main" id="{03EFA4B1-14A8-BEC3-FA40-CABD07B2A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43" name="Group 21">
            <a:extLst>
              <a:ext uri="{FF2B5EF4-FFF2-40B4-BE49-F238E27FC236}">
                <a16:creationId xmlns:a16="http://schemas.microsoft.com/office/drawing/2014/main" id="{E57BF7E9-6482-16A0-B02F-5D09D9E65A22}"/>
              </a:ext>
            </a:extLst>
          </p:cNvPr>
          <p:cNvGrpSpPr/>
          <p:nvPr/>
        </p:nvGrpSpPr>
        <p:grpSpPr>
          <a:xfrm>
            <a:off x="7469080" y="6422892"/>
            <a:ext cx="1854962" cy="1781248"/>
            <a:chOff x="0" y="0"/>
            <a:chExt cx="2473282" cy="2374997"/>
          </a:xfrm>
        </p:grpSpPr>
        <p:grpSp>
          <p:nvGrpSpPr>
            <p:cNvPr id="44" name="Group 22">
              <a:extLst>
                <a:ext uri="{FF2B5EF4-FFF2-40B4-BE49-F238E27FC236}">
                  <a16:creationId xmlns:a16="http://schemas.microsoft.com/office/drawing/2014/main" id="{ADF63B2E-781C-D400-A253-A5A3E7222D9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46" name="Freeform 23">
                <a:extLst>
                  <a:ext uri="{FF2B5EF4-FFF2-40B4-BE49-F238E27FC236}">
                    <a16:creationId xmlns:a16="http://schemas.microsoft.com/office/drawing/2014/main" id="{63879C63-FBC7-A7C8-98C4-BCABADEBED44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45" name="Picture 24">
              <a:extLst>
                <a:ext uri="{FF2B5EF4-FFF2-40B4-BE49-F238E27FC236}">
                  <a16:creationId xmlns:a16="http://schemas.microsoft.com/office/drawing/2014/main" id="{8750B632-777B-EA84-D26E-3B73F292DF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47" name="Group 21">
            <a:extLst>
              <a:ext uri="{FF2B5EF4-FFF2-40B4-BE49-F238E27FC236}">
                <a16:creationId xmlns:a16="http://schemas.microsoft.com/office/drawing/2014/main" id="{A5D14F28-9F5B-903F-9352-ED9B2314D0C0}"/>
              </a:ext>
            </a:extLst>
          </p:cNvPr>
          <p:cNvGrpSpPr/>
          <p:nvPr/>
        </p:nvGrpSpPr>
        <p:grpSpPr>
          <a:xfrm>
            <a:off x="9468936" y="8220977"/>
            <a:ext cx="1854962" cy="1781248"/>
            <a:chOff x="0" y="0"/>
            <a:chExt cx="2473282" cy="2374997"/>
          </a:xfrm>
        </p:grpSpPr>
        <p:grpSp>
          <p:nvGrpSpPr>
            <p:cNvPr id="48" name="Group 22">
              <a:extLst>
                <a:ext uri="{FF2B5EF4-FFF2-40B4-BE49-F238E27FC236}">
                  <a16:creationId xmlns:a16="http://schemas.microsoft.com/office/drawing/2014/main" id="{44255173-3D6C-E462-14C6-8CD7A71074C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50" name="Freeform 23">
                <a:extLst>
                  <a:ext uri="{FF2B5EF4-FFF2-40B4-BE49-F238E27FC236}">
                    <a16:creationId xmlns:a16="http://schemas.microsoft.com/office/drawing/2014/main" id="{650E05B5-F0C1-BC69-C40E-ED417BCDEF8C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49" name="Picture 24">
              <a:extLst>
                <a:ext uri="{FF2B5EF4-FFF2-40B4-BE49-F238E27FC236}">
                  <a16:creationId xmlns:a16="http://schemas.microsoft.com/office/drawing/2014/main" id="{0B7B517E-0E55-6C63-EC15-8A0D47919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65" name="TextBox 34">
            <a:extLst>
              <a:ext uri="{FF2B5EF4-FFF2-40B4-BE49-F238E27FC236}">
                <a16:creationId xmlns:a16="http://schemas.microsoft.com/office/drawing/2014/main" id="{BB1FF091-190C-26EC-6939-98C94F3EFA5B}"/>
              </a:ext>
            </a:extLst>
          </p:cNvPr>
          <p:cNvSpPr txBox="1"/>
          <p:nvPr/>
        </p:nvSpPr>
        <p:spPr>
          <a:xfrm>
            <a:off x="8157932" y="6901724"/>
            <a:ext cx="3035194" cy="9500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66" name="TextBox 34">
            <a:extLst>
              <a:ext uri="{FF2B5EF4-FFF2-40B4-BE49-F238E27FC236}">
                <a16:creationId xmlns:a16="http://schemas.microsoft.com/office/drawing/2014/main" id="{41C0298B-9EBA-FF36-4E6A-C11B0EBD71EC}"/>
              </a:ext>
            </a:extLst>
          </p:cNvPr>
          <p:cNvSpPr txBox="1"/>
          <p:nvPr/>
        </p:nvSpPr>
        <p:spPr>
          <a:xfrm>
            <a:off x="10215532" y="864017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E89A36A-9680-094E-D449-1A16158FC539}"/>
              </a:ext>
            </a:extLst>
          </p:cNvPr>
          <p:cNvSpPr txBox="1"/>
          <p:nvPr/>
        </p:nvSpPr>
        <p:spPr>
          <a:xfrm>
            <a:off x="9784081" y="6901724"/>
            <a:ext cx="4389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Data  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1E2FB2A-8A23-39FA-9DFA-311E83EF39B6}"/>
              </a:ext>
            </a:extLst>
          </p:cNvPr>
          <p:cNvSpPr txBox="1"/>
          <p:nvPr/>
        </p:nvSpPr>
        <p:spPr>
          <a:xfrm rot="10800000" flipH="1" flipV="1">
            <a:off x="11747127" y="8732295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Finding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166497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 from data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83AE2A8-36D3-6E69-9983-42A39DCA83F5}"/>
              </a:ext>
            </a:extLst>
          </p:cNvPr>
          <p:cNvSpPr txBox="1"/>
          <p:nvPr/>
        </p:nvSpPr>
        <p:spPr>
          <a:xfrm>
            <a:off x="2645439" y="2099088"/>
            <a:ext cx="1029344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FF0000"/>
                </a:solidFill>
                <a:effectLst/>
                <a:latin typeface="Söhne"/>
              </a:rPr>
              <a:t>"The top performing content categories on the website are: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Studying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healthy eating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technology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food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Cooking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Content Type</a:t>
            </a:r>
          </a:p>
          <a:p>
            <a:r>
              <a:rPr lang="en-US" sz="2400" dirty="0"/>
              <a:t>photo</a:t>
            </a:r>
          </a:p>
          <a:p>
            <a:r>
              <a:rPr lang="en-US" sz="2400" dirty="0"/>
              <a:t>video</a:t>
            </a:r>
          </a:p>
          <a:p>
            <a:r>
              <a:rPr lang="en-US" sz="2400" dirty="0"/>
              <a:t>GIF</a:t>
            </a:r>
          </a:p>
          <a:p>
            <a:r>
              <a:rPr lang="en-US" sz="2400" dirty="0"/>
              <a:t>audio</a:t>
            </a:r>
          </a:p>
          <a:p>
            <a:endParaRPr lang="en-US" sz="2400" dirty="0"/>
          </a:p>
          <a:p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4E2DFC6-6619-5BAD-133E-FC6EEA6D68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6724222"/>
              </p:ext>
            </p:extLst>
          </p:nvPr>
        </p:nvGraphicFramePr>
        <p:xfrm>
          <a:off x="3886200" y="2171700"/>
          <a:ext cx="10210800" cy="617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1183B94-42D8-7371-333A-DD648DB8FFD6}"/>
              </a:ext>
            </a:extLst>
          </p:cNvPr>
          <p:cNvSpPr txBox="1"/>
          <p:nvPr/>
        </p:nvSpPr>
        <p:spPr>
          <a:xfrm>
            <a:off x="6477000" y="647700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Content vs the sum of Score</a:t>
            </a:r>
          </a:p>
        </p:txBody>
      </p:sp>
    </p:spTree>
    <p:extLst>
      <p:ext uri="{BB962C8B-B14F-4D97-AF65-F5344CB8AC3E}">
        <p14:creationId xmlns:p14="http://schemas.microsoft.com/office/powerpoint/2010/main" val="2437491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96B720D-6E7D-4EB6-AADB-E1B9537B91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7013752"/>
              </p:ext>
            </p:extLst>
          </p:nvPr>
        </p:nvGraphicFramePr>
        <p:xfrm>
          <a:off x="3581400" y="1714500"/>
          <a:ext cx="11201400" cy="594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84105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192</Words>
  <Application>Microsoft Office PowerPoint</Application>
  <PresentationFormat>Custom</PresentationFormat>
  <Paragraphs>78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Clear Sans Regular Bold</vt:lpstr>
      <vt:lpstr>Arial</vt:lpstr>
      <vt:lpstr>Open Sans</vt:lpstr>
      <vt:lpstr>Graphik Regular</vt:lpstr>
      <vt:lpstr>Calibri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Mohd Shajar M</cp:lastModifiedBy>
  <cp:revision>12</cp:revision>
  <dcterms:created xsi:type="dcterms:W3CDTF">2006-08-16T00:00:00Z</dcterms:created>
  <dcterms:modified xsi:type="dcterms:W3CDTF">2023-01-28T04:44:48Z</dcterms:modified>
  <dc:identifier>DAEhDyfaYKE</dc:identifier>
</cp:coreProperties>
</file>