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nton" charset="1" panose="00000500000000000000"/>
      <p:regular r:id="rId17"/>
    </p:embeddedFont>
    <p:embeddedFont>
      <p:font typeface="Montserrat Bold" charset="1" panose="00000800000000000000"/>
      <p:regular r:id="rId18"/>
    </p:embeddedFont>
    <p:embeddedFont>
      <p:font typeface="Open Sans" charset="1" panose="00000000000000000000"/>
      <p:regular r:id="rId19"/>
    </p:embeddedFont>
    <p:embeddedFont>
      <p:font typeface="Montserrat"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333" r="0" b="-9333"/>
            </a:stretch>
          </a:blipFill>
        </p:spPr>
      </p:sp>
      <p:grpSp>
        <p:nvGrpSpPr>
          <p:cNvPr name="Group 3" id="3"/>
          <p:cNvGrpSpPr/>
          <p:nvPr/>
        </p:nvGrpSpPr>
        <p:grpSpPr>
          <a:xfrm rot="0">
            <a:off x="-1357611" y="-1286368"/>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510801" y="3532322"/>
            <a:ext cx="16922552" cy="2533500"/>
          </a:xfrm>
          <a:prstGeom prst="rect">
            <a:avLst/>
          </a:prstGeom>
        </p:spPr>
        <p:txBody>
          <a:bodyPr anchor="t" rtlCol="false" tIns="0" lIns="0" bIns="0" rIns="0">
            <a:spAutoFit/>
          </a:bodyPr>
          <a:lstStyle/>
          <a:p>
            <a:pPr algn="l">
              <a:lnSpc>
                <a:spcPts val="19906"/>
              </a:lnSpc>
            </a:pPr>
            <a:r>
              <a:rPr lang="en-US" sz="16589">
                <a:solidFill>
                  <a:srgbClr val="FF4454"/>
                </a:solidFill>
                <a:latin typeface="Anton"/>
                <a:ea typeface="Anton"/>
                <a:cs typeface="Anton"/>
                <a:sym typeface="Anton"/>
              </a:rPr>
              <a:t>SENTIMENT ANALYSIS</a:t>
            </a:r>
          </a:p>
        </p:txBody>
      </p:sp>
      <p:sp>
        <p:nvSpPr>
          <p:cNvPr name="TextBox 7" id="7"/>
          <p:cNvSpPr txBox="true"/>
          <p:nvPr/>
        </p:nvSpPr>
        <p:spPr>
          <a:xfrm rot="0">
            <a:off x="11579771" y="7689411"/>
            <a:ext cx="3436337" cy="1455202"/>
          </a:xfrm>
          <a:prstGeom prst="rect">
            <a:avLst/>
          </a:prstGeom>
        </p:spPr>
        <p:txBody>
          <a:bodyPr anchor="t" rtlCol="false" tIns="0" lIns="0" bIns="0" rIns="0">
            <a:spAutoFit/>
          </a:bodyPr>
          <a:lstStyle/>
          <a:p>
            <a:pPr algn="l">
              <a:lnSpc>
                <a:spcPts val="3917"/>
              </a:lnSpc>
            </a:pPr>
            <a:r>
              <a:rPr lang="en-US" sz="2797" spc="179" b="true">
                <a:solidFill>
                  <a:srgbClr val="FFFFFF"/>
                </a:solidFill>
                <a:latin typeface="Montserrat Bold"/>
                <a:ea typeface="Montserrat Bold"/>
                <a:cs typeface="Montserrat Bold"/>
                <a:sym typeface="Montserrat Bold"/>
              </a:rPr>
              <a:t>Jailani Shajith</a:t>
            </a:r>
          </a:p>
          <a:p>
            <a:pPr algn="l">
              <a:lnSpc>
                <a:spcPts val="3917"/>
              </a:lnSpc>
            </a:pPr>
            <a:r>
              <a:rPr lang="en-US" sz="2797" spc="179" b="true">
                <a:solidFill>
                  <a:srgbClr val="FFFFFF"/>
                </a:solidFill>
                <a:latin typeface="Montserrat Bold"/>
                <a:ea typeface="Montserrat Bold"/>
                <a:cs typeface="Montserrat Bold"/>
                <a:sym typeface="Montserrat Bold"/>
              </a:rPr>
              <a:t>3rd Year</a:t>
            </a:r>
          </a:p>
          <a:p>
            <a:pPr algn="l">
              <a:lnSpc>
                <a:spcPts val="3917"/>
              </a:lnSpc>
            </a:pPr>
            <a:r>
              <a:rPr lang="en-US" sz="2797" spc="179" b="true">
                <a:solidFill>
                  <a:srgbClr val="FFFFFF"/>
                </a:solidFill>
                <a:latin typeface="Montserrat Bold"/>
                <a:ea typeface="Montserrat Bold"/>
                <a:cs typeface="Montserrat Bold"/>
                <a:sym typeface="Montserrat Bold"/>
              </a:rPr>
              <a:t>B.Tech CSBS</a:t>
            </a:r>
          </a:p>
        </p:txBody>
      </p:sp>
      <p:grpSp>
        <p:nvGrpSpPr>
          <p:cNvPr name="Group 8" id="8"/>
          <p:cNvGrpSpPr/>
          <p:nvPr/>
        </p:nvGrpSpPr>
        <p:grpSpPr>
          <a:xfrm rot="0">
            <a:off x="743479" y="690861"/>
            <a:ext cx="1191540" cy="11915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241813" y="8802151"/>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4" id="14"/>
          <p:cNvGrpSpPr/>
          <p:nvPr/>
        </p:nvGrpSpPr>
        <p:grpSpPr>
          <a:xfrm rot="0">
            <a:off x="16241813" y="8440825"/>
            <a:ext cx="1191540" cy="119154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7" id="17"/>
          <p:cNvGrpSpPr/>
          <p:nvPr/>
        </p:nvGrpSpPr>
        <p:grpSpPr>
          <a:xfrm rot="0">
            <a:off x="828916" y="9058516"/>
            <a:ext cx="399568" cy="39956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20" id="20"/>
          <p:cNvGrpSpPr/>
          <p:nvPr/>
        </p:nvGrpSpPr>
        <p:grpSpPr>
          <a:xfrm rot="0">
            <a:off x="16241813" y="1882401"/>
            <a:ext cx="712885" cy="71288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23" id="23"/>
          <p:cNvGrpSpPr/>
          <p:nvPr/>
        </p:nvGrpSpPr>
        <p:grpSpPr>
          <a:xfrm rot="0">
            <a:off x="743479" y="6065822"/>
            <a:ext cx="5050646" cy="1082802"/>
            <a:chOff x="0" y="0"/>
            <a:chExt cx="1895622" cy="406400"/>
          </a:xfrm>
        </p:grpSpPr>
        <p:sp>
          <p:nvSpPr>
            <p:cNvPr name="Freeform 24" id="24"/>
            <p:cNvSpPr/>
            <p:nvPr/>
          </p:nvSpPr>
          <p:spPr>
            <a:xfrm flipH="false" flipV="false" rot="0">
              <a:off x="0" y="0"/>
              <a:ext cx="1895622" cy="406400"/>
            </a:xfrm>
            <a:custGeom>
              <a:avLst/>
              <a:gdLst/>
              <a:ahLst/>
              <a:cxnLst/>
              <a:rect r="r" b="b" t="t" l="l"/>
              <a:pathLst>
                <a:path h="406400" w="1895622">
                  <a:moveTo>
                    <a:pt x="1692422" y="0"/>
                  </a:moveTo>
                  <a:cubicBezTo>
                    <a:pt x="1804646" y="0"/>
                    <a:pt x="1895622" y="90976"/>
                    <a:pt x="1895622" y="203200"/>
                  </a:cubicBezTo>
                  <a:cubicBezTo>
                    <a:pt x="1895622" y="315424"/>
                    <a:pt x="1804646" y="406400"/>
                    <a:pt x="1692422"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DC0E20">
                    <a:alpha val="100000"/>
                  </a:srgbClr>
                </a:gs>
                <a:gs pos="100000">
                  <a:srgbClr val="FF4454">
                    <a:alpha val="100000"/>
                  </a:srgbClr>
                </a:gs>
              </a:gsLst>
              <a:lin ang="0"/>
            </a:gradFill>
            <a:ln cap="sq">
              <a:noFill/>
              <a:prstDash val="solid"/>
              <a:miter/>
            </a:ln>
          </p:spPr>
        </p:sp>
        <p:sp>
          <p:nvSpPr>
            <p:cNvPr name="TextBox 25" id="25"/>
            <p:cNvSpPr txBox="true"/>
            <p:nvPr/>
          </p:nvSpPr>
          <p:spPr>
            <a:xfrm>
              <a:off x="0" y="-47625"/>
              <a:ext cx="1895622" cy="454025"/>
            </a:xfrm>
            <a:prstGeom prst="rect">
              <a:avLst/>
            </a:prstGeom>
          </p:spPr>
          <p:txBody>
            <a:bodyPr anchor="ctr" rtlCol="false" tIns="31690" lIns="31690" bIns="31690" rIns="31690"/>
            <a:lstStyle/>
            <a:p>
              <a:pPr algn="ctr" marL="0" indent="0" lvl="0">
                <a:lnSpc>
                  <a:spcPts val="3220"/>
                </a:lnSpc>
                <a:spcBef>
                  <a:spcPct val="0"/>
                </a:spcBef>
              </a:pPr>
            </a:p>
          </p:txBody>
        </p:sp>
      </p:grpSp>
      <p:sp>
        <p:nvSpPr>
          <p:cNvPr name="TextBox 26" id="26"/>
          <p:cNvSpPr txBox="true"/>
          <p:nvPr/>
        </p:nvSpPr>
        <p:spPr>
          <a:xfrm rot="0">
            <a:off x="1038134" y="6335831"/>
            <a:ext cx="4461335" cy="485632"/>
          </a:xfrm>
          <a:prstGeom prst="rect">
            <a:avLst/>
          </a:prstGeom>
        </p:spPr>
        <p:txBody>
          <a:bodyPr anchor="t" rtlCol="false" tIns="0" lIns="0" bIns="0" rIns="0">
            <a:spAutoFit/>
          </a:bodyPr>
          <a:lstStyle/>
          <a:p>
            <a:pPr algn="ctr">
              <a:lnSpc>
                <a:spcPts val="4020"/>
              </a:lnSpc>
            </a:pPr>
            <a:r>
              <a:rPr lang="en-US" sz="2871" b="true">
                <a:solidFill>
                  <a:srgbClr val="FFFFFF"/>
                </a:solidFill>
                <a:latin typeface="Montserrat Bold"/>
                <a:ea typeface="Montserrat Bold"/>
                <a:cs typeface="Montserrat Bold"/>
                <a:sym typeface="Montserrat Bold"/>
              </a:rPr>
              <a:t>USING R</a:t>
            </a:r>
          </a:p>
        </p:txBody>
      </p:sp>
      <p:grpSp>
        <p:nvGrpSpPr>
          <p:cNvPr name="Group 27" id="27"/>
          <p:cNvGrpSpPr/>
          <p:nvPr/>
        </p:nvGrpSpPr>
        <p:grpSpPr>
          <a:xfrm rot="0">
            <a:off x="15604707" y="0"/>
            <a:ext cx="2699983" cy="269998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25046" t="0" r="-25046" b="0"/>
              </a:stretch>
            </a:blipFill>
            <a:ln w="171450" cap="sq">
              <a:solidFill>
                <a:srgbClr val="FFFFFF"/>
              </a:solidFill>
              <a:prstDash val="solid"/>
              <a:miter/>
            </a:ln>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6222949" y="8925787"/>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357611" y="-128636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743479" y="690861"/>
            <a:ext cx="1191540" cy="11915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5724263" y="1135856"/>
            <a:ext cx="997371" cy="99737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4" id="14"/>
          <p:cNvGrpSpPr/>
          <p:nvPr/>
        </p:nvGrpSpPr>
        <p:grpSpPr>
          <a:xfrm rot="0">
            <a:off x="-288563" y="7031377"/>
            <a:ext cx="3255623" cy="325562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49812" b="0"/>
              </a:stretch>
            </a:blipFill>
            <a:ln w="171450" cap="sq">
              <a:solidFill>
                <a:srgbClr val="FFFFFF"/>
              </a:solidFill>
              <a:prstDash val="solid"/>
              <a:miter/>
            </a:ln>
          </p:spPr>
        </p:sp>
      </p:grpSp>
      <p:sp>
        <p:nvSpPr>
          <p:cNvPr name="TextBox 16" id="16"/>
          <p:cNvSpPr txBox="true"/>
          <p:nvPr/>
        </p:nvSpPr>
        <p:spPr>
          <a:xfrm rot="0">
            <a:off x="6357468" y="1625016"/>
            <a:ext cx="6111618" cy="1439254"/>
          </a:xfrm>
          <a:prstGeom prst="rect">
            <a:avLst/>
          </a:prstGeom>
        </p:spPr>
        <p:txBody>
          <a:bodyPr anchor="t" rtlCol="false" tIns="0" lIns="0" bIns="0" rIns="0">
            <a:spAutoFit/>
          </a:bodyPr>
          <a:lstStyle/>
          <a:p>
            <a:pPr algn="l">
              <a:lnSpc>
                <a:spcPts val="11275"/>
              </a:lnSpc>
            </a:pPr>
            <a:r>
              <a:rPr lang="en-US" sz="9396">
                <a:solidFill>
                  <a:srgbClr val="FF4454"/>
                </a:solidFill>
                <a:latin typeface="Anton"/>
                <a:ea typeface="Anton"/>
                <a:cs typeface="Anton"/>
                <a:sym typeface="Anton"/>
              </a:rPr>
              <a:t>CONCLUSION</a:t>
            </a:r>
          </a:p>
        </p:txBody>
      </p:sp>
      <p:sp>
        <p:nvSpPr>
          <p:cNvPr name="TextBox 17" id="17"/>
          <p:cNvSpPr txBox="true"/>
          <p:nvPr/>
        </p:nvSpPr>
        <p:spPr>
          <a:xfrm rot="0">
            <a:off x="4631753" y="3574591"/>
            <a:ext cx="11092510" cy="4899091"/>
          </a:xfrm>
          <a:prstGeom prst="rect">
            <a:avLst/>
          </a:prstGeom>
        </p:spPr>
        <p:txBody>
          <a:bodyPr anchor="t" rtlCol="false" tIns="0" lIns="0" bIns="0" rIns="0">
            <a:spAutoFit/>
          </a:bodyPr>
          <a:lstStyle/>
          <a:p>
            <a:pPr algn="just" marL="0" indent="0" lvl="0">
              <a:lnSpc>
                <a:spcPts val="3560"/>
              </a:lnSpc>
              <a:spcBef>
                <a:spcPct val="0"/>
              </a:spcBef>
            </a:pPr>
          </a:p>
          <a:p>
            <a:pPr algn="just" marL="0" indent="0" lvl="0">
              <a:lnSpc>
                <a:spcPts val="3560"/>
              </a:lnSpc>
              <a:spcBef>
                <a:spcPct val="0"/>
              </a:spcBef>
            </a:pPr>
            <a:r>
              <a:rPr lang="en-US" sz="2094" strike="noStrike" u="none">
                <a:solidFill>
                  <a:srgbClr val="FFFFFF">
                    <a:alpha val="80000"/>
                  </a:srgbClr>
                </a:solidFill>
                <a:latin typeface="Open Sans"/>
                <a:ea typeface="Open Sans"/>
                <a:cs typeface="Open Sans"/>
                <a:sym typeface="Open Sans"/>
              </a:rPr>
              <a:t>In conclusion, this project provided valuable insights into the perceptions and sentiments surrounding life within the college community. By leveraging sentiment analysis techniques, we gained a deeper understanding of the prevailing attitudes and opinions towards life among peers and staff members. The findings suggest a predominantly positive outlook on life within the college community, characterized by optimism and hope.  However, it is essential to acknowledge the presence of diverse perspectives and experiences, contributing to a rich tapestry of human emotions and attitudes. The results of this analysis enrich our understanding of the diverse perspectives within the college environment and contribute to a broader discourse on human experiences and emotions.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333" r="0" b="-9333"/>
            </a:stretch>
          </a:blipFill>
        </p:spPr>
      </p:sp>
      <p:grpSp>
        <p:nvGrpSpPr>
          <p:cNvPr name="Group 3" id="3"/>
          <p:cNvGrpSpPr/>
          <p:nvPr/>
        </p:nvGrpSpPr>
        <p:grpSpPr>
          <a:xfrm rot="0">
            <a:off x="-1357611" y="-1286368"/>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1885863" y="3538238"/>
            <a:ext cx="14516274" cy="3912661"/>
          </a:xfrm>
          <a:prstGeom prst="rect">
            <a:avLst/>
          </a:prstGeom>
        </p:spPr>
        <p:txBody>
          <a:bodyPr anchor="t" rtlCol="false" tIns="0" lIns="0" bIns="0" rIns="0">
            <a:spAutoFit/>
          </a:bodyPr>
          <a:lstStyle/>
          <a:p>
            <a:pPr algn="ctr">
              <a:lnSpc>
                <a:spcPts val="30866"/>
              </a:lnSpc>
            </a:pPr>
            <a:r>
              <a:rPr lang="en-US" sz="25721">
                <a:solidFill>
                  <a:srgbClr val="FF4454"/>
                </a:solidFill>
                <a:latin typeface="Anton"/>
                <a:ea typeface="Anton"/>
                <a:cs typeface="Anton"/>
                <a:sym typeface="Anton"/>
              </a:rPr>
              <a:t>THANK YOU</a:t>
            </a:r>
          </a:p>
        </p:txBody>
      </p:sp>
      <p:sp>
        <p:nvSpPr>
          <p:cNvPr name="TextBox 7" id="7"/>
          <p:cNvSpPr txBox="true"/>
          <p:nvPr/>
        </p:nvSpPr>
        <p:spPr>
          <a:xfrm rot="0">
            <a:off x="2750074" y="7337582"/>
            <a:ext cx="7680225" cy="471858"/>
          </a:xfrm>
          <a:prstGeom prst="rect">
            <a:avLst/>
          </a:prstGeom>
        </p:spPr>
        <p:txBody>
          <a:bodyPr anchor="t" rtlCol="false" tIns="0" lIns="0" bIns="0" rIns="0">
            <a:spAutoFit/>
          </a:bodyPr>
          <a:lstStyle/>
          <a:p>
            <a:pPr algn="l">
              <a:lnSpc>
                <a:spcPts val="3917"/>
              </a:lnSpc>
            </a:pPr>
            <a:r>
              <a:rPr lang="en-US" sz="2797" spc="179" b="true">
                <a:solidFill>
                  <a:srgbClr val="FFFFFF"/>
                </a:solidFill>
                <a:latin typeface="Montserrat Bold"/>
                <a:ea typeface="Montserrat Bold"/>
                <a:cs typeface="Montserrat Bold"/>
                <a:sym typeface="Montserrat Bold"/>
              </a:rPr>
              <a:t>Sentiment Analysis Presentation</a:t>
            </a:r>
          </a:p>
        </p:txBody>
      </p:sp>
      <p:grpSp>
        <p:nvGrpSpPr>
          <p:cNvPr name="Group 8" id="8"/>
          <p:cNvGrpSpPr/>
          <p:nvPr/>
        </p:nvGrpSpPr>
        <p:grpSpPr>
          <a:xfrm rot="0">
            <a:off x="743479" y="690861"/>
            <a:ext cx="1191540" cy="11915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241813" y="8802151"/>
            <a:ext cx="3086100" cy="30861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4" id="14"/>
          <p:cNvGrpSpPr/>
          <p:nvPr/>
        </p:nvGrpSpPr>
        <p:grpSpPr>
          <a:xfrm rot="0">
            <a:off x="16241813" y="8440825"/>
            <a:ext cx="1191540" cy="119154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7" id="17"/>
          <p:cNvGrpSpPr/>
          <p:nvPr/>
        </p:nvGrpSpPr>
        <p:grpSpPr>
          <a:xfrm rot="0">
            <a:off x="828916" y="9058516"/>
            <a:ext cx="399568" cy="39956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20" id="20"/>
          <p:cNvGrpSpPr/>
          <p:nvPr/>
        </p:nvGrpSpPr>
        <p:grpSpPr>
          <a:xfrm rot="0">
            <a:off x="16402137" y="1525959"/>
            <a:ext cx="712885" cy="71288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23" id="23"/>
          <p:cNvGrpSpPr/>
          <p:nvPr/>
        </p:nvGrpSpPr>
        <p:grpSpPr>
          <a:xfrm rot="0">
            <a:off x="12175205" y="2696218"/>
            <a:ext cx="3438827" cy="737246"/>
            <a:chOff x="0" y="0"/>
            <a:chExt cx="1895622" cy="406400"/>
          </a:xfrm>
        </p:grpSpPr>
        <p:sp>
          <p:nvSpPr>
            <p:cNvPr name="Freeform 24" id="24"/>
            <p:cNvSpPr/>
            <p:nvPr/>
          </p:nvSpPr>
          <p:spPr>
            <a:xfrm flipH="false" flipV="false" rot="0">
              <a:off x="0" y="0"/>
              <a:ext cx="1895622" cy="406400"/>
            </a:xfrm>
            <a:custGeom>
              <a:avLst/>
              <a:gdLst/>
              <a:ahLst/>
              <a:cxnLst/>
              <a:rect r="r" b="b" t="t" l="l"/>
              <a:pathLst>
                <a:path h="406400" w="1895622">
                  <a:moveTo>
                    <a:pt x="1692422" y="0"/>
                  </a:moveTo>
                  <a:cubicBezTo>
                    <a:pt x="1804646" y="0"/>
                    <a:pt x="1895622" y="90976"/>
                    <a:pt x="1895622" y="203200"/>
                  </a:cubicBezTo>
                  <a:cubicBezTo>
                    <a:pt x="1895622" y="315424"/>
                    <a:pt x="1804646" y="406400"/>
                    <a:pt x="1692422"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DC0E20">
                    <a:alpha val="100000"/>
                  </a:srgbClr>
                </a:gs>
                <a:gs pos="100000">
                  <a:srgbClr val="FF4454">
                    <a:alpha val="100000"/>
                  </a:srgbClr>
                </a:gs>
              </a:gsLst>
              <a:lin ang="0"/>
            </a:gradFill>
            <a:ln cap="sq">
              <a:noFill/>
              <a:prstDash val="solid"/>
              <a:miter/>
            </a:ln>
          </p:spPr>
        </p:sp>
        <p:sp>
          <p:nvSpPr>
            <p:cNvPr name="TextBox 25" id="25"/>
            <p:cNvSpPr txBox="true"/>
            <p:nvPr/>
          </p:nvSpPr>
          <p:spPr>
            <a:xfrm>
              <a:off x="0" y="-47625"/>
              <a:ext cx="1895622" cy="454025"/>
            </a:xfrm>
            <a:prstGeom prst="rect">
              <a:avLst/>
            </a:prstGeom>
          </p:spPr>
          <p:txBody>
            <a:bodyPr anchor="ctr" rtlCol="false" tIns="31690" lIns="31690" bIns="31690" rIns="31690"/>
            <a:lstStyle/>
            <a:p>
              <a:pPr algn="ctr" marL="0" indent="0" lvl="0">
                <a:lnSpc>
                  <a:spcPts val="3220"/>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357611" y="-1286368"/>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743479" y="690861"/>
            <a:ext cx="1191540" cy="11915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2421422" y="7267957"/>
            <a:ext cx="11381566" cy="1138156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4403747" y="5645427"/>
            <a:ext cx="3418253" cy="341825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24906" r="0" b="-24906"/>
              </a:stretch>
            </a:blipFill>
            <a:ln w="171450" cap="sq">
              <a:solidFill>
                <a:srgbClr val="FFFFFF"/>
              </a:solidFill>
              <a:prstDash val="solid"/>
              <a:miter/>
            </a:ln>
          </p:spPr>
        </p:sp>
      </p:grpSp>
      <p:grpSp>
        <p:nvGrpSpPr>
          <p:cNvPr name="Group 13" id="13"/>
          <p:cNvGrpSpPr/>
          <p:nvPr/>
        </p:nvGrpSpPr>
        <p:grpSpPr>
          <a:xfrm rot="0">
            <a:off x="4148086" y="8738995"/>
            <a:ext cx="1038609" cy="103860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6" id="16"/>
          <p:cNvGrpSpPr/>
          <p:nvPr/>
        </p:nvGrpSpPr>
        <p:grpSpPr>
          <a:xfrm rot="0">
            <a:off x="16837583" y="1599948"/>
            <a:ext cx="399568" cy="3995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9" id="19"/>
          <p:cNvGrpSpPr/>
          <p:nvPr/>
        </p:nvGrpSpPr>
        <p:grpSpPr>
          <a:xfrm rot="0">
            <a:off x="1545779" y="8869060"/>
            <a:ext cx="389240" cy="38924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22" id="22"/>
          <p:cNvSpPr txBox="true"/>
          <p:nvPr/>
        </p:nvSpPr>
        <p:spPr>
          <a:xfrm rot="0">
            <a:off x="2105365" y="1275092"/>
            <a:ext cx="7038635" cy="1439323"/>
          </a:xfrm>
          <a:prstGeom prst="rect">
            <a:avLst/>
          </a:prstGeom>
        </p:spPr>
        <p:txBody>
          <a:bodyPr anchor="t" rtlCol="false" tIns="0" lIns="0" bIns="0" rIns="0">
            <a:spAutoFit/>
          </a:bodyPr>
          <a:lstStyle/>
          <a:p>
            <a:pPr algn="l">
              <a:lnSpc>
                <a:spcPts val="11275"/>
              </a:lnSpc>
            </a:pPr>
            <a:r>
              <a:rPr lang="en-US" sz="9396">
                <a:solidFill>
                  <a:srgbClr val="FF4454"/>
                </a:solidFill>
                <a:latin typeface="Anton"/>
                <a:ea typeface="Anton"/>
                <a:cs typeface="Anton"/>
                <a:sym typeface="Anton"/>
              </a:rPr>
              <a:t>ABSTRACT</a:t>
            </a:r>
          </a:p>
        </p:txBody>
      </p:sp>
      <p:sp>
        <p:nvSpPr>
          <p:cNvPr name="TextBox 23" id="23"/>
          <p:cNvSpPr txBox="true"/>
          <p:nvPr/>
        </p:nvSpPr>
        <p:spPr>
          <a:xfrm rot="0">
            <a:off x="1545779" y="3005679"/>
            <a:ext cx="12175349" cy="4332270"/>
          </a:xfrm>
          <a:prstGeom prst="rect">
            <a:avLst/>
          </a:prstGeom>
        </p:spPr>
        <p:txBody>
          <a:bodyPr anchor="t" rtlCol="false" tIns="0" lIns="0" bIns="0" rIns="0">
            <a:spAutoFit/>
          </a:bodyPr>
          <a:lstStyle/>
          <a:p>
            <a:pPr algn="just" marL="0" indent="0" lvl="0">
              <a:lnSpc>
                <a:spcPts val="3867"/>
              </a:lnSpc>
              <a:spcBef>
                <a:spcPct val="0"/>
              </a:spcBef>
            </a:pPr>
            <a:r>
              <a:rPr lang="en-US" sz="2275">
                <a:solidFill>
                  <a:srgbClr val="FFFFFF">
                    <a:alpha val="80000"/>
                  </a:srgbClr>
                </a:solidFill>
                <a:latin typeface="Open Sans"/>
                <a:ea typeface="Open Sans"/>
                <a:cs typeface="Open Sans"/>
                <a:sym typeface="Open Sans"/>
              </a:rPr>
              <a:t>This project explores sentiments and perceptions of life within a college community, focusing on attitudes of peers and staff. A custom dataset was created from a Google Form survey, gathering reflections on life, which was then imported into R for analysis. The methodology included data preprocessing steps like tokenization, stopword removal, and punctuation elimination to prepare the text for sentiment analysis. Using R's Sentiment library, tokens were classified as positive, negative, or neutral, allowing for a clear view of sentiment distribution. Visualizations, including a WordCloud for prominent sentiments and a pie chart showing the overall sentiment breakdown, provided an accessible summary of perceptions within the community.</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6222949" y="8925787"/>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6837583" y="1599948"/>
            <a:ext cx="399568" cy="39956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830399" y="3003072"/>
            <a:ext cx="389240" cy="3892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2025019" y="876048"/>
            <a:ext cx="14237963" cy="1438275"/>
          </a:xfrm>
          <a:prstGeom prst="rect">
            <a:avLst/>
          </a:prstGeom>
        </p:spPr>
        <p:txBody>
          <a:bodyPr anchor="t" rtlCol="false" tIns="0" lIns="0" bIns="0" rIns="0">
            <a:spAutoFit/>
          </a:bodyPr>
          <a:lstStyle/>
          <a:p>
            <a:pPr algn="ctr">
              <a:lnSpc>
                <a:spcPts val="11275"/>
              </a:lnSpc>
            </a:pPr>
            <a:r>
              <a:rPr lang="en-US" sz="9396">
                <a:solidFill>
                  <a:srgbClr val="FF4454"/>
                </a:solidFill>
                <a:latin typeface="Anton"/>
                <a:ea typeface="Anton"/>
                <a:cs typeface="Anton"/>
                <a:sym typeface="Anton"/>
              </a:rPr>
              <a:t>DATA COLLECTION &amp; STORAGE</a:t>
            </a:r>
          </a:p>
        </p:txBody>
      </p:sp>
      <p:sp>
        <p:nvSpPr>
          <p:cNvPr name="TextBox 12" id="12"/>
          <p:cNvSpPr txBox="true"/>
          <p:nvPr/>
        </p:nvSpPr>
        <p:spPr>
          <a:xfrm rot="0">
            <a:off x="2545864" y="2977864"/>
            <a:ext cx="3288615" cy="414448"/>
          </a:xfrm>
          <a:prstGeom prst="rect">
            <a:avLst/>
          </a:prstGeom>
        </p:spPr>
        <p:txBody>
          <a:bodyPr anchor="t" rtlCol="false" tIns="0" lIns="0" bIns="0" rIns="0">
            <a:spAutoFit/>
          </a:bodyPr>
          <a:lstStyle/>
          <a:p>
            <a:pPr algn="l">
              <a:lnSpc>
                <a:spcPts val="3406"/>
              </a:lnSpc>
            </a:pPr>
            <a:r>
              <a:rPr lang="en-US" sz="2433" spc="155" b="true">
                <a:solidFill>
                  <a:srgbClr val="FFFFFF"/>
                </a:solidFill>
                <a:latin typeface="Montserrat Bold"/>
                <a:ea typeface="Montserrat Bold"/>
                <a:cs typeface="Montserrat Bold"/>
                <a:sym typeface="Montserrat Bold"/>
              </a:rPr>
              <a:t>Survey Design:</a:t>
            </a:r>
          </a:p>
        </p:txBody>
      </p:sp>
      <p:sp>
        <p:nvSpPr>
          <p:cNvPr name="TextBox 13" id="13"/>
          <p:cNvSpPr txBox="true"/>
          <p:nvPr/>
        </p:nvSpPr>
        <p:spPr>
          <a:xfrm rot="0">
            <a:off x="1830399" y="3604910"/>
            <a:ext cx="6986401" cy="1263650"/>
          </a:xfrm>
          <a:prstGeom prst="rect">
            <a:avLst/>
          </a:prstGeom>
        </p:spPr>
        <p:txBody>
          <a:bodyPr anchor="t" rtlCol="false" tIns="0" lIns="0" bIns="0" rIns="0">
            <a:spAutoFit/>
          </a:bodyPr>
          <a:lstStyle/>
          <a:p>
            <a:pPr algn="just" marL="0" indent="0" lvl="0">
              <a:lnSpc>
                <a:spcPts val="3400"/>
              </a:lnSpc>
              <a:spcBef>
                <a:spcPct val="0"/>
              </a:spcBef>
            </a:pPr>
            <a:r>
              <a:rPr lang="en-US" sz="2000" strike="noStrike" u="none">
                <a:solidFill>
                  <a:srgbClr val="FFFFFF">
                    <a:alpha val="80000"/>
                  </a:srgbClr>
                </a:solidFill>
                <a:latin typeface="Open Sans"/>
                <a:ea typeface="Open Sans"/>
                <a:cs typeface="Open Sans"/>
                <a:sym typeface="Open Sans"/>
              </a:rPr>
              <a:t> A Google Form survey was created to capture personal reflections and opinions about life from members of the college community, including students and staff.</a:t>
            </a:r>
          </a:p>
        </p:txBody>
      </p:sp>
      <p:grpSp>
        <p:nvGrpSpPr>
          <p:cNvPr name="Group 14" id="14"/>
          <p:cNvGrpSpPr/>
          <p:nvPr/>
        </p:nvGrpSpPr>
        <p:grpSpPr>
          <a:xfrm rot="0">
            <a:off x="10240523" y="3047905"/>
            <a:ext cx="389240" cy="38924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17" id="17"/>
          <p:cNvSpPr txBox="true"/>
          <p:nvPr/>
        </p:nvSpPr>
        <p:spPr>
          <a:xfrm rot="0">
            <a:off x="10953612" y="2977864"/>
            <a:ext cx="4954564" cy="414448"/>
          </a:xfrm>
          <a:prstGeom prst="rect">
            <a:avLst/>
          </a:prstGeom>
        </p:spPr>
        <p:txBody>
          <a:bodyPr anchor="t" rtlCol="false" tIns="0" lIns="0" bIns="0" rIns="0">
            <a:spAutoFit/>
          </a:bodyPr>
          <a:lstStyle/>
          <a:p>
            <a:pPr algn="l">
              <a:lnSpc>
                <a:spcPts val="3406"/>
              </a:lnSpc>
            </a:pPr>
            <a:r>
              <a:rPr lang="en-US" sz="2433" spc="155" b="true">
                <a:solidFill>
                  <a:srgbClr val="FFFFFF"/>
                </a:solidFill>
                <a:latin typeface="Montserrat Bold"/>
                <a:ea typeface="Montserrat Bold"/>
                <a:cs typeface="Montserrat Bold"/>
                <a:sym typeface="Montserrat Bold"/>
              </a:rPr>
              <a:t>Sample Population:</a:t>
            </a:r>
          </a:p>
        </p:txBody>
      </p:sp>
      <p:sp>
        <p:nvSpPr>
          <p:cNvPr name="TextBox 18" id="18"/>
          <p:cNvSpPr txBox="true"/>
          <p:nvPr/>
        </p:nvSpPr>
        <p:spPr>
          <a:xfrm rot="0">
            <a:off x="10163492" y="3228030"/>
            <a:ext cx="6986401" cy="2549525"/>
          </a:xfrm>
          <a:prstGeom prst="rect">
            <a:avLst/>
          </a:prstGeom>
        </p:spPr>
        <p:txBody>
          <a:bodyPr anchor="t" rtlCol="false" tIns="0" lIns="0" bIns="0" rIns="0">
            <a:spAutoFit/>
          </a:bodyPr>
          <a:lstStyle/>
          <a:p>
            <a:pPr algn="just" marL="0" indent="0" lvl="0">
              <a:lnSpc>
                <a:spcPts val="3400"/>
              </a:lnSpc>
              <a:spcBef>
                <a:spcPct val="0"/>
              </a:spcBef>
            </a:pPr>
          </a:p>
          <a:p>
            <a:pPr algn="just"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The survey was shared across college channels, targeting a diverse group within the community.</a:t>
            </a:r>
          </a:p>
          <a:p>
            <a:pPr algn="just"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Responses were collected from various departments to ensure a representative sample.</a:t>
            </a:r>
          </a:p>
          <a:p>
            <a:pPr algn="just" marL="0" indent="0" lvl="0">
              <a:lnSpc>
                <a:spcPts val="3400"/>
              </a:lnSpc>
              <a:spcBef>
                <a:spcPct val="0"/>
              </a:spcBef>
            </a:pPr>
          </a:p>
        </p:txBody>
      </p:sp>
      <p:grpSp>
        <p:nvGrpSpPr>
          <p:cNvPr name="Group 19" id="19"/>
          <p:cNvGrpSpPr/>
          <p:nvPr/>
        </p:nvGrpSpPr>
        <p:grpSpPr>
          <a:xfrm rot="0">
            <a:off x="1935019" y="5777555"/>
            <a:ext cx="389240" cy="38924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22" id="22"/>
          <p:cNvSpPr txBox="true"/>
          <p:nvPr/>
        </p:nvSpPr>
        <p:spPr>
          <a:xfrm rot="0">
            <a:off x="2545864" y="5729930"/>
            <a:ext cx="3903875" cy="414448"/>
          </a:xfrm>
          <a:prstGeom prst="rect">
            <a:avLst/>
          </a:prstGeom>
        </p:spPr>
        <p:txBody>
          <a:bodyPr anchor="t" rtlCol="false" tIns="0" lIns="0" bIns="0" rIns="0">
            <a:spAutoFit/>
          </a:bodyPr>
          <a:lstStyle/>
          <a:p>
            <a:pPr algn="l">
              <a:lnSpc>
                <a:spcPts val="3406"/>
              </a:lnSpc>
            </a:pPr>
            <a:r>
              <a:rPr lang="en-US" sz="2433" spc="155" b="true">
                <a:solidFill>
                  <a:srgbClr val="FFFFFF"/>
                </a:solidFill>
                <a:latin typeface="Montserrat Bold"/>
                <a:ea typeface="Montserrat Bold"/>
                <a:cs typeface="Montserrat Bold"/>
                <a:sym typeface="Montserrat Bold"/>
              </a:rPr>
              <a:t>Question Structure:</a:t>
            </a:r>
          </a:p>
        </p:txBody>
      </p:sp>
      <p:sp>
        <p:nvSpPr>
          <p:cNvPr name="TextBox 23" id="23"/>
          <p:cNvSpPr txBox="true"/>
          <p:nvPr/>
        </p:nvSpPr>
        <p:spPr>
          <a:xfrm rot="0">
            <a:off x="1728489" y="6045053"/>
            <a:ext cx="6986401" cy="3835400"/>
          </a:xfrm>
          <a:prstGeom prst="rect">
            <a:avLst/>
          </a:prstGeom>
        </p:spPr>
        <p:txBody>
          <a:bodyPr anchor="t" rtlCol="false" tIns="0" lIns="0" bIns="0" rIns="0">
            <a:spAutoFit/>
          </a:bodyPr>
          <a:lstStyle/>
          <a:p>
            <a:pPr algn="l" marL="0" indent="0" lvl="0">
              <a:lnSpc>
                <a:spcPts val="3400"/>
              </a:lnSpc>
              <a:spcBef>
                <a:spcPct val="0"/>
              </a:spcBef>
            </a:pPr>
          </a:p>
          <a:p>
            <a:pPr algn="just"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The survey included open-ended questions to encourage participants to express their thoughts and emotions in their own words.</a:t>
            </a:r>
          </a:p>
          <a:p>
            <a:pPr algn="just">
              <a:lnSpc>
                <a:spcPts val="3400"/>
              </a:lnSpc>
              <a:spcBef>
                <a:spcPct val="0"/>
              </a:spcBef>
            </a:pPr>
          </a:p>
          <a:p>
            <a:pPr algn="just"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Questions focused on capturing a broad range of sentiments, from positive and motivational thoughts to challenges and uncertainties.</a:t>
            </a:r>
          </a:p>
          <a:p>
            <a:pPr algn="l" marL="0" indent="0" lvl="0">
              <a:lnSpc>
                <a:spcPts val="3400"/>
              </a:lnSpc>
              <a:spcBef>
                <a:spcPct val="0"/>
              </a:spcBef>
            </a:pPr>
          </a:p>
        </p:txBody>
      </p:sp>
      <p:grpSp>
        <p:nvGrpSpPr>
          <p:cNvPr name="Group 24" id="24"/>
          <p:cNvGrpSpPr/>
          <p:nvPr/>
        </p:nvGrpSpPr>
        <p:grpSpPr>
          <a:xfrm rot="0">
            <a:off x="10240523" y="5938550"/>
            <a:ext cx="389240" cy="38924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26" id="26"/>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27" id="27"/>
          <p:cNvSpPr txBox="true"/>
          <p:nvPr/>
        </p:nvSpPr>
        <p:spPr>
          <a:xfrm rot="0">
            <a:off x="10953612" y="5924550"/>
            <a:ext cx="5775896" cy="414448"/>
          </a:xfrm>
          <a:prstGeom prst="rect">
            <a:avLst/>
          </a:prstGeom>
        </p:spPr>
        <p:txBody>
          <a:bodyPr anchor="t" rtlCol="false" tIns="0" lIns="0" bIns="0" rIns="0">
            <a:spAutoFit/>
          </a:bodyPr>
          <a:lstStyle/>
          <a:p>
            <a:pPr algn="l">
              <a:lnSpc>
                <a:spcPts val="3406"/>
              </a:lnSpc>
            </a:pPr>
            <a:r>
              <a:rPr lang="en-US" sz="2433" spc="155" b="true">
                <a:solidFill>
                  <a:srgbClr val="FFFFFF"/>
                </a:solidFill>
                <a:latin typeface="Montserrat Bold"/>
                <a:ea typeface="Montserrat Bold"/>
                <a:cs typeface="Montserrat Bold"/>
                <a:sym typeface="Montserrat Bold"/>
              </a:rPr>
              <a:t>Data Storage:</a:t>
            </a:r>
          </a:p>
        </p:txBody>
      </p:sp>
      <p:sp>
        <p:nvSpPr>
          <p:cNvPr name="TextBox 28" id="28"/>
          <p:cNvSpPr txBox="true"/>
          <p:nvPr/>
        </p:nvSpPr>
        <p:spPr>
          <a:xfrm rot="0">
            <a:off x="9743107" y="6424723"/>
            <a:ext cx="6986401" cy="9407525"/>
          </a:xfrm>
          <a:prstGeom prst="rect">
            <a:avLst/>
          </a:prstGeom>
        </p:spPr>
        <p:txBody>
          <a:bodyPr anchor="t" rtlCol="false" tIns="0" lIns="0" bIns="0" rIns="0">
            <a:spAutoFit/>
          </a:bodyPr>
          <a:lstStyle/>
          <a:p>
            <a:pPr algn="just">
              <a:lnSpc>
                <a:spcPts val="3400"/>
              </a:lnSpc>
              <a:spcBef>
                <a:spcPct val="0"/>
              </a:spcBef>
            </a:pPr>
          </a:p>
          <a:p>
            <a:pPr algn="just" marL="863601" indent="-287867" lvl="2">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Responses were saved automatically in Google Sheets, then exported as a CSV file.</a:t>
            </a:r>
          </a:p>
          <a:p>
            <a:pPr algn="just" marL="863601" indent="-287867" lvl="2">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This CSV file served as the primary dataset for the sentiment analysis, allowing for seamless importation and manipulation within R for further processing and analysis.</a:t>
            </a:r>
          </a:p>
          <a:p>
            <a:pPr algn="just" marL="0" indent="0" lvl="0">
              <a:lnSpc>
                <a:spcPts val="3400"/>
              </a:lnSpc>
              <a:spcBef>
                <a:spcPct val="0"/>
              </a:spcBef>
            </a:pPr>
          </a:p>
          <a:p>
            <a:pPr algn="just" marL="0" indent="0" lvl="0">
              <a:lnSpc>
                <a:spcPts val="3400"/>
              </a:lnSpc>
              <a:spcBef>
                <a:spcPct val="0"/>
              </a:spcBef>
            </a:pPr>
          </a:p>
          <a:p>
            <a:pPr algn="just" marL="0" indent="0" lvl="0">
              <a:lnSpc>
                <a:spcPts val="3400"/>
              </a:lnSpc>
              <a:spcBef>
                <a:spcPct val="0"/>
              </a:spcBef>
            </a:pPr>
          </a:p>
          <a:p>
            <a:pPr algn="just" marL="0" indent="0" lvl="0">
              <a:lnSpc>
                <a:spcPts val="3400"/>
              </a:lnSpc>
              <a:spcBef>
                <a:spcPct val="0"/>
              </a:spcBef>
            </a:pPr>
          </a:p>
          <a:p>
            <a:pPr algn="just" marL="0" indent="0" lvl="0">
              <a:lnSpc>
                <a:spcPts val="3400"/>
              </a:lnSpc>
              <a:spcBef>
                <a:spcPct val="0"/>
              </a:spcBef>
            </a:pPr>
          </a:p>
          <a:p>
            <a:pPr algn="just" marL="0" indent="0" lvl="0">
              <a:lnSpc>
                <a:spcPts val="3400"/>
              </a:lnSpc>
              <a:spcBef>
                <a:spcPct val="0"/>
              </a:spcBef>
            </a:pPr>
          </a:p>
          <a:p>
            <a:pPr algn="just" marL="0" indent="0" lvl="0">
              <a:lnSpc>
                <a:spcPts val="3400"/>
              </a:lnSpc>
              <a:spcBef>
                <a:spcPct val="0"/>
              </a:spcBef>
            </a:pPr>
          </a:p>
          <a:p>
            <a:pPr algn="just" marL="0" indent="0" lvl="0">
              <a:lnSpc>
                <a:spcPts val="3400"/>
              </a:lnSpc>
              <a:spcBef>
                <a:spcPct val="0"/>
              </a:spcBef>
            </a:pPr>
          </a:p>
          <a:p>
            <a:pPr algn="just" marL="0" indent="0" lvl="0">
              <a:lnSpc>
                <a:spcPts val="3400"/>
              </a:lnSpc>
              <a:spcBef>
                <a:spcPct val="0"/>
              </a:spcBef>
            </a:pPr>
            <a:r>
              <a:rPr lang="en-US" sz="2000" strike="noStrike" u="none">
                <a:solidFill>
                  <a:srgbClr val="FFFFFF">
                    <a:alpha val="80000"/>
                  </a:srgbClr>
                </a:solidFill>
                <a:latin typeface="Open Sans"/>
                <a:ea typeface="Open Sans"/>
                <a:cs typeface="Open Sans"/>
                <a:sym typeface="Open Sans"/>
              </a:rPr>
              <a:t>window.__oai_logHTML?window.__oai_logHTML():window.__oai_SSR_HTML=window.__oai_SSR_HTML||Date.now();requestAnimationFrame((function(){window.__oai_logTTI?window.__oai_logTTI():window.__oai_SSR_TTI=window.__oai_SSR_TTI||Date.now()}))</a:t>
            </a:r>
          </a:p>
          <a:p>
            <a:pPr algn="just" marL="0" indent="0" lvl="0">
              <a:lnSpc>
                <a:spcPts val="3400"/>
              </a:lnSpc>
              <a:spcBef>
                <a:spcPct val="0"/>
              </a:spcBef>
            </a:pPr>
          </a:p>
        </p:txBody>
      </p:sp>
      <p:grpSp>
        <p:nvGrpSpPr>
          <p:cNvPr name="Group 29" id="29"/>
          <p:cNvGrpSpPr/>
          <p:nvPr/>
        </p:nvGrpSpPr>
        <p:grpSpPr>
          <a:xfrm rot="0">
            <a:off x="-1357611" y="-1286368"/>
            <a:ext cx="3086100" cy="308610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31" id="31"/>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32" id="32"/>
          <p:cNvGrpSpPr/>
          <p:nvPr/>
        </p:nvGrpSpPr>
        <p:grpSpPr>
          <a:xfrm rot="0">
            <a:off x="743479" y="690861"/>
            <a:ext cx="1191540" cy="119154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34" id="3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102902" y="2889263"/>
            <a:ext cx="12082197" cy="6533336"/>
          </a:xfrm>
          <a:custGeom>
            <a:avLst/>
            <a:gdLst/>
            <a:ahLst/>
            <a:cxnLst/>
            <a:rect r="r" b="b" t="t" l="l"/>
            <a:pathLst>
              <a:path h="6533336" w="12082197">
                <a:moveTo>
                  <a:pt x="0" y="0"/>
                </a:moveTo>
                <a:lnTo>
                  <a:pt x="12082196" y="0"/>
                </a:lnTo>
                <a:lnTo>
                  <a:pt x="12082196" y="6533335"/>
                </a:lnTo>
                <a:lnTo>
                  <a:pt x="0" y="6533335"/>
                </a:lnTo>
                <a:lnTo>
                  <a:pt x="0" y="0"/>
                </a:lnTo>
                <a:close/>
              </a:path>
            </a:pathLst>
          </a:custGeom>
          <a:blipFill>
            <a:blip r:embed="rId2"/>
            <a:stretch>
              <a:fillRect l="0" t="0" r="0" b="0"/>
            </a:stretch>
          </a:blipFill>
        </p:spPr>
      </p:sp>
      <p:sp>
        <p:nvSpPr>
          <p:cNvPr name="TextBox 3" id="3"/>
          <p:cNvSpPr txBox="true"/>
          <p:nvPr/>
        </p:nvSpPr>
        <p:spPr>
          <a:xfrm rot="0">
            <a:off x="2025019" y="876048"/>
            <a:ext cx="14237963" cy="1438275"/>
          </a:xfrm>
          <a:prstGeom prst="rect">
            <a:avLst/>
          </a:prstGeom>
        </p:spPr>
        <p:txBody>
          <a:bodyPr anchor="t" rtlCol="false" tIns="0" lIns="0" bIns="0" rIns="0">
            <a:spAutoFit/>
          </a:bodyPr>
          <a:lstStyle/>
          <a:p>
            <a:pPr algn="ctr">
              <a:lnSpc>
                <a:spcPts val="11275"/>
              </a:lnSpc>
            </a:pPr>
            <a:r>
              <a:rPr lang="en-US" sz="9396">
                <a:solidFill>
                  <a:srgbClr val="FF4454"/>
                </a:solidFill>
                <a:latin typeface="Anton"/>
                <a:ea typeface="Anton"/>
                <a:cs typeface="Anton"/>
                <a:sym typeface="Anton"/>
              </a:rPr>
              <a:t>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239340" y="-4435407"/>
            <a:ext cx="8549194" cy="854919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5371902" y="7838939"/>
            <a:ext cx="4512230" cy="451223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0" y="-38434"/>
            <a:ext cx="2781792" cy="278179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t="0" r="-24906" b="0"/>
              </a:stretch>
            </a:blipFill>
            <a:ln w="171450" cap="sq">
              <a:solidFill>
                <a:srgbClr val="FFFFFF"/>
              </a:solidFill>
              <a:prstDash val="solid"/>
              <a:miter/>
            </a:ln>
          </p:spPr>
        </p:sp>
      </p:grpSp>
      <p:grpSp>
        <p:nvGrpSpPr>
          <p:cNvPr name="Group 10" id="10"/>
          <p:cNvGrpSpPr/>
          <p:nvPr/>
        </p:nvGrpSpPr>
        <p:grpSpPr>
          <a:xfrm rot="0">
            <a:off x="16837583" y="1599948"/>
            <a:ext cx="399568" cy="39956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3" id="13"/>
          <p:cNvGrpSpPr/>
          <p:nvPr/>
        </p:nvGrpSpPr>
        <p:grpSpPr>
          <a:xfrm rot="0">
            <a:off x="1028700" y="7644319"/>
            <a:ext cx="389240" cy="3892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16" id="16"/>
          <p:cNvSpPr txBox="true"/>
          <p:nvPr/>
        </p:nvSpPr>
        <p:spPr>
          <a:xfrm rot="0">
            <a:off x="5311575" y="1019175"/>
            <a:ext cx="9524287" cy="1439323"/>
          </a:xfrm>
          <a:prstGeom prst="rect">
            <a:avLst/>
          </a:prstGeom>
        </p:spPr>
        <p:txBody>
          <a:bodyPr anchor="t" rtlCol="false" tIns="0" lIns="0" bIns="0" rIns="0">
            <a:spAutoFit/>
          </a:bodyPr>
          <a:lstStyle/>
          <a:p>
            <a:pPr algn="l">
              <a:lnSpc>
                <a:spcPts val="11275"/>
              </a:lnSpc>
            </a:pPr>
            <a:r>
              <a:rPr lang="en-US" sz="9396">
                <a:solidFill>
                  <a:srgbClr val="FF4454"/>
                </a:solidFill>
                <a:latin typeface="Anton"/>
                <a:ea typeface="Anton"/>
                <a:cs typeface="Anton"/>
                <a:sym typeface="Anton"/>
              </a:rPr>
              <a:t>DATA PREPROCESSING</a:t>
            </a:r>
          </a:p>
        </p:txBody>
      </p:sp>
      <p:sp>
        <p:nvSpPr>
          <p:cNvPr name="TextBox 17" id="17"/>
          <p:cNvSpPr txBox="true"/>
          <p:nvPr/>
        </p:nvSpPr>
        <p:spPr>
          <a:xfrm rot="0">
            <a:off x="3309853" y="2695733"/>
            <a:ext cx="12847402" cy="6843823"/>
          </a:xfrm>
          <a:prstGeom prst="rect">
            <a:avLst/>
          </a:prstGeom>
        </p:spPr>
        <p:txBody>
          <a:bodyPr anchor="t" rtlCol="false" tIns="0" lIns="0" bIns="0" rIns="0">
            <a:spAutoFit/>
          </a:bodyPr>
          <a:lstStyle/>
          <a:p>
            <a:pPr algn="just">
              <a:lnSpc>
                <a:spcPts val="3406"/>
              </a:lnSpc>
            </a:pPr>
            <a:r>
              <a:rPr lang="en-US" sz="2433" spc="155">
                <a:solidFill>
                  <a:srgbClr val="FFFFFF"/>
                </a:solidFill>
                <a:latin typeface="Montserrat"/>
                <a:ea typeface="Montserrat"/>
                <a:cs typeface="Montserrat"/>
                <a:sym typeface="Montserrat"/>
              </a:rPr>
              <a:t>After collecting responses, the data was exported to a CSV file and imported into the R environment for analysis. Initial exploratory data analysis provided insights into the dataset's structure and content. The following preprocessing steps were implemented to prepare the textual data for sentiment analysis:</a:t>
            </a:r>
          </a:p>
          <a:p>
            <a:pPr algn="just">
              <a:lnSpc>
                <a:spcPts val="3406"/>
              </a:lnSpc>
            </a:pPr>
          </a:p>
          <a:p>
            <a:pPr algn="just" marL="525315" indent="-262658" lvl="1">
              <a:lnSpc>
                <a:spcPts val="3406"/>
              </a:lnSpc>
              <a:buFont typeface="Arial"/>
              <a:buChar char="•"/>
            </a:pPr>
            <a:r>
              <a:rPr lang="en-US" b="true" sz="2433" spc="155">
                <a:solidFill>
                  <a:srgbClr val="FFFFFF"/>
                </a:solidFill>
                <a:latin typeface="Montserrat Bold"/>
                <a:ea typeface="Montserrat Bold"/>
                <a:cs typeface="Montserrat Bold"/>
                <a:sym typeface="Montserrat Bold"/>
              </a:rPr>
              <a:t>Tokenization: </a:t>
            </a:r>
            <a:r>
              <a:rPr lang="en-US" sz="2433" spc="155">
                <a:solidFill>
                  <a:srgbClr val="FFFFFF"/>
                </a:solidFill>
                <a:latin typeface="Montserrat"/>
                <a:ea typeface="Montserrat"/>
                <a:cs typeface="Montserrat"/>
                <a:sym typeface="Montserrat"/>
              </a:rPr>
              <a:t>Text was broken down into individual tokens or words to facilitate analysis.</a:t>
            </a:r>
          </a:p>
          <a:p>
            <a:pPr algn="just">
              <a:lnSpc>
                <a:spcPts val="3406"/>
              </a:lnSpc>
            </a:pPr>
          </a:p>
          <a:p>
            <a:pPr algn="just" marL="525315" indent="-262658" lvl="1">
              <a:lnSpc>
                <a:spcPts val="3406"/>
              </a:lnSpc>
              <a:buFont typeface="Arial"/>
              <a:buChar char="•"/>
            </a:pPr>
            <a:r>
              <a:rPr lang="en-US" b="true" sz="2433" spc="155">
                <a:solidFill>
                  <a:srgbClr val="FFFFFF"/>
                </a:solidFill>
                <a:latin typeface="Montserrat Bold"/>
                <a:ea typeface="Montserrat Bold"/>
                <a:cs typeface="Montserrat Bold"/>
                <a:sym typeface="Montserrat Bold"/>
              </a:rPr>
              <a:t>Removing Stopwords: </a:t>
            </a:r>
            <a:r>
              <a:rPr lang="en-US" sz="2433" spc="155">
                <a:solidFill>
                  <a:srgbClr val="FFFFFF"/>
                </a:solidFill>
                <a:latin typeface="Montserrat"/>
                <a:ea typeface="Montserrat"/>
                <a:cs typeface="Montserrat"/>
                <a:sym typeface="Montserrat"/>
              </a:rPr>
              <a:t>Common stopwords (e.g., "the," "is," "and") were removed as they do not contribute meaningful insights.</a:t>
            </a:r>
          </a:p>
          <a:p>
            <a:pPr algn="just">
              <a:lnSpc>
                <a:spcPts val="3406"/>
              </a:lnSpc>
            </a:pPr>
          </a:p>
          <a:p>
            <a:pPr algn="just" marL="525315" indent="-262658" lvl="1">
              <a:lnSpc>
                <a:spcPts val="3406"/>
              </a:lnSpc>
              <a:buFont typeface="Arial"/>
              <a:buChar char="•"/>
            </a:pPr>
            <a:r>
              <a:rPr lang="en-US" b="true" sz="2433" spc="155">
                <a:solidFill>
                  <a:srgbClr val="FFFFFF"/>
                </a:solidFill>
                <a:latin typeface="Montserrat Bold"/>
                <a:ea typeface="Montserrat Bold"/>
                <a:cs typeface="Montserrat Bold"/>
                <a:sym typeface="Montserrat Bold"/>
              </a:rPr>
              <a:t>Removing Punctuation: </a:t>
            </a:r>
            <a:r>
              <a:rPr lang="en-US" sz="2433" spc="155">
                <a:solidFill>
                  <a:srgbClr val="FFFFFF"/>
                </a:solidFill>
                <a:latin typeface="Montserrat"/>
                <a:ea typeface="Montserrat"/>
                <a:cs typeface="Montserrat"/>
                <a:sym typeface="Montserrat"/>
              </a:rPr>
              <a:t>Punctuation marks were eliminated to focus solely on significant words, ensuring cleaner data for sentiment analysis.</a:t>
            </a:r>
          </a:p>
          <a:p>
            <a:pPr algn="just">
              <a:lnSpc>
                <a:spcPts val="340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239340" y="-4435407"/>
            <a:ext cx="8549194" cy="854919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5371902" y="7838939"/>
            <a:ext cx="4512230" cy="451223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0" y="-38434"/>
            <a:ext cx="2781792" cy="278179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t="0" r="-24906" b="0"/>
              </a:stretch>
            </a:blipFill>
            <a:ln w="171450" cap="sq">
              <a:solidFill>
                <a:srgbClr val="FFFFFF"/>
              </a:solidFill>
              <a:prstDash val="solid"/>
              <a:miter/>
            </a:ln>
          </p:spPr>
        </p:sp>
      </p:grpSp>
      <p:grpSp>
        <p:nvGrpSpPr>
          <p:cNvPr name="Group 10" id="10"/>
          <p:cNvGrpSpPr/>
          <p:nvPr/>
        </p:nvGrpSpPr>
        <p:grpSpPr>
          <a:xfrm rot="0">
            <a:off x="16837583" y="1599948"/>
            <a:ext cx="399568" cy="39956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3" id="13"/>
          <p:cNvGrpSpPr/>
          <p:nvPr/>
        </p:nvGrpSpPr>
        <p:grpSpPr>
          <a:xfrm rot="0">
            <a:off x="1028700" y="7644319"/>
            <a:ext cx="389240" cy="3892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16" id="16"/>
          <p:cNvSpPr txBox="true"/>
          <p:nvPr/>
        </p:nvSpPr>
        <p:spPr>
          <a:xfrm rot="0">
            <a:off x="5047544" y="560193"/>
            <a:ext cx="9524287" cy="1439323"/>
          </a:xfrm>
          <a:prstGeom prst="rect">
            <a:avLst/>
          </a:prstGeom>
        </p:spPr>
        <p:txBody>
          <a:bodyPr anchor="t" rtlCol="false" tIns="0" lIns="0" bIns="0" rIns="0">
            <a:spAutoFit/>
          </a:bodyPr>
          <a:lstStyle/>
          <a:p>
            <a:pPr algn="l">
              <a:lnSpc>
                <a:spcPts val="11275"/>
              </a:lnSpc>
            </a:pPr>
            <a:r>
              <a:rPr lang="en-US" sz="9396">
                <a:solidFill>
                  <a:srgbClr val="FF4454"/>
                </a:solidFill>
                <a:latin typeface="Anton"/>
                <a:ea typeface="Anton"/>
                <a:cs typeface="Anton"/>
                <a:sym typeface="Anton"/>
              </a:rPr>
              <a:t>SENTIMENT ANALYSIS</a:t>
            </a:r>
          </a:p>
        </p:txBody>
      </p:sp>
      <p:sp>
        <p:nvSpPr>
          <p:cNvPr name="TextBox 17" id="17"/>
          <p:cNvSpPr txBox="true"/>
          <p:nvPr/>
        </p:nvSpPr>
        <p:spPr>
          <a:xfrm rot="0">
            <a:off x="2312743" y="1951891"/>
            <a:ext cx="14993888" cy="7272448"/>
          </a:xfrm>
          <a:prstGeom prst="rect">
            <a:avLst/>
          </a:prstGeom>
        </p:spPr>
        <p:txBody>
          <a:bodyPr anchor="t" rtlCol="false" tIns="0" lIns="0" bIns="0" rIns="0">
            <a:spAutoFit/>
          </a:bodyPr>
          <a:lstStyle/>
          <a:p>
            <a:pPr algn="just">
              <a:lnSpc>
                <a:spcPts val="3406"/>
              </a:lnSpc>
            </a:pPr>
          </a:p>
          <a:p>
            <a:pPr algn="just">
              <a:lnSpc>
                <a:spcPts val="3406"/>
              </a:lnSpc>
            </a:pPr>
            <a:r>
              <a:rPr lang="en-US" b="true" sz="2433" spc="155">
                <a:solidFill>
                  <a:srgbClr val="FFFFFF"/>
                </a:solidFill>
                <a:latin typeface="Montserrat Bold"/>
                <a:ea typeface="Montserrat Bold"/>
                <a:cs typeface="Montserrat Bold"/>
                <a:sym typeface="Montserrat Bold"/>
              </a:rPr>
              <a:t>Sentiment Scoring:</a:t>
            </a:r>
            <a:r>
              <a:rPr lang="en-US" sz="2433" spc="155">
                <a:solidFill>
                  <a:srgbClr val="FFFFFF"/>
                </a:solidFill>
                <a:latin typeface="Montserrat"/>
                <a:ea typeface="Montserrat"/>
                <a:cs typeface="Montserrat"/>
                <a:sym typeface="Montserrat"/>
              </a:rPr>
              <a:t> </a:t>
            </a:r>
          </a:p>
          <a:p>
            <a:pPr algn="just">
              <a:lnSpc>
                <a:spcPts val="3406"/>
              </a:lnSpc>
            </a:pPr>
            <a:r>
              <a:rPr lang="en-US" sz="2433" spc="155">
                <a:solidFill>
                  <a:srgbClr val="FFFFFF"/>
                </a:solidFill>
                <a:latin typeface="Montserrat"/>
                <a:ea typeface="Montserrat"/>
                <a:cs typeface="Montserrat"/>
                <a:sym typeface="Montserrat"/>
              </a:rPr>
              <a:t>   Using the Sentiment library in R, sentiment scores were calculated for each token in the dataset. These scores helped categorize words as positive, negative, or neutral based on their sentiment polarity.</a:t>
            </a:r>
          </a:p>
          <a:p>
            <a:pPr algn="just">
              <a:lnSpc>
                <a:spcPts val="3406"/>
              </a:lnSpc>
            </a:pPr>
          </a:p>
          <a:p>
            <a:pPr algn="just">
              <a:lnSpc>
                <a:spcPts val="3406"/>
              </a:lnSpc>
            </a:pPr>
            <a:r>
              <a:rPr lang="en-US" b="true" sz="2433" spc="155">
                <a:solidFill>
                  <a:srgbClr val="FFFFFF"/>
                </a:solidFill>
                <a:latin typeface="Montserrat Bold"/>
                <a:ea typeface="Montserrat Bold"/>
                <a:cs typeface="Montserrat Bold"/>
                <a:sym typeface="Montserrat Bold"/>
              </a:rPr>
              <a:t>Classification of Words:</a:t>
            </a:r>
          </a:p>
          <a:p>
            <a:pPr algn="just" marL="525315" indent="-262658" lvl="1">
              <a:lnSpc>
                <a:spcPts val="3406"/>
              </a:lnSpc>
              <a:buFont typeface="Arial"/>
              <a:buChar char="•"/>
            </a:pPr>
            <a:r>
              <a:rPr lang="en-US" b="true" sz="2433" spc="155">
                <a:solidFill>
                  <a:srgbClr val="FFFFFF"/>
                </a:solidFill>
                <a:latin typeface="Montserrat Bold"/>
                <a:ea typeface="Montserrat Bold"/>
                <a:cs typeface="Montserrat Bold"/>
                <a:sym typeface="Montserrat Bold"/>
              </a:rPr>
              <a:t>Positive Words:</a:t>
            </a:r>
            <a:r>
              <a:rPr lang="en-US" sz="2433" spc="155">
                <a:solidFill>
                  <a:srgbClr val="FFFFFF"/>
                </a:solidFill>
                <a:latin typeface="Montserrat"/>
                <a:ea typeface="Montserrat"/>
                <a:cs typeface="Montserrat"/>
                <a:sym typeface="Montserrat"/>
              </a:rPr>
              <a:t> Words that convey optimism or favorable emotions (e.g., "happy," "success").</a:t>
            </a:r>
          </a:p>
          <a:p>
            <a:pPr algn="just" marL="525315" indent="-262658" lvl="1">
              <a:lnSpc>
                <a:spcPts val="3406"/>
              </a:lnSpc>
              <a:buFont typeface="Arial"/>
              <a:buChar char="•"/>
            </a:pPr>
            <a:r>
              <a:rPr lang="en-US" b="true" sz="2433" spc="155">
                <a:solidFill>
                  <a:srgbClr val="FFFFFF"/>
                </a:solidFill>
                <a:latin typeface="Montserrat Bold"/>
                <a:ea typeface="Montserrat Bold"/>
                <a:cs typeface="Montserrat Bold"/>
                <a:sym typeface="Montserrat Bold"/>
              </a:rPr>
              <a:t>N</a:t>
            </a:r>
            <a:r>
              <a:rPr lang="en-US" b="true" sz="2433" spc="155">
                <a:solidFill>
                  <a:srgbClr val="FFFFFF"/>
                </a:solidFill>
                <a:latin typeface="Montserrat Bold"/>
                <a:ea typeface="Montserrat Bold"/>
                <a:cs typeface="Montserrat Bold"/>
                <a:sym typeface="Montserrat Bold"/>
              </a:rPr>
              <a:t>egative Words</a:t>
            </a:r>
            <a:r>
              <a:rPr lang="en-US" sz="2433" spc="155">
                <a:solidFill>
                  <a:srgbClr val="FFFFFF"/>
                </a:solidFill>
                <a:latin typeface="Montserrat"/>
                <a:ea typeface="Montserrat"/>
                <a:cs typeface="Montserrat"/>
                <a:sym typeface="Montserrat"/>
              </a:rPr>
              <a:t>: </a:t>
            </a:r>
            <a:r>
              <a:rPr lang="en-US" sz="2433" spc="155">
                <a:solidFill>
                  <a:srgbClr val="FFFFFF"/>
                </a:solidFill>
                <a:latin typeface="Montserrat"/>
                <a:ea typeface="Montserrat"/>
                <a:cs typeface="Montserrat"/>
                <a:sym typeface="Montserrat"/>
              </a:rPr>
              <a:t>Words reflecting challenges or unfavorable emotions (e.g., "sad," "failure").</a:t>
            </a:r>
          </a:p>
          <a:p>
            <a:pPr algn="just" marL="525315" indent="-262658" lvl="1">
              <a:lnSpc>
                <a:spcPts val="3406"/>
              </a:lnSpc>
              <a:buFont typeface="Arial"/>
              <a:buChar char="•"/>
            </a:pPr>
            <a:r>
              <a:rPr lang="en-US" b="true" sz="2433" spc="155">
                <a:solidFill>
                  <a:srgbClr val="FFFFFF"/>
                </a:solidFill>
                <a:latin typeface="Montserrat Bold"/>
                <a:ea typeface="Montserrat Bold"/>
                <a:cs typeface="Montserrat Bold"/>
                <a:sym typeface="Montserrat Bold"/>
              </a:rPr>
              <a:t>Neutral Words</a:t>
            </a:r>
            <a:r>
              <a:rPr lang="en-US" sz="2433" spc="155">
                <a:solidFill>
                  <a:srgbClr val="FFFFFF"/>
                </a:solidFill>
                <a:latin typeface="Montserrat"/>
                <a:ea typeface="Montserrat"/>
                <a:cs typeface="Montserrat"/>
                <a:sym typeface="Montserrat"/>
              </a:rPr>
              <a:t>: Words with no strong emotional association.</a:t>
            </a:r>
          </a:p>
          <a:p>
            <a:pPr algn="just">
              <a:lnSpc>
                <a:spcPts val="3406"/>
              </a:lnSpc>
            </a:pPr>
          </a:p>
          <a:p>
            <a:pPr algn="just">
              <a:lnSpc>
                <a:spcPts val="3406"/>
              </a:lnSpc>
            </a:pPr>
            <a:r>
              <a:rPr lang="en-US" b="true" sz="2433" spc="155">
                <a:solidFill>
                  <a:srgbClr val="FFFFFF"/>
                </a:solidFill>
                <a:latin typeface="Montserrat Bold"/>
                <a:ea typeface="Montserrat Bold"/>
                <a:cs typeface="Montserrat Bold"/>
                <a:sym typeface="Montserrat Bold"/>
              </a:rPr>
              <a:t>Sentiment Insights:</a:t>
            </a:r>
          </a:p>
          <a:p>
            <a:pPr algn="just">
              <a:lnSpc>
                <a:spcPts val="3406"/>
              </a:lnSpc>
            </a:pPr>
            <a:r>
              <a:rPr lang="en-US" b="true" sz="2433" spc="155">
                <a:solidFill>
                  <a:srgbClr val="FFFFFF"/>
                </a:solidFill>
                <a:latin typeface="Montserrat Bold"/>
                <a:ea typeface="Montserrat Bold"/>
                <a:cs typeface="Montserrat Bold"/>
                <a:sym typeface="Montserrat Bold"/>
              </a:rPr>
              <a:t>   </a:t>
            </a:r>
            <a:r>
              <a:rPr lang="en-US" sz="2433" spc="155">
                <a:solidFill>
                  <a:srgbClr val="FFFFFF"/>
                </a:solidFill>
                <a:latin typeface="Montserrat"/>
                <a:ea typeface="Montserrat"/>
                <a:cs typeface="Montserrat"/>
                <a:sym typeface="Montserrat"/>
              </a:rPr>
              <a:t>This classification provided a clear understanding of the prevailing sentiments toward life, highlighting trends in positive and negative perceptions.</a:t>
            </a:r>
          </a:p>
          <a:p>
            <a:pPr algn="just">
              <a:lnSpc>
                <a:spcPts val="340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890065" y="3380883"/>
            <a:ext cx="6061048" cy="6079669"/>
          </a:xfrm>
          <a:custGeom>
            <a:avLst/>
            <a:gdLst/>
            <a:ahLst/>
            <a:cxnLst/>
            <a:rect r="r" b="b" t="t" l="l"/>
            <a:pathLst>
              <a:path h="6079669" w="6061048">
                <a:moveTo>
                  <a:pt x="0" y="0"/>
                </a:moveTo>
                <a:lnTo>
                  <a:pt x="6061047" y="0"/>
                </a:lnTo>
                <a:lnTo>
                  <a:pt x="6061047" y="6079668"/>
                </a:lnTo>
                <a:lnTo>
                  <a:pt x="0" y="6079668"/>
                </a:lnTo>
                <a:lnTo>
                  <a:pt x="0" y="0"/>
                </a:lnTo>
                <a:close/>
              </a:path>
            </a:pathLst>
          </a:custGeom>
          <a:blipFill>
            <a:blip r:embed="rId2"/>
            <a:stretch>
              <a:fillRect l="0" t="0" r="0" b="0"/>
            </a:stretch>
          </a:blipFill>
        </p:spPr>
      </p:sp>
      <p:sp>
        <p:nvSpPr>
          <p:cNvPr name="Freeform 3" id="3"/>
          <p:cNvSpPr/>
          <p:nvPr/>
        </p:nvSpPr>
        <p:spPr>
          <a:xfrm flipH="false" flipV="false" rot="0">
            <a:off x="10598534" y="3380883"/>
            <a:ext cx="5895255" cy="5877417"/>
          </a:xfrm>
          <a:custGeom>
            <a:avLst/>
            <a:gdLst/>
            <a:ahLst/>
            <a:cxnLst/>
            <a:rect r="r" b="b" t="t" l="l"/>
            <a:pathLst>
              <a:path h="5877417" w="5895255">
                <a:moveTo>
                  <a:pt x="0" y="0"/>
                </a:moveTo>
                <a:lnTo>
                  <a:pt x="5895255" y="0"/>
                </a:lnTo>
                <a:lnTo>
                  <a:pt x="5895255" y="5877417"/>
                </a:lnTo>
                <a:lnTo>
                  <a:pt x="0" y="5877417"/>
                </a:lnTo>
                <a:lnTo>
                  <a:pt x="0" y="0"/>
                </a:lnTo>
                <a:close/>
              </a:path>
            </a:pathLst>
          </a:custGeom>
          <a:blipFill>
            <a:blip r:embed="rId3"/>
            <a:stretch>
              <a:fillRect l="0" t="0" r="0" b="0"/>
            </a:stretch>
          </a:blipFill>
        </p:spPr>
      </p:sp>
      <p:sp>
        <p:nvSpPr>
          <p:cNvPr name="TextBox 4" id="4"/>
          <p:cNvSpPr txBox="true"/>
          <p:nvPr/>
        </p:nvSpPr>
        <p:spPr>
          <a:xfrm rot="0">
            <a:off x="366623" y="1643993"/>
            <a:ext cx="8517281" cy="1118939"/>
          </a:xfrm>
          <a:prstGeom prst="rect">
            <a:avLst/>
          </a:prstGeom>
        </p:spPr>
        <p:txBody>
          <a:bodyPr anchor="t" rtlCol="false" tIns="0" lIns="0" bIns="0" rIns="0">
            <a:spAutoFit/>
          </a:bodyPr>
          <a:lstStyle/>
          <a:p>
            <a:pPr algn="ctr">
              <a:lnSpc>
                <a:spcPts val="8830"/>
              </a:lnSpc>
            </a:pPr>
            <a:r>
              <a:rPr lang="en-US" sz="7358">
                <a:solidFill>
                  <a:srgbClr val="FF4454"/>
                </a:solidFill>
                <a:latin typeface="Anton"/>
                <a:ea typeface="Anton"/>
                <a:cs typeface="Anton"/>
                <a:sym typeface="Anton"/>
              </a:rPr>
              <a:t>POSITIVE WORDS</a:t>
            </a:r>
          </a:p>
        </p:txBody>
      </p:sp>
      <p:sp>
        <p:nvSpPr>
          <p:cNvPr name="TextBox 5" id="5"/>
          <p:cNvSpPr txBox="true"/>
          <p:nvPr/>
        </p:nvSpPr>
        <p:spPr>
          <a:xfrm rot="0">
            <a:off x="10184410" y="1671019"/>
            <a:ext cx="6723504" cy="1064887"/>
          </a:xfrm>
          <a:prstGeom prst="rect">
            <a:avLst/>
          </a:prstGeom>
        </p:spPr>
        <p:txBody>
          <a:bodyPr anchor="t" rtlCol="false" tIns="0" lIns="0" bIns="0" rIns="0">
            <a:spAutoFit/>
          </a:bodyPr>
          <a:lstStyle/>
          <a:p>
            <a:pPr algn="ctr">
              <a:lnSpc>
                <a:spcPts val="8403"/>
              </a:lnSpc>
            </a:pPr>
            <a:r>
              <a:rPr lang="en-US" sz="7003">
                <a:solidFill>
                  <a:srgbClr val="FF4454"/>
                </a:solidFill>
                <a:latin typeface="Anton"/>
                <a:ea typeface="Anton"/>
                <a:cs typeface="Anton"/>
                <a:sym typeface="Anton"/>
              </a:rPr>
              <a:t>NEGATIVE WORDS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5239340" y="-4435407"/>
            <a:ext cx="8549194" cy="854919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5371902" y="7838939"/>
            <a:ext cx="4512230" cy="451223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0" y="-38434"/>
            <a:ext cx="2781792" cy="278179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t="0" r="-24906" b="0"/>
              </a:stretch>
            </a:blipFill>
            <a:ln w="171450" cap="sq">
              <a:solidFill>
                <a:srgbClr val="FFFFFF"/>
              </a:solidFill>
              <a:prstDash val="solid"/>
              <a:miter/>
            </a:ln>
          </p:spPr>
        </p:sp>
      </p:grpSp>
      <p:grpSp>
        <p:nvGrpSpPr>
          <p:cNvPr name="Group 10" id="10"/>
          <p:cNvGrpSpPr/>
          <p:nvPr/>
        </p:nvGrpSpPr>
        <p:grpSpPr>
          <a:xfrm rot="0">
            <a:off x="16837583" y="1599948"/>
            <a:ext cx="399568" cy="39956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3" id="13"/>
          <p:cNvGrpSpPr/>
          <p:nvPr/>
        </p:nvGrpSpPr>
        <p:grpSpPr>
          <a:xfrm rot="0">
            <a:off x="1028700" y="7644319"/>
            <a:ext cx="389240" cy="3892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16" id="16"/>
          <p:cNvSpPr txBox="true"/>
          <p:nvPr/>
        </p:nvSpPr>
        <p:spPr>
          <a:xfrm rot="0">
            <a:off x="7735013" y="1075308"/>
            <a:ext cx="9524287" cy="1439323"/>
          </a:xfrm>
          <a:prstGeom prst="rect">
            <a:avLst/>
          </a:prstGeom>
        </p:spPr>
        <p:txBody>
          <a:bodyPr anchor="t" rtlCol="false" tIns="0" lIns="0" bIns="0" rIns="0">
            <a:spAutoFit/>
          </a:bodyPr>
          <a:lstStyle/>
          <a:p>
            <a:pPr algn="l">
              <a:lnSpc>
                <a:spcPts val="11275"/>
              </a:lnSpc>
            </a:pPr>
            <a:r>
              <a:rPr lang="en-US" sz="9396">
                <a:solidFill>
                  <a:srgbClr val="FF4454"/>
                </a:solidFill>
                <a:latin typeface="Anton"/>
                <a:ea typeface="Anton"/>
                <a:cs typeface="Anton"/>
                <a:sym typeface="Anton"/>
              </a:rPr>
              <a:t>RESULT</a:t>
            </a:r>
          </a:p>
        </p:txBody>
      </p:sp>
      <p:sp>
        <p:nvSpPr>
          <p:cNvPr name="TextBox 17" id="17"/>
          <p:cNvSpPr txBox="true"/>
          <p:nvPr/>
        </p:nvSpPr>
        <p:spPr>
          <a:xfrm rot="0">
            <a:off x="3309853" y="2686208"/>
            <a:ext cx="13727514" cy="5816334"/>
          </a:xfrm>
          <a:prstGeom prst="rect">
            <a:avLst/>
          </a:prstGeom>
        </p:spPr>
        <p:txBody>
          <a:bodyPr anchor="t" rtlCol="false" tIns="0" lIns="0" bIns="0" rIns="0">
            <a:spAutoFit/>
          </a:bodyPr>
          <a:lstStyle/>
          <a:p>
            <a:pPr algn="just">
              <a:lnSpc>
                <a:spcPts val="3864"/>
              </a:lnSpc>
            </a:pPr>
          </a:p>
          <a:p>
            <a:pPr algn="just">
              <a:lnSpc>
                <a:spcPts val="3864"/>
              </a:lnSpc>
            </a:pPr>
            <a:r>
              <a:rPr lang="en-US" sz="2760" spc="306">
                <a:solidFill>
                  <a:srgbClr val="FFFFFF"/>
                </a:solidFill>
                <a:latin typeface="Montserrat"/>
                <a:ea typeface="Montserrat"/>
                <a:cs typeface="Montserrat"/>
                <a:sym typeface="Montserrat"/>
              </a:rPr>
              <a:t>The sentiment analysis revealed a diverse range of perceptions and attitudes towards life within the college community. While there were instances of both positive and negative sentiments, the predominant sentiment leaned towards positivity. The WordClouds highlighted the most frequently occurring positive and negative words associated with life, offering insights into the prevailing sentiments. The pie charts provided a visual representation of the distribution of sentiments, facilitating a comprehensive understanding of the overall sentiment landscape.</a:t>
            </a:r>
          </a:p>
          <a:p>
            <a:pPr algn="just">
              <a:lnSpc>
                <a:spcPts val="386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849886" y="2938483"/>
            <a:ext cx="12871071" cy="5860214"/>
          </a:xfrm>
          <a:custGeom>
            <a:avLst/>
            <a:gdLst/>
            <a:ahLst/>
            <a:cxnLst/>
            <a:rect r="r" b="b" t="t" l="l"/>
            <a:pathLst>
              <a:path h="5860214" w="12871071">
                <a:moveTo>
                  <a:pt x="0" y="0"/>
                </a:moveTo>
                <a:lnTo>
                  <a:pt x="12871071" y="0"/>
                </a:lnTo>
                <a:lnTo>
                  <a:pt x="12871071" y="5860214"/>
                </a:lnTo>
                <a:lnTo>
                  <a:pt x="0" y="5860214"/>
                </a:lnTo>
                <a:lnTo>
                  <a:pt x="0" y="0"/>
                </a:lnTo>
                <a:close/>
              </a:path>
            </a:pathLst>
          </a:custGeom>
          <a:blipFill>
            <a:blip r:embed="rId2"/>
            <a:stretch>
              <a:fillRect l="0" t="-48574" r="0" b="-50674"/>
            </a:stretch>
          </a:blipFill>
        </p:spPr>
      </p:sp>
      <p:sp>
        <p:nvSpPr>
          <p:cNvPr name="TextBox 3" id="3"/>
          <p:cNvSpPr txBox="true"/>
          <p:nvPr/>
        </p:nvSpPr>
        <p:spPr>
          <a:xfrm rot="0">
            <a:off x="5882095" y="1194360"/>
            <a:ext cx="9524287" cy="1439323"/>
          </a:xfrm>
          <a:prstGeom prst="rect">
            <a:avLst/>
          </a:prstGeom>
        </p:spPr>
        <p:txBody>
          <a:bodyPr anchor="t" rtlCol="false" tIns="0" lIns="0" bIns="0" rIns="0">
            <a:spAutoFit/>
          </a:bodyPr>
          <a:lstStyle/>
          <a:p>
            <a:pPr algn="l">
              <a:lnSpc>
                <a:spcPts val="11275"/>
              </a:lnSpc>
            </a:pPr>
            <a:r>
              <a:rPr lang="en-US" sz="9396">
                <a:solidFill>
                  <a:srgbClr val="FF4454"/>
                </a:solidFill>
                <a:latin typeface="Anton"/>
                <a:ea typeface="Anton"/>
                <a:cs typeface="Anton"/>
                <a:sym typeface="Anton"/>
              </a:rPr>
              <a:t>FINAL OUTPUT</a:t>
            </a:r>
          </a:p>
        </p:txBody>
      </p:sp>
      <p:sp>
        <p:nvSpPr>
          <p:cNvPr name="TextBox 4" id="4"/>
          <p:cNvSpPr txBox="true"/>
          <p:nvPr/>
        </p:nvSpPr>
        <p:spPr>
          <a:xfrm rot="0">
            <a:off x="3164462" y="9075878"/>
            <a:ext cx="12241920" cy="682625"/>
          </a:xfrm>
          <a:prstGeom prst="rect">
            <a:avLst/>
          </a:prstGeom>
        </p:spPr>
        <p:txBody>
          <a:bodyPr anchor="t" rtlCol="false" tIns="0" lIns="0" bIns="0" rIns="0">
            <a:spAutoFit/>
          </a:bodyPr>
          <a:lstStyle/>
          <a:p>
            <a:pPr algn="ctr">
              <a:lnSpc>
                <a:spcPts val="2799"/>
              </a:lnSpc>
              <a:spcBef>
                <a:spcPct val="0"/>
              </a:spcBef>
            </a:pPr>
            <a:r>
              <a:rPr lang="en-US" sz="1999">
                <a:solidFill>
                  <a:srgbClr val="FF4454"/>
                </a:solidFill>
                <a:latin typeface="Montserrat"/>
                <a:ea typeface="Montserrat"/>
                <a:cs typeface="Montserrat"/>
                <a:sym typeface="Montserrat"/>
              </a:rPr>
              <a:t>The sentiment analysis of the data suggests that the overall perception</a:t>
            </a:r>
          </a:p>
          <a:p>
            <a:pPr algn="ctr">
              <a:lnSpc>
                <a:spcPts val="2799"/>
              </a:lnSpc>
              <a:spcBef>
                <a:spcPct val="0"/>
              </a:spcBef>
            </a:pPr>
            <a:r>
              <a:rPr lang="en-US" sz="1999">
                <a:solidFill>
                  <a:srgbClr val="FF4454"/>
                </a:solidFill>
                <a:latin typeface="Montserrat"/>
                <a:ea typeface="Montserrat"/>
                <a:cs typeface="Montserrat"/>
                <a:sym typeface="Montserrat"/>
              </a:rPr>
              <a:t>of life within the college community is positive.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DAGU4CLevls</dc:identifier>
  <dcterms:modified xsi:type="dcterms:W3CDTF">2011-08-01T06:04:30Z</dcterms:modified>
  <cp:revision>1</cp:revision>
  <dc:title>Black Red Modern Bold Data Analysis Presentation</dc:title>
</cp:coreProperties>
</file>