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57" r:id="rId5"/>
    <p:sldId id="258" r:id="rId6"/>
    <p:sldId id="259" r:id="rId7"/>
    <p:sldId id="261" r:id="rId8"/>
    <p:sldId id="263" r:id="rId9"/>
    <p:sldId id="262" r:id="rId10"/>
    <p:sldId id="265" r:id="rId11"/>
    <p:sldId id="267" r:id="rId12"/>
    <p:sldId id="276" r:id="rId13"/>
    <p:sldId id="268" r:id="rId14"/>
    <p:sldId id="272" r:id="rId15"/>
    <p:sldId id="273" r:id="rId16"/>
    <p:sldId id="274" r:id="rId17"/>
    <p:sldId id="275" r:id="rId18"/>
    <p:sldId id="266" r:id="rId19"/>
    <p:sldId id="269" r:id="rId20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88889" autoAdjust="0"/>
  </p:normalViewPr>
  <p:slideViewPr>
    <p:cSldViewPr snapToGrid="0" snapToObjects="1">
      <p:cViewPr>
        <p:scale>
          <a:sx n="150" d="100"/>
          <a:sy n="150" d="100"/>
        </p:scale>
        <p:origin x="1062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5DA97-630C-4825-803C-543543B422C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7CB7-084C-4E0C-BD19-A588BCC35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7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37CB7-084C-4E0C-BD19-A588BCC3540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8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Warping is the transformation or distortion of an object and its surrounding area in an image from what that object would look like in the actual scene. 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When a 3D scene is projected to 2D space in the image plane light ray tends to bend and miss align.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37CB7-084C-4E0C-BD19-A588BCC3540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9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37CB7-084C-4E0C-BD19-A588BCC3540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1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0" y="6421247"/>
            <a:ext cx="34208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25185F7D-64E0-1D46-A4BC-ABFBDCB9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274638"/>
            <a:ext cx="8229600" cy="646331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C61C331-DF52-9842-A822-8A344077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05" y="1053548"/>
            <a:ext cx="8229600" cy="507261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97566" y="274638"/>
            <a:ext cx="844826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97566" y="1090308"/>
            <a:ext cx="8448260" cy="503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64207B79-B5F5-C442-B450-15FB119FC0D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2509" y="6418693"/>
            <a:ext cx="2520045" cy="2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4.jp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319-16865-4_25" TargetMode="External"/><Relationship Id="rId2" Type="http://schemas.openxmlformats.org/officeDocument/2006/relationships/hyperlink" Target="http://dx.doi.org/10.1364/JOSAA.35.00114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D8111A02-5DC5-2043-B18C-E2918446F2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642FBE76-A0C0-9E40-9549-433895386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950" y="2555052"/>
            <a:ext cx="8114088" cy="1200329"/>
          </a:xfrm>
        </p:spPr>
        <p:txBody>
          <a:bodyPr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De-</a:t>
            </a:r>
            <a:r>
              <a:rPr lang="nb-NO" dirty="0" err="1">
                <a:solidFill>
                  <a:schemeClr val="bg1"/>
                </a:solidFill>
              </a:rPr>
              <a:t>warping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Algorithm</a:t>
            </a:r>
            <a:r>
              <a:rPr lang="nb-NO" dirty="0">
                <a:solidFill>
                  <a:schemeClr val="bg1"/>
                </a:solidFill>
              </a:rPr>
              <a:t> With Minimum Line Buffer</a:t>
            </a:r>
          </a:p>
        </p:txBody>
      </p:sp>
      <p:sp>
        <p:nvSpPr>
          <p:cNvPr id="13" name="Undertittel 2">
            <a:extLst>
              <a:ext uri="{FF2B5EF4-FFF2-40B4-BE49-F238E27FC236}">
                <a16:creationId xmlns:a16="http://schemas.microsoft.com/office/drawing/2014/main" id="{602DC60D-4EDB-FA40-B334-CAC62B0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56" y="3889489"/>
            <a:ext cx="8114089" cy="1200329"/>
          </a:xfrm>
        </p:spPr>
        <p:txBody>
          <a:bodyPr>
            <a:norm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85000"/>
                  </a:schemeClr>
                </a:solidFill>
              </a:rPr>
              <a:t>Presented</a:t>
            </a: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 By </a:t>
            </a:r>
          </a:p>
          <a:p>
            <a:pPr algn="ctr"/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Mohammad Shazzad Hossain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8928ADE2-81E1-784E-8BA7-7A9A35BC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15" y="1528523"/>
            <a:ext cx="5406359" cy="4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A316176-5070-D79D-9665-FB6E588F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274638"/>
            <a:ext cx="8229600" cy="646331"/>
          </a:xfrm>
        </p:spPr>
        <p:txBody>
          <a:bodyPr anchor="t">
            <a:normAutofit/>
          </a:bodyPr>
          <a:lstStyle/>
          <a:p>
            <a:r>
              <a:rPr lang="en-US" dirty="0"/>
              <a:t>Coefficients Value Selection </a:t>
            </a:r>
          </a:p>
        </p:txBody>
      </p:sp>
      <p:pic>
        <p:nvPicPr>
          <p:cNvPr id="6" name="Content Placeholder 5" descr="A diagram of a curve&#10;&#10;Description automatically generated with medium confidence">
            <a:extLst>
              <a:ext uri="{FF2B5EF4-FFF2-40B4-BE49-F238E27FC236}">
                <a16:creationId xmlns:a16="http://schemas.microsoft.com/office/drawing/2014/main" id="{873D9C21-5A9E-7C52-458B-62BBDEB3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97" y="1053548"/>
            <a:ext cx="3368150" cy="2526112"/>
          </a:xfrm>
          <a:prstGeom prst="rect">
            <a:avLst/>
          </a:prstGeom>
        </p:spPr>
      </p:pic>
      <p:pic>
        <p:nvPicPr>
          <p:cNvPr id="8" name="Picture 7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70DCE8E-D0FE-C968-AF4F-2F45F96EF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71" y="1113887"/>
            <a:ext cx="3234357" cy="2425768"/>
          </a:xfrm>
          <a:prstGeom prst="rect">
            <a:avLst/>
          </a:prstGeom>
        </p:spPr>
      </p:pic>
      <p:pic>
        <p:nvPicPr>
          <p:cNvPr id="12" name="Picture 11" descr="A graph of a number of values&#10;&#10;Description automatically generated">
            <a:extLst>
              <a:ext uri="{FF2B5EF4-FFF2-40B4-BE49-F238E27FC236}">
                <a16:creationId xmlns:a16="http://schemas.microsoft.com/office/drawing/2014/main" id="{8A45860B-480F-3B94-94A0-847649F66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96" y="3539655"/>
            <a:ext cx="3448675" cy="2586506"/>
          </a:xfrm>
          <a:prstGeom prst="rect">
            <a:avLst/>
          </a:prstGeom>
        </p:spPr>
      </p:pic>
      <p:pic>
        <p:nvPicPr>
          <p:cNvPr id="14" name="Picture 13" descr="A graph of a number of values&#10;&#10;Description automatically generated">
            <a:extLst>
              <a:ext uri="{FF2B5EF4-FFF2-40B4-BE49-F238E27FC236}">
                <a16:creationId xmlns:a16="http://schemas.microsoft.com/office/drawing/2014/main" id="{800B7249-997C-DFB1-68A4-ECA2BF8BD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371" y="3569853"/>
            <a:ext cx="3368150" cy="25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4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B82E-3A68-7BC2-84C7-236AC19C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with different images.</a:t>
            </a:r>
            <a:endParaRPr lang="en-GB" dirty="0"/>
          </a:p>
        </p:txBody>
      </p:sp>
      <p:pic>
        <p:nvPicPr>
          <p:cNvPr id="5" name="Content Placeholder 4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1885C0C8-FE18-DC0C-023A-C0074AC1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054100"/>
            <a:ext cx="6762750" cy="5072063"/>
          </a:xfrm>
        </p:spPr>
      </p:pic>
    </p:spTree>
    <p:extLst>
      <p:ext uri="{BB962C8B-B14F-4D97-AF65-F5344CB8AC3E}">
        <p14:creationId xmlns:p14="http://schemas.microsoft.com/office/powerpoint/2010/main" val="127752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285B-A597-1B6F-9C86-03B636B2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274638"/>
            <a:ext cx="8229600" cy="1200329"/>
          </a:xfrm>
        </p:spPr>
        <p:txBody>
          <a:bodyPr/>
          <a:lstStyle/>
          <a:p>
            <a:r>
              <a:rPr lang="en-US" dirty="0"/>
              <a:t>Comparison of Results with existing Algorithm.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551F3E-9F49-8225-C178-C7A89C30E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73" y="1474967"/>
            <a:ext cx="6897063" cy="36200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3E9DE-9C58-26B9-35EC-54FA30BF4C3B}"/>
              </a:ext>
            </a:extLst>
          </p:cNvPr>
          <p:cNvSpPr txBox="1"/>
          <p:nvPr/>
        </p:nvSpPr>
        <p:spPr>
          <a:xfrm>
            <a:off x="407505" y="5094972"/>
            <a:ext cx="843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Bilinear Interpolation (BL), </a:t>
            </a:r>
            <a:r>
              <a:rPr lang="en-GB" dirty="0" err="1"/>
              <a:t>Makima</a:t>
            </a:r>
            <a:r>
              <a:rPr lang="en-GB" dirty="0"/>
              <a:t> interpolation (</a:t>
            </a:r>
            <a:r>
              <a:rPr lang="en-GB" dirty="0" err="1"/>
              <a:t>Makima</a:t>
            </a:r>
            <a:r>
              <a:rPr lang="en-GB" dirty="0"/>
              <a:t>), Spline interpolation (Spline), Fast image inpainting using coherence transport (FICT), Harmonic</a:t>
            </a:r>
          </a:p>
          <a:p>
            <a:r>
              <a:rPr lang="en-GB" dirty="0"/>
              <a:t>interpolation (Harmonic), Modified bilinear interpolation (MBL), Multiple nearest </a:t>
            </a:r>
            <a:r>
              <a:rPr lang="en-GB" dirty="0" err="1"/>
              <a:t>neighbor</a:t>
            </a:r>
            <a:r>
              <a:rPr lang="en-GB" dirty="0"/>
              <a:t> based interpolation (MNBI), and Sub-pixel relocation (SPR)</a:t>
            </a:r>
          </a:p>
        </p:txBody>
      </p:sp>
    </p:spTree>
    <p:extLst>
      <p:ext uri="{BB962C8B-B14F-4D97-AF65-F5344CB8AC3E}">
        <p14:creationId xmlns:p14="http://schemas.microsoft.com/office/powerpoint/2010/main" val="297468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1C63-773C-8A9A-3989-A3D91E02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274638"/>
            <a:ext cx="8448260" cy="646331"/>
          </a:xfrm>
        </p:spPr>
        <p:txBody>
          <a:bodyPr anchor="t">
            <a:normAutofit/>
          </a:bodyPr>
          <a:lstStyle/>
          <a:p>
            <a:r>
              <a:rPr lang="en-US" dirty="0"/>
              <a:t>Hardware Design for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150F-CE5B-1BC1-664C-51DA83D3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566" y="1209149"/>
            <a:ext cx="7726680" cy="868680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endParaRPr lang="en-US" sz="2800" dirty="0"/>
          </a:p>
          <a:p>
            <a:r>
              <a:rPr lang="en-GB" dirty="0"/>
              <a:t>System level Micro- Architecture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DB28C-3D35-4927-C204-7C0B624E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180676"/>
            <a:ext cx="7189470" cy="3954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17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EB08173-9027-D7A2-91CE-4B310286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274638"/>
            <a:ext cx="8448260" cy="646331"/>
          </a:xfrm>
        </p:spPr>
        <p:txBody>
          <a:bodyPr anchor="t">
            <a:normAutofit/>
          </a:bodyPr>
          <a:lstStyle/>
          <a:p>
            <a:r>
              <a:rPr lang="en-US" dirty="0"/>
              <a:t>Correction Module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AA36B8-C32F-B651-6251-D08A08B63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85276" y="4215764"/>
            <a:ext cx="3215474" cy="149226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8560E3-2DE1-3B68-DAC4-93AB2F6533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2583" y="1272877"/>
            <a:ext cx="8558833" cy="2653238"/>
          </a:xfrm>
          <a:noFill/>
        </p:spPr>
      </p:pic>
    </p:spTree>
    <p:extLst>
      <p:ext uri="{BB962C8B-B14F-4D97-AF65-F5344CB8AC3E}">
        <p14:creationId xmlns:p14="http://schemas.microsoft.com/office/powerpoint/2010/main" val="171404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5B1D-B728-E053-11C6-133E8FBD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274638"/>
            <a:ext cx="8229600" cy="646331"/>
          </a:xfrm>
        </p:spPr>
        <p:txBody>
          <a:bodyPr anchor="t">
            <a:normAutofit/>
          </a:bodyPr>
          <a:lstStyle/>
          <a:p>
            <a:r>
              <a:rPr lang="en-US" dirty="0"/>
              <a:t>Line buffer Module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850C19-1CA2-9AD7-E4D2-93534428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046" y="1513391"/>
            <a:ext cx="7049484" cy="4153480"/>
          </a:xfrm>
        </p:spPr>
      </p:pic>
    </p:spTree>
    <p:extLst>
      <p:ext uri="{BB962C8B-B14F-4D97-AF65-F5344CB8AC3E}">
        <p14:creationId xmlns:p14="http://schemas.microsoft.com/office/powerpoint/2010/main" val="424869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BAED-6F4C-27AB-DCA3-4D17304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Hardware Realization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58F05-4E65-E1B7-57E6-7800202F0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88" y="3137830"/>
            <a:ext cx="8229600" cy="11997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184EB-2155-D35D-E654-71CA5F70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21" y="1195251"/>
            <a:ext cx="657316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DA6C-D3C2-B7FA-02E9-CD45747C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274638"/>
            <a:ext cx="8229600" cy="1200329"/>
          </a:xfrm>
        </p:spPr>
        <p:txBody>
          <a:bodyPr/>
          <a:lstStyle/>
          <a:p>
            <a:r>
              <a:rPr lang="en-US" dirty="0"/>
              <a:t>Comparison of resource utilization with existing work.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9AD66-7109-8C9B-A323-1F550BF02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45" y="2642261"/>
            <a:ext cx="8135485" cy="1895740"/>
          </a:xfrm>
        </p:spPr>
      </p:pic>
    </p:spTree>
    <p:extLst>
      <p:ext uri="{BB962C8B-B14F-4D97-AF65-F5344CB8AC3E}">
        <p14:creationId xmlns:p14="http://schemas.microsoft.com/office/powerpoint/2010/main" val="328234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F3F7-CA7C-9452-36B7-B2E4240B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274638"/>
            <a:ext cx="8448260" cy="646331"/>
          </a:xfrm>
        </p:spPr>
        <p:txBody>
          <a:bodyPr anchor="t">
            <a:normAutofit/>
          </a:bodyPr>
          <a:lstStyle/>
          <a:p>
            <a:r>
              <a:rPr lang="en-US" dirty="0"/>
              <a:t> Barrel Distortion Corrected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4BC6-EB8E-D356-3E6C-43E607F3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566" y="1109587"/>
            <a:ext cx="4040188" cy="639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Distorted Image </a:t>
            </a:r>
            <a:endParaRPr lang="en-GB" dirty="0"/>
          </a:p>
        </p:txBody>
      </p:sp>
      <p:pic>
        <p:nvPicPr>
          <p:cNvPr id="10" name="Content Placeholder 9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659F445E-6331-AC2C-019C-435645B03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597" r="11716"/>
          <a:stretch/>
        </p:blipFill>
        <p:spPr>
          <a:xfrm>
            <a:off x="1325460" y="4040484"/>
            <a:ext cx="2184400" cy="2136335"/>
          </a:xfr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9CA2-4022-48CC-EF37-A0080550B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06248" y="1110540"/>
            <a:ext cx="4041775" cy="639762"/>
          </a:xfrm>
        </p:spPr>
        <p:txBody>
          <a:bodyPr anchor="b">
            <a:normAutofit/>
          </a:bodyPr>
          <a:lstStyle/>
          <a:p>
            <a:r>
              <a:rPr lang="en-US" dirty="0"/>
              <a:t>Corrected Image </a:t>
            </a:r>
            <a:endParaRPr lang="en-GB" dirty="0"/>
          </a:p>
        </p:txBody>
      </p:sp>
      <p:pic>
        <p:nvPicPr>
          <p:cNvPr id="12" name="Content Placeholder 11" descr="A black and white checkered pattern&#10;&#10;Description automatically generated">
            <a:extLst>
              <a:ext uri="{FF2B5EF4-FFF2-40B4-BE49-F238E27FC236}">
                <a16:creationId xmlns:a16="http://schemas.microsoft.com/office/drawing/2014/main" id="{0AA14C9A-CE34-EDFB-5346-5F8AA45929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0081" r="13201"/>
          <a:stretch/>
        </p:blipFill>
        <p:spPr>
          <a:xfrm>
            <a:off x="5016313" y="4040484"/>
            <a:ext cx="2036314" cy="1990725"/>
          </a:xfrm>
          <a:noFill/>
        </p:spPr>
      </p:pic>
      <p:pic>
        <p:nvPicPr>
          <p:cNvPr id="14" name="Picture 13" descr="A wide view of a green field&#10;&#10;Description automatically generated">
            <a:extLst>
              <a:ext uri="{FF2B5EF4-FFF2-40B4-BE49-F238E27FC236}">
                <a16:creationId xmlns:a16="http://schemas.microsoft.com/office/drawing/2014/main" id="{7942B493-F9A5-13DE-26A2-B0B71F14A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05" y="1749349"/>
            <a:ext cx="2649310" cy="1986394"/>
          </a:xfrm>
          <a:prstGeom prst="rect">
            <a:avLst/>
          </a:prstGeom>
        </p:spPr>
      </p:pic>
      <p:pic>
        <p:nvPicPr>
          <p:cNvPr id="16" name="Picture 15" descr="A green field with trees and a road&#10;&#10;Description automatically generated">
            <a:extLst>
              <a:ext uri="{FF2B5EF4-FFF2-40B4-BE49-F238E27FC236}">
                <a16:creationId xmlns:a16="http://schemas.microsoft.com/office/drawing/2014/main" id="{65D60C3C-B420-7541-8AFF-0301A5546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248" y="1744064"/>
            <a:ext cx="2656444" cy="199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6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C1CA-9838-5179-5590-165FED0F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DD8C-F262-449A-C580-0E27550C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2600" dirty="0">
                <a:latin typeface="+mj-lt"/>
              </a:rPr>
              <a:t>1 </a:t>
            </a:r>
            <a:r>
              <a:rPr lang="en-GB" sz="2600" dirty="0">
                <a:highlight>
                  <a:srgbClr val="FFFFFF"/>
                </a:highlight>
                <a:latin typeface="+mj-lt"/>
              </a:rPr>
              <a:t>H. </a:t>
            </a:r>
            <a:r>
              <a:rPr lang="en-GB" sz="2600" dirty="0" err="1">
                <a:highlight>
                  <a:srgbClr val="FFFFFF"/>
                </a:highlight>
                <a:latin typeface="+mj-lt"/>
              </a:rPr>
              <a:t>Mohmmadzade</a:t>
            </a:r>
            <a:r>
              <a:rPr lang="en-GB" sz="2600" dirty="0">
                <a:highlight>
                  <a:srgbClr val="FFFFFF"/>
                </a:highlight>
                <a:latin typeface="+mj-lt"/>
              </a:rPr>
              <a:t>, A. </a:t>
            </a:r>
            <a:r>
              <a:rPr lang="en-GB" sz="2600" dirty="0" err="1">
                <a:highlight>
                  <a:srgbClr val="FFFFFF"/>
                </a:highlight>
                <a:latin typeface="+mj-lt"/>
              </a:rPr>
              <a:t>Sayyafan</a:t>
            </a:r>
            <a:r>
              <a:rPr lang="en-GB" sz="2600" dirty="0">
                <a:highlight>
                  <a:srgbClr val="FFFFFF"/>
                </a:highlight>
                <a:latin typeface="+mj-lt"/>
              </a:rPr>
              <a:t> and B. </a:t>
            </a:r>
            <a:r>
              <a:rPr lang="en-GB" sz="2600" dirty="0" err="1">
                <a:highlight>
                  <a:srgbClr val="FFFFFF"/>
                </a:highlight>
                <a:latin typeface="+mj-lt"/>
              </a:rPr>
              <a:t>Ghojogh</a:t>
            </a:r>
            <a:r>
              <a:rPr lang="en-GB" sz="26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GB" sz="2600" dirty="0">
                <a:latin typeface="+mj-lt"/>
              </a:rPr>
              <a:t>“</a:t>
            </a:r>
            <a:r>
              <a:rPr lang="en-GB" sz="2600" i="0" dirty="0">
                <a:effectLst/>
                <a:highlight>
                  <a:srgbClr val="FFFFFF"/>
                </a:highlight>
                <a:latin typeface="+mj-lt"/>
              </a:rPr>
              <a:t>Pixel-Level Alignment of Facial Images for High Accuracy Recognition Using Ensemble of Patches” </a:t>
            </a:r>
            <a:r>
              <a:rPr lang="en-GB" sz="2600" b="0" i="0" dirty="0">
                <a:effectLst/>
                <a:highlight>
                  <a:srgbClr val="FFFFFF"/>
                </a:highlight>
                <a:latin typeface="+mj-lt"/>
              </a:rPr>
              <a:t>June 2018, </a:t>
            </a:r>
            <a:r>
              <a:rPr lang="en-GB" sz="2600" b="0" i="0" u="sng" dirty="0">
                <a:effectLst/>
                <a:highlight>
                  <a:srgbClr val="FFFFFF"/>
                </a:highlight>
                <a:latin typeface="+mj-lt"/>
              </a:rPr>
              <a:t>Journal of the Optical Society of America A</a:t>
            </a:r>
            <a:r>
              <a:rPr lang="en-GB" sz="2600" b="0" i="0" dirty="0">
                <a:effectLst/>
                <a:highlight>
                  <a:srgbClr val="FFFFFF"/>
                </a:highlight>
                <a:latin typeface="+mj-lt"/>
              </a:rPr>
              <a:t> 35(7), DOI: </a:t>
            </a:r>
            <a:r>
              <a:rPr lang="en-GB" sz="2600" b="0" i="0" u="sng" dirty="0">
                <a:effectLst/>
                <a:highlight>
                  <a:srgbClr val="FFFFFF"/>
                </a:highlight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10.1364/JOSAA.35.001149</a:t>
            </a:r>
            <a:endParaRPr lang="en-GB" sz="2600" b="0" i="0" dirty="0">
              <a:effectLst/>
              <a:latin typeface="+mj-lt"/>
            </a:endParaRPr>
          </a:p>
          <a:p>
            <a:r>
              <a:rPr lang="en-GB" sz="2600" dirty="0">
                <a:latin typeface="+mj-lt"/>
              </a:rPr>
              <a:t>2</a:t>
            </a:r>
            <a:r>
              <a:rPr lang="en-GB" sz="2600" b="0" i="0" dirty="0">
                <a:effectLst/>
                <a:latin typeface="+mj-lt"/>
              </a:rPr>
              <a:t>.  </a:t>
            </a:r>
            <a:r>
              <a:rPr lang="en-GB" sz="2600" b="0" i="0" dirty="0" err="1">
                <a:effectLst/>
                <a:latin typeface="+mj-lt"/>
              </a:rPr>
              <a:t>Jinlong</a:t>
            </a:r>
            <a:r>
              <a:rPr lang="en-GB" sz="2600" b="0" i="0" dirty="0">
                <a:effectLst/>
                <a:latin typeface="+mj-lt"/>
              </a:rPr>
              <a:t> Fan et al. “Wide-Angle Image Rectification: A Survey.” In: Inter-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national Journal of Computer Vision (130 Jan. 2022), pp. 747–776. </a:t>
            </a:r>
            <a:r>
              <a:rPr lang="en-GB" sz="2600" b="0" i="0" dirty="0" err="1">
                <a:effectLst/>
                <a:latin typeface="+mj-lt"/>
              </a:rPr>
              <a:t>doi</a:t>
            </a:r>
            <a:r>
              <a:rPr lang="en-GB" sz="2600" b="0" i="0" dirty="0">
                <a:effectLst/>
                <a:latin typeface="+mj-lt"/>
              </a:rPr>
              <a:t>: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https://doi.org/10.1007/s11263-021-01562-9.</a:t>
            </a:r>
          </a:p>
          <a:p>
            <a:r>
              <a:rPr lang="en-GB" sz="2600" dirty="0">
                <a:latin typeface="+mj-lt"/>
              </a:rPr>
              <a:t>3. </a:t>
            </a:r>
            <a:r>
              <a:rPr lang="en-GB" sz="2600" b="0" i="0" dirty="0">
                <a:effectLst/>
                <a:latin typeface="+mj-lt"/>
              </a:rPr>
              <a:t> C. Hughes1 M. Glavin1 E. Jones1 P. Denny. “Wide-angle camera technology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for automotive applications: A review ”. In: IEEE Xplore (July 2008). </a:t>
            </a:r>
            <a:r>
              <a:rPr lang="en-GB" sz="2600" b="0" i="0" dirty="0" err="1">
                <a:effectLst/>
                <a:latin typeface="+mj-lt"/>
              </a:rPr>
              <a:t>doi</a:t>
            </a:r>
            <a:r>
              <a:rPr lang="en-GB" sz="2600" b="0" i="0" dirty="0">
                <a:effectLst/>
                <a:latin typeface="+mj-lt"/>
              </a:rPr>
              <a:t>: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10.1049/cp:20080656.</a:t>
            </a:r>
          </a:p>
          <a:p>
            <a:r>
              <a:rPr lang="en-GB" sz="2600" dirty="0">
                <a:latin typeface="+mj-lt"/>
              </a:rPr>
              <a:t>4.</a:t>
            </a:r>
            <a:r>
              <a:rPr lang="en-GB" sz="2600" b="0" i="0" dirty="0">
                <a:effectLst/>
                <a:latin typeface="+mj-lt"/>
              </a:rPr>
              <a:t> Peter Sturm et al. “Camera Models and Fundamental Concepts Used in Geo-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metric Computer Vision.” In: Foundations and Trends in Computer Graph-</a:t>
            </a:r>
            <a:br>
              <a:rPr lang="en-GB" sz="2600" dirty="0">
                <a:latin typeface="+mj-lt"/>
              </a:rPr>
            </a:br>
            <a:r>
              <a:rPr lang="en-GB" sz="2600" b="0" i="0" dirty="0" err="1">
                <a:effectLst/>
                <a:latin typeface="+mj-lt"/>
              </a:rPr>
              <a:t>ics</a:t>
            </a:r>
            <a:r>
              <a:rPr lang="en-GB" sz="2600" b="0" i="0" dirty="0">
                <a:effectLst/>
                <a:latin typeface="+mj-lt"/>
              </a:rPr>
              <a:t> and Vision 6(1-2) (2011), pp. 1–181. </a:t>
            </a:r>
            <a:r>
              <a:rPr lang="en-GB" sz="2600" b="0" i="0" dirty="0" err="1">
                <a:effectLst/>
                <a:latin typeface="+mj-lt"/>
              </a:rPr>
              <a:t>doi</a:t>
            </a:r>
            <a:r>
              <a:rPr lang="en-GB" sz="2600" b="0" i="0" dirty="0">
                <a:effectLst/>
                <a:latin typeface="+mj-lt"/>
              </a:rPr>
              <a:t>: https://doi.org/10.1561/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0600000023.</a:t>
            </a:r>
          </a:p>
          <a:p>
            <a:r>
              <a:rPr lang="en-GB" sz="2600" dirty="0">
                <a:latin typeface="+mj-lt"/>
              </a:rPr>
              <a:t>5. </a:t>
            </a:r>
            <a:r>
              <a:rPr lang="en-GB" sz="2600" b="0" i="0" dirty="0">
                <a:effectLst/>
                <a:latin typeface="+mj-lt"/>
              </a:rPr>
              <a:t>Reg G. Willson. “</a:t>
            </a:r>
            <a:r>
              <a:rPr lang="en-GB" sz="2600" b="0" i="0" dirty="0" err="1">
                <a:effectLst/>
                <a:latin typeface="+mj-lt"/>
              </a:rPr>
              <a:t>Modeling</a:t>
            </a:r>
            <a:r>
              <a:rPr lang="en-GB" sz="2600" b="0" i="0" dirty="0">
                <a:effectLst/>
                <a:latin typeface="+mj-lt"/>
              </a:rPr>
              <a:t> and Calibration of Automated Zoom Lenses.”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PhD thesis. Carnegie Mellon University, 1994</a:t>
            </a:r>
          </a:p>
          <a:p>
            <a:r>
              <a:rPr lang="en-GB" sz="2600" dirty="0">
                <a:latin typeface="+mj-lt"/>
              </a:rPr>
              <a:t>6. </a:t>
            </a:r>
            <a:r>
              <a:rPr lang="en-GB" sz="2600" b="0" i="0" dirty="0">
                <a:effectLst/>
                <a:latin typeface="+mj-lt"/>
              </a:rPr>
              <a:t>A. </a:t>
            </a:r>
            <a:r>
              <a:rPr lang="en-GB" sz="2600" b="0" i="0" dirty="0" err="1">
                <a:effectLst/>
                <a:latin typeface="+mj-lt"/>
              </a:rPr>
              <a:t>Prati</a:t>
            </a:r>
            <a:r>
              <a:rPr lang="en-GB" sz="2600" b="0" i="0" dirty="0">
                <a:effectLst/>
                <a:latin typeface="+mj-lt"/>
              </a:rPr>
              <a:t> R. </a:t>
            </a:r>
            <a:r>
              <a:rPr lang="en-GB" sz="2600" b="0" i="0" dirty="0" err="1">
                <a:effectLst/>
                <a:latin typeface="+mj-lt"/>
              </a:rPr>
              <a:t>Cucchiara</a:t>
            </a:r>
            <a:r>
              <a:rPr lang="en-GB" sz="2600" b="0" i="0" dirty="0">
                <a:effectLst/>
                <a:latin typeface="+mj-lt"/>
              </a:rPr>
              <a:t> C. Grana and R. </a:t>
            </a:r>
            <a:r>
              <a:rPr lang="en-GB" sz="2600" b="0" i="0" dirty="0" err="1">
                <a:effectLst/>
                <a:latin typeface="+mj-lt"/>
              </a:rPr>
              <a:t>Vezzani</a:t>
            </a:r>
            <a:r>
              <a:rPr lang="en-GB" sz="2600" b="0" i="0" dirty="0">
                <a:effectLst/>
                <a:latin typeface="+mj-lt"/>
              </a:rPr>
              <a:t>. “A Hough transform-based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method for radial lens distortion correction”. In: 12th International Confer-</a:t>
            </a:r>
            <a:br>
              <a:rPr lang="en-GB" sz="2600" dirty="0">
                <a:latin typeface="+mj-lt"/>
              </a:rPr>
            </a:br>
            <a:r>
              <a:rPr lang="en-GB" sz="2600" b="0" i="0" dirty="0" err="1">
                <a:effectLst/>
                <a:latin typeface="+mj-lt"/>
              </a:rPr>
              <a:t>ence</a:t>
            </a:r>
            <a:r>
              <a:rPr lang="en-GB" sz="2600" b="0" i="0" dirty="0">
                <a:effectLst/>
                <a:latin typeface="+mj-lt"/>
              </a:rPr>
              <a:t> on Image Analysis and Processing, 2003.Proceedings. (Sept. 2003). </a:t>
            </a:r>
            <a:r>
              <a:rPr lang="en-GB" sz="2600" b="0" i="0" dirty="0" err="1">
                <a:effectLst/>
                <a:latin typeface="+mj-lt"/>
              </a:rPr>
              <a:t>doi</a:t>
            </a:r>
            <a:r>
              <a:rPr lang="en-GB" sz="2600" b="0" i="0" dirty="0">
                <a:effectLst/>
                <a:latin typeface="+mj-lt"/>
              </a:rPr>
              <a:t>: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10.1109/ICIAP.2003.1234047.</a:t>
            </a:r>
          </a:p>
          <a:p>
            <a:r>
              <a:rPr lang="en-GB" sz="2600" dirty="0">
                <a:latin typeface="+mj-lt"/>
              </a:rPr>
              <a:t>7.</a:t>
            </a:r>
            <a:r>
              <a:rPr lang="en-GB" sz="2600" b="0" i="0" dirty="0">
                <a:effectLst/>
                <a:latin typeface="+mj-lt"/>
              </a:rPr>
              <a:t>Xianghua Ying et al. “Imposing Differential Constraints on Radial Distortion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Correction”. In: Computer Vision – ACCV 2014 9003 (Apr. 2015), pp. 384–</a:t>
            </a:r>
            <a:br>
              <a:rPr lang="en-GB" sz="2600" dirty="0">
                <a:latin typeface="+mj-lt"/>
              </a:rPr>
            </a:br>
            <a:r>
              <a:rPr lang="en-GB" sz="2600" b="0" i="0" dirty="0">
                <a:effectLst/>
                <a:latin typeface="+mj-lt"/>
              </a:rPr>
              <a:t>398. </a:t>
            </a:r>
            <a:r>
              <a:rPr lang="en-GB" sz="2600" b="0" i="0" dirty="0" err="1">
                <a:effectLst/>
                <a:latin typeface="+mj-lt"/>
              </a:rPr>
              <a:t>doi</a:t>
            </a:r>
            <a:r>
              <a:rPr lang="en-GB" sz="2600" b="0" i="0" dirty="0">
                <a:effectLst/>
                <a:latin typeface="+mj-lt"/>
              </a:rPr>
              <a:t>: </a:t>
            </a:r>
            <a:r>
              <a:rPr lang="en-GB" sz="2600" b="0" i="0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https://doi.org/10.1007/978-3-319-16865-4_25</a:t>
            </a:r>
            <a:r>
              <a:rPr lang="en-GB" sz="2600" b="0" i="0" dirty="0">
                <a:effectLst/>
                <a:latin typeface="+mj-lt"/>
              </a:rPr>
              <a:t>.</a:t>
            </a:r>
          </a:p>
          <a:p>
            <a:r>
              <a:rPr lang="en-GB" b="0" i="0" dirty="0">
                <a:effectLst/>
                <a:highlight>
                  <a:srgbClr val="FFFFFF"/>
                </a:highlight>
                <a:latin typeface="+mj-lt"/>
              </a:rPr>
              <a:t>8. H.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+mj-lt"/>
              </a:rPr>
              <a:t>Blasinski</a:t>
            </a:r>
            <a:r>
              <a:rPr lang="en-GB" b="0" i="0" dirty="0">
                <a:effectLst/>
                <a:highlight>
                  <a:srgbClr val="FFFFFF"/>
                </a:highlight>
                <a:latin typeface="+mj-lt"/>
              </a:rPr>
              <a:t>, Wei Hai, and F.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+mj-lt"/>
              </a:rPr>
              <a:t>Lohier</a:t>
            </a:r>
            <a:r>
              <a:rPr lang="en-GB" b="0" i="0" dirty="0">
                <a:effectLst/>
                <a:highlight>
                  <a:srgbClr val="FFFFFF"/>
                </a:highlight>
                <a:latin typeface="+mj-lt"/>
              </a:rPr>
              <a:t>. “FPGA Architecture for Real-Time Barrel Distortion Correction of Colour Images”. In: 2011 IEEE International Conference on Multimedia and Expo, Barcelona, Spain (2011), pp. 1–6. doi:10.1109/ICME.2011.6011854.</a:t>
            </a:r>
          </a:p>
          <a:p>
            <a:endParaRPr lang="en-GB" b="0" i="0" dirty="0">
              <a:solidFill>
                <a:srgbClr val="525254"/>
              </a:solidFill>
              <a:effectLst/>
              <a:highlight>
                <a:srgbClr val="FFFFFF"/>
              </a:highlight>
              <a:latin typeface="Inter Var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587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F8CA-76D3-6913-6303-1BD87945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Warping – what and why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52D1-5CDE-CE14-64BE-55FE716D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What:</a:t>
            </a:r>
          </a:p>
          <a:p>
            <a:r>
              <a:rPr lang="en-US" dirty="0"/>
              <a:t>Transformation or distortion of an object and its surrounding area in an image.</a:t>
            </a:r>
          </a:p>
          <a:p>
            <a:pPr marL="0" indent="0">
              <a:buNone/>
            </a:pPr>
            <a:r>
              <a:rPr lang="en-US" b="1" dirty="0"/>
              <a:t>Why:</a:t>
            </a:r>
            <a:r>
              <a:rPr lang="en-US" dirty="0"/>
              <a:t> </a:t>
            </a:r>
            <a:endParaRPr lang="en-GB" dirty="0"/>
          </a:p>
          <a:p>
            <a:r>
              <a:rPr lang="en-GB" dirty="0"/>
              <a:t>3D scene is projected to 2D space, light ray tends to bend, and miss align.</a:t>
            </a:r>
          </a:p>
          <a:p>
            <a:r>
              <a:rPr lang="en-GB" dirty="0"/>
              <a:t>The ratioed distance of the projected point from the image centre is changed.</a:t>
            </a:r>
          </a:p>
          <a:p>
            <a:r>
              <a:rPr lang="en-GB" dirty="0"/>
              <a:t>Creates artificial effect such as magnification, contraction, twisting and colour feeding or spreading. </a:t>
            </a:r>
          </a:p>
          <a:p>
            <a:r>
              <a:rPr lang="en-GB" dirty="0"/>
              <a:t>Increases with the increase in angle of the observable scene which is also known as Field Of View (FOV). </a:t>
            </a:r>
          </a:p>
        </p:txBody>
      </p:sp>
    </p:spTree>
    <p:extLst>
      <p:ext uri="{BB962C8B-B14F-4D97-AF65-F5344CB8AC3E}">
        <p14:creationId xmlns:p14="http://schemas.microsoft.com/office/powerpoint/2010/main" val="308708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859CE7-2411-EB03-B245-5E0E82A9EB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" y="1291352"/>
            <a:ext cx="8293100" cy="383555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A6C98-A34D-AF3D-F86F-C8CE4F39BF5C}"/>
              </a:ext>
            </a:extLst>
          </p:cNvPr>
          <p:cNvSpPr txBox="1"/>
          <p:nvPr/>
        </p:nvSpPr>
        <p:spPr>
          <a:xfrm>
            <a:off x="2703195" y="651510"/>
            <a:ext cx="373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can happen [1]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653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EEC3E5-7A85-ED47-911C-2D80DA6C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Motivation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31118C-52EA-2445-A8FB-DAE196A9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Frequent use of wide-angle camera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with fish-eye lens for capturing wider field of view (FOV)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nb-NO" dirty="0">
              <a:solidFill>
                <a:srgbClr val="374151"/>
              </a:solidFill>
              <a:latin typeface="Söhne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wide FOV of these lenses leads to image distortion/warping.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This optical distortion compromises the integrity of visual data.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Adversely impacts distance mapping, object detection, remote sensing, and 3D reconstruction.</a:t>
            </a:r>
          </a:p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Correcting  distortion is critical for wide range of application.</a:t>
            </a:r>
          </a:p>
          <a:p>
            <a:pPr marL="0" indent="0">
              <a:buNone/>
            </a:pP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Critical for modern day vehicle as they go automounts. 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2105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0B1-DA13-F9C2-9258-DAB95798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274638"/>
            <a:ext cx="8448260" cy="646331"/>
          </a:xfrm>
        </p:spPr>
        <p:txBody>
          <a:bodyPr anchor="t">
            <a:normAutofit/>
          </a:bodyPr>
          <a:lstStyle/>
          <a:p>
            <a:r>
              <a:rPr lang="en-US" dirty="0"/>
              <a:t>Different Types of Distortion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5477-952D-D5CE-A198-98B8C50BF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8675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Radial Distortion – Most common form of distortion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Displacement of image point along radial axis.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Most common form of distortion in wide angle camera.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Tangential Distortion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/>
              <a:t>– Miss alignment of Camera lens and image sensor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Chromatic Aberration 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Falling to converge all the colours of spectrum to a single point.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Other Distortions 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Astigmatism, </a:t>
            </a:r>
            <a:r>
              <a:rPr lang="en-GB" sz="1600" dirty="0" err="1"/>
              <a:t>Keystoning</a:t>
            </a:r>
            <a:r>
              <a:rPr lang="en-GB" sz="1600" dirty="0"/>
              <a:t>, Field Curvature etc.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sz="1300" dirty="0"/>
          </a:p>
          <a:p>
            <a:pPr>
              <a:lnSpc>
                <a:spcPct val="90000"/>
              </a:lnSpc>
            </a:pPr>
            <a:endParaRPr lang="en-GB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15CC-9EF4-0191-2BFB-5A51D889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00" y="1333960"/>
            <a:ext cx="2613790" cy="141144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0787E-1438-5262-1EE3-3D9A903F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155" y="2782421"/>
            <a:ext cx="2563354" cy="11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B7C9-9344-7AC4-A882-EA1944E1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274638"/>
            <a:ext cx="8448260" cy="646331"/>
          </a:xfrm>
        </p:spPr>
        <p:txBody>
          <a:bodyPr anchor="t">
            <a:normAutofit/>
          </a:bodyPr>
          <a:lstStyle/>
          <a:p>
            <a:r>
              <a:rPr lang="en-US" dirty="0"/>
              <a:t>Types of Radial Distortion</a:t>
            </a:r>
            <a:endParaRPr lang="en-GB" dirty="0"/>
          </a:p>
        </p:txBody>
      </p:sp>
      <p:pic>
        <p:nvPicPr>
          <p:cNvPr id="5" name="Picture 4" descr="A diagram of different sizes of grids&#10;&#10;Description automatically generated with medium confidence">
            <a:extLst>
              <a:ext uri="{FF2B5EF4-FFF2-40B4-BE49-F238E27FC236}">
                <a16:creationId xmlns:a16="http://schemas.microsoft.com/office/drawing/2014/main" id="{259A86B4-A635-7390-7ED8-E99D9A54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0640"/>
            <a:ext cx="4038600" cy="241839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8727-A45F-7FF8-C135-C8B086C21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Barrel Distortion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Image magnification decreases with increasing distance form optical center.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Gives rise to a barrel like shape.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Most common and dominant form of radial distortion </a:t>
            </a:r>
          </a:p>
          <a:p>
            <a:pPr>
              <a:lnSpc>
                <a:spcPct val="90000"/>
              </a:lnSpc>
            </a:pPr>
            <a:r>
              <a:rPr lang="en-US" sz="1800"/>
              <a:t>Pincushion Distortion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Image magnification Increase with increasing distance form optical center.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Gives rise to a pincushion like effect.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Most common and dominant form of radial distortion 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120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FE8A-B855-E2ED-A5CD-DB2A9959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5" y="274638"/>
            <a:ext cx="8229600" cy="646331"/>
          </a:xfrm>
        </p:spPr>
        <p:txBody>
          <a:bodyPr/>
          <a:lstStyle/>
          <a:p>
            <a:r>
              <a:rPr lang="en-US" dirty="0"/>
              <a:t>Different Distortion Models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31C48E-F7F4-F823-AAEC-3A910EFA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Polynomial Models – uses polynomial equation to stablish relation between undistorted and distorted radial distance (</a:t>
            </a:r>
            <a:r>
              <a:rPr lang="en-US" sz="2000" dirty="0" err="1"/>
              <a:t>r</a:t>
            </a:r>
            <a:r>
              <a:rPr lang="en-US" sz="2000" baseline="-25000" dirty="0" err="1"/>
              <a:t>u</a:t>
            </a:r>
            <a:r>
              <a:rPr lang="en-US" sz="2000" dirty="0"/>
              <a:t> and </a:t>
            </a:r>
            <a:r>
              <a:rPr lang="en-US" sz="2000" dirty="0" err="1"/>
              <a:t>r</a:t>
            </a:r>
            <a:r>
              <a:rPr lang="en-US" sz="2000" baseline="-25000" dirty="0" err="1"/>
              <a:t>d</a:t>
            </a:r>
            <a:r>
              <a:rPr lang="en-US" sz="2000" dirty="0"/>
              <a:t>).</a:t>
            </a:r>
          </a:p>
          <a:p>
            <a:pPr lvl="1"/>
            <a:r>
              <a:rPr lang="en-US" sz="1800" dirty="0"/>
              <a:t>Standard Polynomial Model </a:t>
            </a:r>
          </a:p>
          <a:p>
            <a:pPr lvl="1"/>
            <a:r>
              <a:rPr lang="en-US" sz="1800" dirty="0"/>
              <a:t>Division Model </a:t>
            </a:r>
          </a:p>
          <a:p>
            <a:pPr lvl="1"/>
            <a:r>
              <a:rPr lang="en-US" sz="1800" dirty="0"/>
              <a:t>Polynomial Fish-eye Transform Model </a:t>
            </a:r>
          </a:p>
          <a:p>
            <a:r>
              <a:rPr lang="en-US" sz="2000" dirty="0"/>
              <a:t>Non-Polynomial Models – stablishes a relationship between radial distance (</a:t>
            </a:r>
            <a:r>
              <a:rPr lang="en-US" sz="2000" dirty="0" err="1"/>
              <a:t>r</a:t>
            </a:r>
            <a:r>
              <a:rPr lang="en-US" sz="2000" baseline="-25000" dirty="0" err="1"/>
              <a:t>d</a:t>
            </a:r>
            <a:r>
              <a:rPr lang="en-US" sz="2000" dirty="0" err="1"/>
              <a:t>,r</a:t>
            </a:r>
            <a:r>
              <a:rPr lang="en-US" sz="2000" baseline="-25000" dirty="0" err="1"/>
              <a:t>u</a:t>
            </a:r>
            <a:r>
              <a:rPr lang="en-US" sz="2000" dirty="0"/>
              <a:t>) and incident angle </a:t>
            </a:r>
            <a:r>
              <a:rPr lang="el-GR" sz="2000" b="0" i="0" dirty="0">
                <a:effectLst/>
                <a:latin typeface="Arial" panose="020B0604020202020204" pitchFamily="34" charset="0"/>
              </a:rPr>
              <a:t>θ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Perspective Model 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Fish-eye Transform</a:t>
            </a:r>
          </a:p>
          <a:p>
            <a:pPr lvl="1"/>
            <a:r>
              <a:rPr lang="en-US" sz="1800" dirty="0">
                <a:latin typeface="Arial" panose="020B0604020202020204" pitchFamily="34" charset="0"/>
              </a:rPr>
              <a:t>FOV Model </a:t>
            </a:r>
          </a:p>
          <a:p>
            <a:pPr marL="457200" lvl="1" indent="0">
              <a:buNone/>
            </a:pPr>
            <a:br>
              <a:rPr lang="el-GR" dirty="0"/>
            </a:b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7DFB4F-3E77-E972-DF7B-D146872B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4079180"/>
            <a:ext cx="5953760" cy="18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2CBE-2A47-5C77-473F-1FB58DEE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Distortion Correction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E6F1-B1D8-024A-8DE0-F35C8417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methods commonly practiced for distortion correction </a:t>
            </a:r>
          </a:p>
          <a:p>
            <a:pPr lvl="1"/>
            <a:r>
              <a:rPr lang="en-US" dirty="0"/>
              <a:t>Back mapping </a:t>
            </a:r>
          </a:p>
          <a:p>
            <a:pPr lvl="2"/>
            <a:r>
              <a:rPr lang="en-US" dirty="0"/>
              <a:t>Using invers distortion model. </a:t>
            </a:r>
          </a:p>
          <a:p>
            <a:pPr lvl="2"/>
            <a:r>
              <a:rPr lang="en-US" dirty="0"/>
              <a:t>Reliable and commonly used method.</a:t>
            </a:r>
          </a:p>
          <a:p>
            <a:pPr lvl="1"/>
            <a:r>
              <a:rPr lang="en-US" dirty="0"/>
              <a:t>Back Mapping With Bilinear Interpolation – </a:t>
            </a:r>
          </a:p>
          <a:p>
            <a:pPr lvl="2"/>
            <a:r>
              <a:rPr lang="en-US" dirty="0"/>
              <a:t>To reduce the spread of pixel due to back mapping.</a:t>
            </a:r>
          </a:p>
          <a:p>
            <a:pPr lvl="1"/>
            <a:r>
              <a:rPr lang="en-US" dirty="0"/>
              <a:t>Deep Learning  </a:t>
            </a:r>
          </a:p>
          <a:p>
            <a:pPr lvl="2"/>
            <a:r>
              <a:rPr lang="en-US" dirty="0"/>
              <a:t>Brings divers distortion model to a unified system </a:t>
            </a:r>
          </a:p>
          <a:p>
            <a:pPr lvl="2"/>
            <a:r>
              <a:rPr lang="en-US" dirty="0"/>
              <a:t>Does not depend on any specific model. </a:t>
            </a:r>
          </a:p>
          <a:p>
            <a:pPr lvl="2"/>
            <a:r>
              <a:rPr lang="en-US" dirty="0"/>
              <a:t>Sometimes restricted to certain type of distortion.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16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31D9-9676-0CA9-7AFE-44DFEEF8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/>
          <a:p>
            <a:r>
              <a:rPr lang="en-US" dirty="0"/>
              <a:t>Developed Algorithm </a:t>
            </a:r>
            <a:endParaRPr lang="en-GB" dirty="0"/>
          </a:p>
        </p:txBody>
      </p:sp>
      <p:pic>
        <p:nvPicPr>
          <p:cNvPr id="14" name="Picture 1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D0CBB0B-FB54-4F51-80E1-4BEA710A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59" y="502443"/>
            <a:ext cx="1843731" cy="5853113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7ADE7C-59E3-2C8F-EEDD-F3F6E5E3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657600" cy="4691063"/>
          </a:xfrm>
        </p:spPr>
        <p:txBody>
          <a:bodyPr>
            <a:normAutofit/>
          </a:bodyPr>
          <a:lstStyle/>
          <a:p>
            <a:r>
              <a:rPr lang="en-US" sz="1800" dirty="0"/>
              <a:t>The algorithm utilizes back mapping method and has been developed considering the following 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distortion coefficient of the camera is known before hand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Distortion coefficient and correction coefficient might not be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During correction of barrel distortion, higher order coefficient which represents pincushion distortion might also be used.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48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1021</Words>
  <Application>Microsoft Office PowerPoint</Application>
  <PresentationFormat>On-screen Show (4:3)</PresentationFormat>
  <Paragraphs>108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Inter Var</vt:lpstr>
      <vt:lpstr>Söhne</vt:lpstr>
      <vt:lpstr>Office-tema</vt:lpstr>
      <vt:lpstr>De-warping Algorithm With Minimum Line Buffer</vt:lpstr>
      <vt:lpstr>Warping – what and why </vt:lpstr>
      <vt:lpstr>PowerPoint Presentation</vt:lpstr>
      <vt:lpstr>Motivation</vt:lpstr>
      <vt:lpstr>Different Types of Distortion</vt:lpstr>
      <vt:lpstr>Types of Radial Distortion</vt:lpstr>
      <vt:lpstr>Different Distortion Models</vt:lpstr>
      <vt:lpstr>Radial Distortion Correction </vt:lpstr>
      <vt:lpstr>Developed Algorithm </vt:lpstr>
      <vt:lpstr>Coefficients Value Selection </vt:lpstr>
      <vt:lpstr>Test results with different images.</vt:lpstr>
      <vt:lpstr>Comparison of Results with existing Algorithm.</vt:lpstr>
      <vt:lpstr>Hardware Design for Implementation</vt:lpstr>
      <vt:lpstr>Correction Module</vt:lpstr>
      <vt:lpstr>Line buffer Module</vt:lpstr>
      <vt:lpstr>Results of Hardware Realization </vt:lpstr>
      <vt:lpstr>Comparison of resource utilization with existing work.</vt:lpstr>
      <vt:lpstr> Barrel Distortion Corrected </vt:lpstr>
      <vt:lpstr>References 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Mohammad Shazzad Hossain</cp:lastModifiedBy>
  <cp:revision>117</cp:revision>
  <dcterms:created xsi:type="dcterms:W3CDTF">2013-06-10T16:56:09Z</dcterms:created>
  <dcterms:modified xsi:type="dcterms:W3CDTF">2024-04-19T11:15:33Z</dcterms:modified>
</cp:coreProperties>
</file>