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8" r:id="rId9"/>
    <p:sldId id="269" r:id="rId10"/>
    <p:sldId id="270" r:id="rId11"/>
    <p:sldId id="262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3" r:id="rId20"/>
    <p:sldId id="264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7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3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0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5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6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2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9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0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6014" y="2057400"/>
            <a:ext cx="3650786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A colorful light bulb with business icons">
            <a:extLst>
              <a:ext uri="{FF2B5EF4-FFF2-40B4-BE49-F238E27FC236}">
                <a16:creationId xmlns:a16="http://schemas.microsoft.com/office/drawing/2014/main" id="{7253CFD5-23BC-55D7-4512-99246C32CC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74" r="16759" b="1"/>
          <a:stretch/>
        </p:blipFill>
        <p:spPr>
          <a:xfrm>
            <a:off x="4876800" y="-2"/>
            <a:ext cx="7315200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0" y="2057400"/>
            <a:ext cx="32385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A7FC0-3F77-CC9E-58F4-4BB9F1D12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104" y="2502489"/>
            <a:ext cx="3020049" cy="1853023"/>
          </a:xfrm>
        </p:spPr>
        <p:txBody>
          <a:bodyPr anchor="ctr">
            <a:normAutofit/>
          </a:bodyPr>
          <a:lstStyle/>
          <a:p>
            <a:r>
              <a:rPr lang="en-US" sz="3200" dirty="0"/>
              <a:t>Mocking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608D1-95F6-791E-3653-EBD3D9D6E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3455" y="2527656"/>
            <a:ext cx="2289028" cy="1792675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1600" dirty="0"/>
              <a:t>In main roles:  </a:t>
            </a:r>
            <a:r>
              <a:rPr lang="en-US" sz="1600" dirty="0" err="1"/>
              <a:t>Moq</a:t>
            </a:r>
            <a:r>
              <a:rPr lang="en-US" sz="1600" dirty="0"/>
              <a:t>, </a:t>
            </a:r>
            <a:r>
              <a:rPr lang="en-US" sz="1600" dirty="0" err="1"/>
              <a:t>Nsubstitute</a:t>
            </a:r>
            <a:r>
              <a:rPr lang="en-US" sz="1600" dirty="0"/>
              <a:t>, </a:t>
            </a:r>
            <a:r>
              <a:rPr lang="en-US" sz="1600" dirty="0" err="1"/>
              <a:t>FakeItEasy</a:t>
            </a:r>
            <a:r>
              <a:rPr lang="en-US" sz="1600" dirty="0"/>
              <a:t>, </a:t>
            </a:r>
            <a:r>
              <a:rPr lang="en-US" sz="1600" dirty="0" err="1"/>
              <a:t>RhinoMocks</a:t>
            </a:r>
            <a:r>
              <a:rPr lang="en-US" sz="1600" dirty="0"/>
              <a:t> and Julia Roberts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7073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C4BF-955A-B07B-2B72-43E97D88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Stub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8825D-CC56-5E40-9A16-D74E2F4BD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2590800"/>
            <a:ext cx="8867775" cy="167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AB8A5E-6103-617D-CAEA-28C226AF2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297" y="4341379"/>
            <a:ext cx="82772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ollection of different shapes&#10;&#10;Description automatically generated">
            <a:extLst>
              <a:ext uri="{FF2B5EF4-FFF2-40B4-BE49-F238E27FC236}">
                <a16:creationId xmlns:a16="http://schemas.microsoft.com/office/drawing/2014/main" id="{B188FFE4-043B-25AF-F104-282222F48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2" r="10559"/>
          <a:stretch/>
        </p:blipFill>
        <p:spPr>
          <a:xfrm>
            <a:off x="20" y="-2"/>
            <a:ext cx="8115280" cy="685800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A398F-49F1-297C-03C0-86AFC840A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502489"/>
            <a:ext cx="3314700" cy="1853023"/>
          </a:xfrm>
        </p:spPr>
        <p:txBody>
          <a:bodyPr anchor="ctr">
            <a:normAutofit/>
          </a:bodyPr>
          <a:lstStyle/>
          <a:p>
            <a:r>
              <a:rPr lang="en-US" sz="3200" dirty="0" err="1"/>
              <a:t>FakeItEasy</a:t>
            </a:r>
            <a:endParaRPr lang="en-US" sz="3200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31A16E05-71A5-4BEB-9E57-08F801A77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0055" y="2502489"/>
            <a:ext cx="2289028" cy="1853023"/>
          </a:xfrm>
        </p:spPr>
        <p:txBody>
          <a:bodyPr anchor="ctr">
            <a:normAutofit/>
          </a:bodyPr>
          <a:lstStyle/>
          <a:p>
            <a:endParaRPr lang="en-US" sz="1600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04CEF74-E26D-4E0B-A195-FA813119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6F7A39-68A7-4893-A9DB-DDE788E6BFBA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8/16/2023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C75CE3D-0138-4DAF-951A-29762735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0DD770C-4867-427E-B618-999618B9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B43FFD5-6656-4C69-9CDD-D1B69A112D7A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52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5718-5CB0-E317-C4F1-83F86020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5421E-F220-B268-1DED-9ED8A2FE4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961FD-8658-5E51-0913-754056574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2800350"/>
            <a:ext cx="71437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70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DB4F-BB78-68E4-A00D-8530EA50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Specifying call to any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82EA0-4F68-D07D-D179-4F2C2C567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C1BE8-98F6-6C05-7B12-1D825F1B0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919" y="2530592"/>
            <a:ext cx="72580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83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744D-5839-FBA4-030E-7F0CD0FD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protected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20302-E19A-52AC-11EB-BD7E0CE21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C7555-A8ED-F6C0-8AC5-E6642E349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638" y="2900362"/>
            <a:ext cx="70294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99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A4B6-CE37-C038-3DAF-42C1DFF6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mock, will throw if called unconfigured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7E69D-B457-63DD-4422-124A8023C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CB9C0-1C7B-0819-F290-C1DEE12B4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62" y="3200400"/>
            <a:ext cx="38766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71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2692-9021-5B1C-D569-F0A3833C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EEBCA-E0EE-C178-5717-B588B9282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323E7-7962-3CD2-77DF-5D924184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703" y="3002079"/>
            <a:ext cx="4914900" cy="438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E39504-AE20-966A-AFC8-30EC5148B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703" y="3764079"/>
            <a:ext cx="2952750" cy="361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1882B5-BD2B-5816-8FD5-774999798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703" y="4631706"/>
            <a:ext cx="53340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57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6DD3-A7E2-B6D7-32CF-68AD1707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7CE76-45A9-93F8-6DE1-D3AD950EA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0BF0F-0634-C4FE-E3FB-F89717741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2" y="2633662"/>
            <a:ext cx="37623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27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D0A1-71CD-65A7-8D44-697A8472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</a:t>
            </a:r>
            <a:r>
              <a:rPr lang="en-US" dirty="0" err="1"/>
              <a:t>HttpClient</a:t>
            </a:r>
            <a:r>
              <a:rPr lang="en-US" dirty="0"/>
              <a:t> mock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260C8-D724-C9F3-8237-1B100A75E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F66B7-716C-FB64-8AA7-693261E28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793" y="2559210"/>
            <a:ext cx="68008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19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image of a rhino in black and white">
            <a:extLst>
              <a:ext uri="{FF2B5EF4-FFF2-40B4-BE49-F238E27FC236}">
                <a16:creationId xmlns:a16="http://schemas.microsoft.com/office/drawing/2014/main" id="{BCFF856F-2F05-8255-5473-D4B83649DE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26" r="11940" b="-1"/>
          <a:stretch/>
        </p:blipFill>
        <p:spPr>
          <a:xfrm>
            <a:off x="20" y="-2"/>
            <a:ext cx="8115280" cy="685800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A1983-C5B7-719B-5421-2866A017C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502489"/>
            <a:ext cx="3314700" cy="1853023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Rhino Mocks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1A16E05-71A5-4BEB-9E57-08F801A77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0055" y="2502489"/>
            <a:ext cx="2289028" cy="1853023"/>
          </a:xfrm>
        </p:spPr>
        <p:txBody>
          <a:bodyPr anchor="ctr">
            <a:normAutofit/>
          </a:bodyPr>
          <a:lstStyle/>
          <a:p>
            <a:endParaRPr lang="en-US" sz="160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CC502FE-2A33-48B8-80DC-2DB5B10F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9D10FB2-1712-417E-8236-C4017D35AE56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8/16/2023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9A67DB4-2DF1-44AA-8AA1-B9A9D488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C1A5F6F-14E3-4A18-9AD2-ED95DC71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4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8807-2947-1680-8441-2D866234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594" y="488618"/>
            <a:ext cx="9357946" cy="1801290"/>
          </a:xfrm>
        </p:spPr>
        <p:txBody>
          <a:bodyPr>
            <a:normAutofit/>
          </a:bodyPr>
          <a:lstStyle/>
          <a:p>
            <a:r>
              <a:rPr lang="en-US" sz="4400"/>
              <a:t>The importance and purpose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2073B-7BE3-97FC-EF7A-BF262267F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0737" y="3429000"/>
            <a:ext cx="8110623" cy="2743200"/>
          </a:xfrm>
        </p:spPr>
        <p:txBody>
          <a:bodyPr>
            <a:normAutofit/>
          </a:bodyPr>
          <a:lstStyle/>
          <a:p>
            <a:r>
              <a:rPr lang="en-US" dirty="0"/>
              <a:t>Ensure code correctness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Design Aid</a:t>
            </a:r>
          </a:p>
          <a:p>
            <a:r>
              <a:rPr lang="en-US" dirty="0"/>
              <a:t>Refactoring Support</a:t>
            </a:r>
          </a:p>
          <a:p>
            <a:r>
              <a:rPr lang="en-US" dirty="0"/>
              <a:t>Integration Ease</a:t>
            </a:r>
          </a:p>
          <a:p>
            <a:r>
              <a:rPr lang="en-US" dirty="0"/>
              <a:t>QA</a:t>
            </a:r>
          </a:p>
          <a:p>
            <a:endParaRPr lang="en-US" dirty="0"/>
          </a:p>
        </p:txBody>
      </p:sp>
      <p:sp>
        <p:nvSpPr>
          <p:cNvPr id="14" name="Date Placeholder 8">
            <a:extLst>
              <a:ext uri="{FF2B5EF4-FFF2-40B4-BE49-F238E27FC236}">
                <a16:creationId xmlns:a16="http://schemas.microsoft.com/office/drawing/2014/main" id="{2C656694-E8B8-4DAB-A4FD-23655A1F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8C60573-8BA9-4F06-8BC5-309D58F96E5C}" type="datetime1">
              <a:rPr lang="en-US" smtClean="0"/>
              <a:pPr>
                <a:spcAft>
                  <a:spcPts val="600"/>
                </a:spcAft>
              </a:pPr>
              <a:t>8/16/2023</a:t>
            </a:fld>
            <a:endParaRPr lang="en-US"/>
          </a:p>
        </p:txBody>
      </p:sp>
      <p:sp>
        <p:nvSpPr>
          <p:cNvPr id="15" name="Footer Placeholder 9">
            <a:extLst>
              <a:ext uri="{FF2B5EF4-FFF2-40B4-BE49-F238E27FC236}">
                <a16:creationId xmlns:a16="http://schemas.microsoft.com/office/drawing/2014/main" id="{2C26A52E-FD03-472C-B2A6-1828C634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6" name="Slide Number Placeholder 10">
            <a:extLst>
              <a:ext uri="{FF2B5EF4-FFF2-40B4-BE49-F238E27FC236}">
                <a16:creationId xmlns:a16="http://schemas.microsoft.com/office/drawing/2014/main" id="{1F03B11F-7EA0-4DD0-B80D-8B0E6DF7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8AB6432-E879-4FE7-87DD-5FEE9CC88187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93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A727-AD8B-3C7E-B499-7C81C6A8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69E75CC-C9ED-3FC0-5368-2BA953C7DA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319055"/>
              </p:ext>
            </p:extLst>
          </p:nvPr>
        </p:nvGraphicFramePr>
        <p:xfrm>
          <a:off x="1239999" y="2564866"/>
          <a:ext cx="9470643" cy="212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02347">
                  <a:extLst>
                    <a:ext uri="{9D8B030D-6E8A-4147-A177-3AD203B41FA5}">
                      <a16:colId xmlns:a16="http://schemas.microsoft.com/office/drawing/2014/main" val="1019400283"/>
                    </a:ext>
                  </a:extLst>
                </a:gridCol>
                <a:gridCol w="908622">
                  <a:extLst>
                    <a:ext uri="{9D8B030D-6E8A-4147-A177-3AD203B41FA5}">
                      <a16:colId xmlns:a16="http://schemas.microsoft.com/office/drawing/2014/main" val="666754419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3567177711"/>
                    </a:ext>
                  </a:extLst>
                </a:gridCol>
                <a:gridCol w="1276559">
                  <a:extLst>
                    <a:ext uri="{9D8B030D-6E8A-4147-A177-3AD203B41FA5}">
                      <a16:colId xmlns:a16="http://schemas.microsoft.com/office/drawing/2014/main" val="1731032557"/>
                    </a:ext>
                  </a:extLst>
                </a:gridCol>
                <a:gridCol w="1331494">
                  <a:extLst>
                    <a:ext uri="{9D8B030D-6E8A-4147-A177-3AD203B41FA5}">
                      <a16:colId xmlns:a16="http://schemas.microsoft.com/office/drawing/2014/main" val="2175891570"/>
                    </a:ext>
                  </a:extLst>
                </a:gridCol>
                <a:gridCol w="784758">
                  <a:extLst>
                    <a:ext uri="{9D8B030D-6E8A-4147-A177-3AD203B41FA5}">
                      <a16:colId xmlns:a16="http://schemas.microsoft.com/office/drawing/2014/main" val="2594106800"/>
                    </a:ext>
                  </a:extLst>
                </a:gridCol>
                <a:gridCol w="810490">
                  <a:extLst>
                    <a:ext uri="{9D8B030D-6E8A-4147-A177-3AD203B41FA5}">
                      <a16:colId xmlns:a16="http://schemas.microsoft.com/office/drawing/2014/main" val="3959974146"/>
                    </a:ext>
                  </a:extLst>
                </a:gridCol>
                <a:gridCol w="904570">
                  <a:extLst>
                    <a:ext uri="{9D8B030D-6E8A-4147-A177-3AD203B41FA5}">
                      <a16:colId xmlns:a16="http://schemas.microsoft.com/office/drawing/2014/main" val="3956379179"/>
                    </a:ext>
                  </a:extLst>
                </a:gridCol>
                <a:gridCol w="716410">
                  <a:extLst>
                    <a:ext uri="{9D8B030D-6E8A-4147-A177-3AD203B41FA5}">
                      <a16:colId xmlns:a16="http://schemas.microsoft.com/office/drawing/2014/main" val="882668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Dummies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 Matchers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Advanced </a:t>
                      </a:r>
                      <a:r>
                        <a:rPr lang="en-US" dirty="0" err="1"/>
                        <a:t>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AutoMock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36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Moq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44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Nsubstitute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9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FakeItEasy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57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RhinoMocks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456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782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01CE-05FC-4F84-1CCB-6B4B4864A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5125144"/>
            <a:ext cx="9334500" cy="771845"/>
          </a:xfrm>
        </p:spPr>
        <p:txBody>
          <a:bodyPr>
            <a:normAutofit/>
          </a:bodyPr>
          <a:lstStyle/>
          <a:p>
            <a:r>
              <a:rPr lang="en-US" sz="3200" dirty="0"/>
              <a:t>The End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D4893E4-C8BF-4FAD-8D6A-80BEA5802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970269"/>
            <a:ext cx="9334500" cy="563187"/>
          </a:xfrm>
        </p:spPr>
        <p:txBody>
          <a:bodyPr>
            <a:normAutofit fontScale="92500"/>
          </a:bodyPr>
          <a:lstStyle/>
          <a:p>
            <a:r>
              <a:rPr lang="en-US" sz="1600" dirty="0"/>
              <a:t>"The only way to do great work is to love what you do." - Steve Jobs</a:t>
            </a:r>
          </a:p>
        </p:txBody>
      </p:sp>
      <p:pic>
        <p:nvPicPr>
          <p:cNvPr id="4" name="Picture 3" descr="Checkmate in a chess game">
            <a:extLst>
              <a:ext uri="{FF2B5EF4-FFF2-40B4-BE49-F238E27FC236}">
                <a16:creationId xmlns:a16="http://schemas.microsoft.com/office/drawing/2014/main" id="{21619A00-9B60-0E14-9522-0ABA38ACD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93" b="1026"/>
          <a:stretch/>
        </p:blipFill>
        <p:spPr>
          <a:xfrm>
            <a:off x="20" y="10"/>
            <a:ext cx="12191980" cy="4800590"/>
          </a:xfrm>
          <a:prstGeom prst="rect">
            <a:avLst/>
          </a:prstGeom>
          <a:noFill/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36942C3-91AC-4FA1-824B-F446C870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B4A9B4C-7DF1-4A5F-B23B-BBFA693F2DE5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8/16/2023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ooter Placeholder 17">
            <a:extLst>
              <a:ext uri="{FF2B5EF4-FFF2-40B4-BE49-F238E27FC236}">
                <a16:creationId xmlns:a16="http://schemas.microsoft.com/office/drawing/2014/main" id="{ED3F0938-885D-4EDD-AECA-100BAA42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8EC9005-5705-4BF3-9E28-A32B3886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8F23307-8124-4758-BAB0-3667EABA0B67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1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ooden hand holding pencil">
            <a:extLst>
              <a:ext uri="{FF2B5EF4-FFF2-40B4-BE49-F238E27FC236}">
                <a16:creationId xmlns:a16="http://schemas.microsoft.com/office/drawing/2014/main" id="{E228579A-7B55-CB86-CD28-59BF976474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2" r="24597" b="-2"/>
          <a:stretch/>
        </p:blipFill>
        <p:spPr>
          <a:xfrm>
            <a:off x="4876800" y="-2"/>
            <a:ext cx="7315200" cy="685800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93527C-963E-6AB1-7DB7-15403B7AD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104" y="2502489"/>
            <a:ext cx="3020049" cy="1853023"/>
          </a:xfrm>
        </p:spPr>
        <p:txBody>
          <a:bodyPr anchor="ctr">
            <a:normAutofit/>
          </a:bodyPr>
          <a:lstStyle/>
          <a:p>
            <a:r>
              <a:rPr lang="en-US" sz="3200"/>
              <a:t>Concepts of Mocking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1A16E05-71A5-4BEB-9E57-08F801A77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3455" y="2527656"/>
            <a:ext cx="2289028" cy="1792675"/>
          </a:xfrm>
        </p:spPr>
        <p:txBody>
          <a:bodyPr anchor="ctr">
            <a:normAutofit/>
          </a:bodyPr>
          <a:lstStyle/>
          <a:p>
            <a:r>
              <a:rPr lang="en-US" sz="1600"/>
              <a:t>Test double, stub</a:t>
            </a:r>
            <a:endParaRPr lang="en-US" sz="1600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CC502FE-2A33-48B8-80DC-2DB5B10F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D10FB2-1712-417E-8236-C4017D35AE56}" type="datetime1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8/16/2023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9A67DB4-2DF1-44AA-8AA1-B9A9D488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C1A5F6F-14E3-4A18-9AD2-ED95DC71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55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rtificial hands reaching out">
            <a:extLst>
              <a:ext uri="{FF2B5EF4-FFF2-40B4-BE49-F238E27FC236}">
                <a16:creationId xmlns:a16="http://schemas.microsoft.com/office/drawing/2014/main" id="{32C43398-0C90-4857-985D-06563B533F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75" r="35876" b="-1"/>
          <a:stretch/>
        </p:blipFill>
        <p:spPr>
          <a:xfrm>
            <a:off x="20" y="10"/>
            <a:ext cx="567456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61C03-1CD6-A6AA-F57B-493481F88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057400"/>
            <a:ext cx="3454484" cy="2743200"/>
          </a:xfrm>
        </p:spPr>
        <p:txBody>
          <a:bodyPr anchor="t">
            <a:normAutofit/>
          </a:bodyPr>
          <a:lstStyle/>
          <a:p>
            <a:r>
              <a:rPr lang="en-US"/>
              <a:t>Concepts of Mocking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5BA6A-ADFC-8BD2-926D-CAB597DE5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4679" y="2079860"/>
            <a:ext cx="4914901" cy="2764644"/>
          </a:xfrm>
        </p:spPr>
        <p:txBody>
          <a:bodyPr>
            <a:normAutofit/>
          </a:bodyPr>
          <a:lstStyle/>
          <a:p>
            <a:r>
              <a:rPr lang="en-US" dirty="0"/>
              <a:t>Fake</a:t>
            </a:r>
          </a:p>
          <a:p>
            <a:r>
              <a:rPr lang="en-US" dirty="0"/>
              <a:t>Spy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C656694-E8B8-4DAB-A4FD-23655A1F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C60573-8BA9-4F06-8BC5-309D58F96E5C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8/16/2023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Footer Placeholder 9">
            <a:extLst>
              <a:ext uri="{FF2B5EF4-FFF2-40B4-BE49-F238E27FC236}">
                <a16:creationId xmlns:a16="http://schemas.microsoft.com/office/drawing/2014/main" id="{2C26A52E-FD03-472C-B2A6-1828C634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3" name="Slide Number Placeholder 10">
            <a:extLst>
              <a:ext uri="{FF2B5EF4-FFF2-40B4-BE49-F238E27FC236}">
                <a16:creationId xmlns:a16="http://schemas.microsoft.com/office/drawing/2014/main" id="{1F03B11F-7EA0-4DD0-B80D-8B0E6DF7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AB6432-E879-4FE7-87DD-5FEE9CC8818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4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976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5D7F59-D4CF-B06D-FD36-E9D4BCA301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93" r="-1" b="-1"/>
          <a:stretch/>
        </p:blipFill>
        <p:spPr>
          <a:xfrm>
            <a:off x="20" y="-2"/>
            <a:ext cx="8115280" cy="685800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4B3A5B-2224-A0B0-A507-D491804F6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502489"/>
            <a:ext cx="3314700" cy="1853023"/>
          </a:xfrm>
        </p:spPr>
        <p:txBody>
          <a:bodyPr anchor="ctr">
            <a:normAutofit/>
          </a:bodyPr>
          <a:lstStyle/>
          <a:p>
            <a:r>
              <a:rPr lang="en-US" sz="3200"/>
              <a:t>Moq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31A16E05-71A5-4BEB-9E57-08F801A77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0055" y="2502489"/>
            <a:ext cx="2289028" cy="1853023"/>
          </a:xfrm>
        </p:spPr>
        <p:txBody>
          <a:bodyPr anchor="ctr">
            <a:normAutofit/>
          </a:bodyPr>
          <a:lstStyle/>
          <a:p>
            <a:endParaRPr lang="en-US" sz="1600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AE0E13E-A36D-4A53-8436-CA54193D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6F7A39-68A7-4893-A9DB-DDE788E6BFBA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8/16/2023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428F461-242C-46E6-B120-73EE41ED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61641D1-39F6-45D5-A871-0729C059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B43FFD5-6656-4C69-9CDD-D1B69A112D7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5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3B3F-80B3-5D15-BC47-FD89E4D6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65C4F-215B-CD4F-153B-CCFFFAD36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expression trees and </a:t>
            </a:r>
            <a:r>
              <a:rPr lang="en-US" dirty="0" err="1"/>
              <a:t>linq</a:t>
            </a:r>
            <a:endParaRPr lang="en-US" dirty="0"/>
          </a:p>
          <a:p>
            <a:r>
              <a:rPr lang="en-US" dirty="0"/>
              <a:t>Strong-Typed</a:t>
            </a:r>
          </a:p>
          <a:p>
            <a:r>
              <a:rPr lang="en-US" dirty="0"/>
              <a:t>IntelliSense support</a:t>
            </a:r>
          </a:p>
          <a:p>
            <a:r>
              <a:rPr lang="en-US" dirty="0"/>
              <a:t>EZ to master</a:t>
            </a:r>
          </a:p>
          <a:p>
            <a:r>
              <a:rPr lang="en-US" dirty="0"/>
              <a:t>No need to read documentation (as authors claim)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Can mock classes and interfaces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40F2F-80A9-A7B8-A2AD-E5498EDF7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914" y="4310815"/>
            <a:ext cx="54006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2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02939-4C68-EAA9-D373-CC5FB6702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799" y="2176549"/>
            <a:ext cx="5676901" cy="1447466"/>
          </a:xfrm>
        </p:spPr>
        <p:txBody>
          <a:bodyPr>
            <a:normAutofit/>
          </a:bodyPr>
          <a:lstStyle/>
          <a:p>
            <a:r>
              <a:rPr lang="en-US" sz="3200"/>
              <a:t>NSubstitute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E0BA1E29-6B4E-4DB4-8C92-84293BC9E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799" y="3858564"/>
            <a:ext cx="5676901" cy="1061184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20" name="Picture 19" descr="A dna strand with dots and circles&#10;&#10;Description automatically generated">
            <a:extLst>
              <a:ext uri="{FF2B5EF4-FFF2-40B4-BE49-F238E27FC236}">
                <a16:creationId xmlns:a16="http://schemas.microsoft.com/office/drawing/2014/main" id="{7D4D2BC2-074B-B7E9-F493-652B72241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2" r="2" b="2"/>
          <a:stretch/>
        </p:blipFill>
        <p:spPr>
          <a:xfrm>
            <a:off x="-1" y="1371600"/>
            <a:ext cx="4076699" cy="4114800"/>
          </a:xfrm>
          <a:prstGeom prst="rect">
            <a:avLst/>
          </a:prstGeom>
          <a:noFill/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AE0E13E-A36D-4A53-8436-CA54193D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6F7A39-68A7-4893-A9DB-DDE788E6BFBA}" type="datetime1">
              <a:rPr lang="en-US" smtClean="0"/>
              <a:pPr>
                <a:spcAft>
                  <a:spcPts val="600"/>
                </a:spcAft>
              </a:pPr>
              <a:t>8/16/2023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428F461-242C-46E6-B120-73EE41ED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61641D1-39F6-45D5-A871-0729C059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B43FFD5-6656-4C69-9CDD-D1B69A112D7A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0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3FB6-9A65-659A-85C4-3C72D7127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0" y="2057400"/>
            <a:ext cx="3274281" cy="1566615"/>
          </a:xfrm>
        </p:spPr>
        <p:txBody>
          <a:bodyPr>
            <a:normAutofit/>
          </a:bodyPr>
          <a:lstStyle/>
          <a:p>
            <a:r>
              <a:rPr lang="en-US" sz="3200" b="1" i="0">
                <a:effectLst/>
              </a:rPr>
              <a:t>Callbacks</a:t>
            </a:r>
            <a:br>
              <a:rPr lang="en-US" sz="3200" b="1" i="0">
                <a:effectLst/>
              </a:rPr>
            </a:br>
            <a:endParaRPr lang="en-US" sz="320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0BA1E29-6B4E-4DB4-8C92-84293BC9E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0" y="3852821"/>
            <a:ext cx="3276600" cy="952305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283A60-0D1F-35E1-1DCD-4A05AC1B60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00" b="2"/>
          <a:stretch/>
        </p:blipFill>
        <p:spPr>
          <a:xfrm>
            <a:off x="20" y="1371600"/>
            <a:ext cx="5676880" cy="4114800"/>
          </a:xfrm>
          <a:prstGeom prst="rect">
            <a:avLst/>
          </a:prstGeom>
          <a:noFill/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747ACEA-022F-4B50-95C2-8E72A435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85ED789-C300-4C51-9504-1FD1D1C4BFDC}" type="datetime1">
              <a:rPr lang="en-US" smtClean="0"/>
              <a:pPr>
                <a:spcAft>
                  <a:spcPts val="600"/>
                </a:spcAft>
              </a:pPr>
              <a:t>8/16/2023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F23AA28-8D1C-46B1-BD58-1CF92314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079F938-31E8-465A-A263-CF054575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8AB6432-E879-4FE7-87DD-5FEE9CC88187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81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1F78-3844-F628-CE75-621D63F94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0" y="2057400"/>
            <a:ext cx="3274281" cy="1566615"/>
          </a:xfrm>
        </p:spPr>
        <p:txBody>
          <a:bodyPr>
            <a:normAutofit/>
          </a:bodyPr>
          <a:lstStyle/>
          <a:p>
            <a:r>
              <a:rPr lang="en-US" sz="3200"/>
              <a:t>Callback Builder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0BA1E29-6B4E-4DB4-8C92-84293BC9E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0" y="3852821"/>
            <a:ext cx="3276600" cy="952305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B95FE1-C654-A644-69D6-36498AFB4C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6" r="5" b="5"/>
          <a:stretch/>
        </p:blipFill>
        <p:spPr>
          <a:xfrm>
            <a:off x="20" y="1371600"/>
            <a:ext cx="5676880" cy="4114800"/>
          </a:xfrm>
          <a:prstGeom prst="rect">
            <a:avLst/>
          </a:prstGeom>
          <a:noFill/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747ACEA-022F-4B50-95C2-8E72A435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85ED789-C300-4C51-9504-1FD1D1C4BFDC}" type="datetime1">
              <a:rPr lang="en-US" smtClean="0"/>
              <a:pPr>
                <a:spcAft>
                  <a:spcPts val="600"/>
                </a:spcAft>
              </a:pPr>
              <a:t>8/16/2023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F23AA28-8D1C-46B1-BD58-1CF92314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079F938-31E8-465A-A263-CF054575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8AB6432-E879-4FE7-87DD-5FEE9CC88187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23895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235</Words>
  <Application>Microsoft Office PowerPoint</Application>
  <PresentationFormat>Widescreen</PresentationFormat>
  <Paragraphs>113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Avenir Next LT Pro</vt:lpstr>
      <vt:lpstr>Avenir Next LT Pro Light</vt:lpstr>
      <vt:lpstr>EncaseVTI</vt:lpstr>
      <vt:lpstr>Mocking</vt:lpstr>
      <vt:lpstr>The importance and purpose of unit testing</vt:lpstr>
      <vt:lpstr>Concepts of Mocking</vt:lpstr>
      <vt:lpstr>Concepts of Mocking</vt:lpstr>
      <vt:lpstr>Moq</vt:lpstr>
      <vt:lpstr>Key features</vt:lpstr>
      <vt:lpstr>NSubstitute</vt:lpstr>
      <vt:lpstr>Callbacks </vt:lpstr>
      <vt:lpstr>Callback Builder</vt:lpstr>
      <vt:lpstr>Partial Stub</vt:lpstr>
      <vt:lpstr>FakeItEasy</vt:lpstr>
      <vt:lpstr>Flexible</vt:lpstr>
      <vt:lpstr>Specifying call to any method</vt:lpstr>
      <vt:lpstr>Setup protected properties</vt:lpstr>
      <vt:lpstr>Strict mock, will throw if called unconfigured members</vt:lpstr>
      <vt:lpstr>Dummies</vt:lpstr>
      <vt:lpstr>Advanced usage</vt:lpstr>
      <vt:lpstr>Built in HttpClient mock</vt:lpstr>
      <vt:lpstr>Rhino Mocks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Mocking</dc:title>
  <dc:creator>Sh Asp</dc:creator>
  <cp:lastModifiedBy>Shalva Turashvili</cp:lastModifiedBy>
  <cp:revision>9</cp:revision>
  <dcterms:created xsi:type="dcterms:W3CDTF">2023-08-14T19:31:10Z</dcterms:created>
  <dcterms:modified xsi:type="dcterms:W3CDTF">2023-08-16T18:39:39Z</dcterms:modified>
</cp:coreProperties>
</file>