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7" r:id="rId2"/>
    <p:sldId id="266" r:id="rId3"/>
    <p:sldId id="258" r:id="rId4"/>
    <p:sldId id="261" r:id="rId5"/>
    <p:sldId id="259" r:id="rId6"/>
    <p:sldId id="260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09AFB3-9702-E8D6-5108-2D6DCEF9DAC7}" v="73" dt="2025-06-10T19:16:39.772"/>
    <p1510:client id="{E72746B3-72C4-5CEC-4704-7936197BEC14}" v="784" dt="2025-06-11T06:16:03.2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03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02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20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188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933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6/11/2025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255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6/11/2025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508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6/11/2025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185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6/11/2025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142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6/11/2025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83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6/11/2025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337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648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s://www.pewresearch.org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techcrunch.com/2016/05/26/uk-study-quantifies-twitters-misogyny-problem/?utm_source=chatgpt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statista.com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esafety.gov.au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ired.com/story/demos-social-media-misogyny-twitter?utm_source=chatgpt.com" TargetMode="External"/><Relationship Id="rId3" Type="http://schemas.openxmlformats.org/officeDocument/2006/relationships/hyperlink" Target="http://www.esafety.gov.au/" TargetMode="External"/><Relationship Id="rId7" Type="http://schemas.openxmlformats.org/officeDocument/2006/relationships/hyperlink" Target="http://www.wired.com/story/demos%E2%80%91social%E2%80%91media%E2%80%91misogyny%E2%80%91twitter" TargetMode="External"/><Relationship Id="rId2" Type="http://schemas.openxmlformats.org/officeDocument/2006/relationships/hyperlink" Target="http://www.pewresearch.org/internet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adl.org/gaming" TargetMode="External"/><Relationship Id="rId11" Type="http://schemas.openxmlformats.org/officeDocument/2006/relationships/image" Target="../media/image1.jpeg"/><Relationship Id="rId5" Type="http://schemas.openxmlformats.org/officeDocument/2006/relationships/hyperlink" Target="http://www.amnesty.org/toxic%E2%80%91twitter" TargetMode="External"/><Relationship Id="rId10" Type="http://schemas.openxmlformats.org/officeDocument/2006/relationships/hyperlink" Target="http://www.jdsjournal.org/" TargetMode="External"/><Relationship Id="rId4" Type="http://schemas.openxmlformats.org/officeDocument/2006/relationships/hyperlink" Target="http://www.statista.com/" TargetMode="External"/><Relationship Id="rId9" Type="http://schemas.openxmlformats.org/officeDocument/2006/relationships/hyperlink" Target="https://techcrunch.com/2016/05/26/uk-study-quantifies-twitters-misogyny-problem/?utm_source=chatgpt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E448DB1-4196-18A6-15DA-C72635C1B1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pic>
        <p:nvPicPr>
          <p:cNvPr id="4" name="Picture 3" descr="A bright light shining through a blue background&#10;&#10;AI-generated content may be incorrect.">
            <a:extLst>
              <a:ext uri="{FF2B5EF4-FFF2-40B4-BE49-F238E27FC236}">
                <a16:creationId xmlns:a16="http://schemas.microsoft.com/office/drawing/2014/main" id="{9D3F4327-B5F3-12D4-3A08-9FBCF32841F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523" b="14972"/>
          <a:stretch>
            <a:fillRect/>
          </a:stretch>
        </p:blipFill>
        <p:spPr>
          <a:xfrm>
            <a:off x="29078" y="16354"/>
            <a:ext cx="12162922" cy="684164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F15DF8A-891A-1965-E372-1BA1F3B945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507179" y="173179"/>
            <a:ext cx="6858002" cy="651164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6000">
                <a:schemeClr val="bg1">
                  <a:alpha val="33000"/>
                </a:schemeClr>
              </a:gs>
              <a:gs pos="26000">
                <a:schemeClr val="bg1">
                  <a:alpha val="20000"/>
                </a:schemeClr>
              </a:gs>
              <a:gs pos="100000">
                <a:schemeClr val="bg1">
                  <a:alpha val="4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73219" y="898373"/>
            <a:ext cx="4470544" cy="3474720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5400" dirty="0">
                <a:ea typeface="+mj-lt"/>
                <a:cs typeface="+mj-lt"/>
              </a:rPr>
              <a:t>Online Harassment and Threats Through A Gender Lens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82646" y="4495013"/>
            <a:ext cx="4116410" cy="68983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200" dirty="0"/>
              <a:t>Shaka Mirtskhulava</a:t>
            </a:r>
          </a:p>
        </p:txBody>
      </p:sp>
      <p:pic>
        <p:nvPicPr>
          <p:cNvPr id="6146" name="Picture 2" descr="Unveiling the Unaddressed Flaws in Online Safety Technology's Protection of  Women">
            <a:extLst>
              <a:ext uri="{FF2B5EF4-FFF2-40B4-BE49-F238E27FC236}">
                <a16:creationId xmlns:a16="http://schemas.microsoft.com/office/drawing/2014/main" id="{BDBB5391-AE70-D7FD-D5FF-C56AC28E15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237" y="1159302"/>
            <a:ext cx="6851730" cy="3680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44402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945EECE-D6C4-1F84-4434-BD43849EA5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8332F6-A15A-5980-D077-658929D7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pic>
        <p:nvPicPr>
          <p:cNvPr id="4" name="Picture 3" descr="A bright light shining through a blue background&#10;&#10;AI-generated content may be incorrect.">
            <a:extLst>
              <a:ext uri="{FF2B5EF4-FFF2-40B4-BE49-F238E27FC236}">
                <a16:creationId xmlns:a16="http://schemas.microsoft.com/office/drawing/2014/main" id="{08955302-45BA-B3A0-94A8-BD8AE36D5DE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523" b="14972"/>
          <a:stretch>
            <a:fillRect/>
          </a:stretch>
        </p:blipFill>
        <p:spPr>
          <a:xfrm>
            <a:off x="-2672" y="-4813"/>
            <a:ext cx="12162922" cy="684164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72513DA-1825-B0C4-16FA-9630490FC5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507179" y="173179"/>
            <a:ext cx="6858002" cy="651164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6000">
                <a:schemeClr val="bg1">
                  <a:alpha val="33000"/>
                </a:schemeClr>
              </a:gs>
              <a:gs pos="26000">
                <a:schemeClr val="bg1">
                  <a:alpha val="20000"/>
                </a:schemeClr>
              </a:gs>
              <a:gs pos="100000">
                <a:schemeClr val="bg1">
                  <a:alpha val="4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0DD875-9CB5-43CC-AB5D-64170F9B6C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50229" y="1140096"/>
            <a:ext cx="5174743" cy="2277329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algn="l"/>
            <a:r>
              <a:rPr lang="en-US" sz="5400" dirty="0">
                <a:cs typeface="Arial"/>
              </a:rPr>
              <a:t>Topic</a:t>
            </a:r>
          </a:p>
          <a:p>
            <a:pPr marL="342900" indent="-342900" algn="l">
              <a:buChar char="•"/>
            </a:pPr>
            <a:r>
              <a:rPr lang="en-US" sz="2200" dirty="0">
                <a:solidFill>
                  <a:srgbClr val="FFFFFF"/>
                </a:solidFill>
                <a:latin typeface="Neue Haas Grotesk Text Pro"/>
                <a:cs typeface="Arial"/>
              </a:rPr>
              <a:t>This presentation explores manifest based on gender</a:t>
            </a:r>
          </a:p>
          <a:p>
            <a:pPr marL="342900" indent="-342900" algn="l">
              <a:buChar char="•"/>
            </a:pPr>
            <a:r>
              <a:rPr lang="en-US" sz="2200" dirty="0">
                <a:cs typeface="Arial"/>
              </a:rPr>
              <a:t>The goal: Patterns backed by data </a:t>
            </a:r>
          </a:p>
        </p:txBody>
      </p:sp>
      <p:pic>
        <p:nvPicPr>
          <p:cNvPr id="5" name="Picture 4" descr="Advantages of Online Learning: A Game-Changer in Education">
            <a:extLst>
              <a:ext uri="{FF2B5EF4-FFF2-40B4-BE49-F238E27FC236}">
                <a16:creationId xmlns:a16="http://schemas.microsoft.com/office/drawing/2014/main" id="{105A5DBE-8B84-6C59-FA24-67E49FE553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901" y="1219199"/>
            <a:ext cx="6129866" cy="305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8833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3BDFA3-8AB8-DE15-D532-FA9D603DD8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right light shining through a blue background&#10;&#10;AI-generated content may be incorrect.">
            <a:extLst>
              <a:ext uri="{FF2B5EF4-FFF2-40B4-BE49-F238E27FC236}">
                <a16:creationId xmlns:a16="http://schemas.microsoft.com/office/drawing/2014/main" id="{58C8B506-81A5-1979-1179-2E29231130B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523" b="14972"/>
          <a:stretch>
            <a:fillRect/>
          </a:stretch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C47AA93-C834-EE6C-679B-5A9DD6CF82B3}"/>
              </a:ext>
            </a:extLst>
          </p:cNvPr>
          <p:cNvSpPr txBox="1"/>
          <p:nvPr/>
        </p:nvSpPr>
        <p:spPr>
          <a:xfrm>
            <a:off x="5645507" y="1571066"/>
            <a:ext cx="6439469" cy="38779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Cyberbullying is when someone uses technology for bulling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bg1"/>
                </a:solidFill>
              </a:rPr>
              <a:t>Name-calling and insults</a:t>
            </a:r>
            <a:r>
              <a:rPr lang="en-US">
                <a:solidFill>
                  <a:schemeClr val="bg1"/>
                </a:solidFill>
              </a:rPr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Spreading lies or rumors online.</a:t>
            </a:r>
            <a:endParaRPr lang="en-US" dirty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Sharing personal or private information without permission.</a:t>
            </a:r>
            <a:endParaRPr lang="en-US" dirty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Sending threats or hurtful messages a</a:t>
            </a:r>
            <a:r>
              <a:rPr lang="en-US" dirty="0">
                <a:solidFill>
                  <a:schemeClr val="bg1"/>
                </a:solidFill>
              </a:rPr>
              <a:t>nd even </a:t>
            </a:r>
            <a:r>
              <a:rPr lang="en-US" b="1" dirty="0">
                <a:solidFill>
                  <a:schemeClr val="bg1"/>
                </a:solidFill>
              </a:rPr>
              <a:t>excluding someone from an online group</a:t>
            </a:r>
            <a:r>
              <a:rPr lang="en-US" dirty="0">
                <a:solidFill>
                  <a:schemeClr val="bg1"/>
                </a:solidFill>
              </a:rPr>
              <a:t> or game on purpose.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1030" name="Picture 6" descr="Typing On Laptop Pictures | Download Free Images on Unsplash">
            <a:extLst>
              <a:ext uri="{FF2B5EF4-FFF2-40B4-BE49-F238E27FC236}">
                <a16:creationId xmlns:a16="http://schemas.microsoft.com/office/drawing/2014/main" id="{7C2551C4-6E0D-E6EC-97CE-DD66DB433C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066" y="1401451"/>
            <a:ext cx="4663440" cy="3108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075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1601A0A-C187-A998-7EBC-28E2DEA5A6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>
            <a:extLst>
              <a:ext uri="{FF2B5EF4-FFF2-40B4-BE49-F238E27FC236}">
                <a16:creationId xmlns:a16="http://schemas.microsoft.com/office/drawing/2014/main" id="{16FD5A13-D230-BCE9-686A-271876C07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CF4AF507-7EC8-142E-9288-39F4E1658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764E212-EE7B-FF52-F5A7-5614E15B1A23}"/>
              </a:ext>
            </a:extLst>
          </p:cNvPr>
          <p:cNvSpPr txBox="1">
            <a:spLocks/>
          </p:cNvSpPr>
          <p:nvPr/>
        </p:nvSpPr>
        <p:spPr>
          <a:xfrm>
            <a:off x="61997" y="307770"/>
            <a:ext cx="3756160" cy="10744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300" dirty="0">
                <a:ea typeface="+mn-lt"/>
                <a:cs typeface="+mn-lt"/>
                <a:hlinkClick r:id="rId2"/>
              </a:rPr>
              <a:t>https://www.pewresearch.org</a:t>
            </a:r>
            <a:endParaRPr lang="en-US">
              <a:ea typeface="+mn-lt"/>
              <a:cs typeface="+mn-lt"/>
            </a:endParaRPr>
          </a:p>
        </p:txBody>
      </p:sp>
      <p:pic>
        <p:nvPicPr>
          <p:cNvPr id="2050" name="Picture 2" descr="The online world is not a safe space for women - S&amp;Ds call for legislative  action at an EU level to combat gender-based cyber violence | Socialists  and Democrats">
            <a:extLst>
              <a:ext uri="{FF2B5EF4-FFF2-40B4-BE49-F238E27FC236}">
                <a16:creationId xmlns:a16="http://schemas.microsoft.com/office/drawing/2014/main" id="{7F8A3235-64A4-90B4-5838-6CDEC5C162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79" r="13975"/>
          <a:stretch>
            <a:fillRect/>
          </a:stretch>
        </p:blipFill>
        <p:spPr bwMode="auto">
          <a:xfrm>
            <a:off x="4284068" y="10"/>
            <a:ext cx="5126263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 descr="A bright light shining through a blue background&#10;&#10;AI-generated content may be incorrect.">
            <a:extLst>
              <a:ext uri="{FF2B5EF4-FFF2-40B4-BE49-F238E27FC236}">
                <a16:creationId xmlns:a16="http://schemas.microsoft.com/office/drawing/2014/main" id="{5F2406D2-10C1-A1C7-1852-AEEBA1B0AB4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4415" r="38968" b="-1"/>
          <a:stretch>
            <a:fillRect/>
          </a:stretch>
        </p:blipFill>
        <p:spPr>
          <a:xfrm>
            <a:off x="9467135" y="-7547"/>
            <a:ext cx="2724865" cy="34050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CAE6459-1AB6-E57A-F9D0-DE81A9972CE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7136" r="20845" b="-2"/>
          <a:stretch>
            <a:fillRect/>
          </a:stretch>
        </p:blipFill>
        <p:spPr>
          <a:xfrm>
            <a:off x="9467134" y="3452905"/>
            <a:ext cx="2724865" cy="340509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B273288-2372-A172-4F39-22E39D354426}"/>
              </a:ext>
            </a:extLst>
          </p:cNvPr>
          <p:cNvSpPr txBox="1">
            <a:spLocks/>
          </p:cNvSpPr>
          <p:nvPr/>
        </p:nvSpPr>
        <p:spPr>
          <a:xfrm>
            <a:off x="612647" y="2212848"/>
            <a:ext cx="4361687" cy="1814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26E5CAE-0CB7-5AD4-97F5-353B6D5D8C10}"/>
              </a:ext>
            </a:extLst>
          </p:cNvPr>
          <p:cNvSpPr txBox="1">
            <a:spLocks/>
          </p:cNvSpPr>
          <p:nvPr/>
        </p:nvSpPr>
        <p:spPr>
          <a:xfrm>
            <a:off x="140151" y="1372615"/>
            <a:ext cx="3775699" cy="33701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har char="•"/>
            </a:pPr>
            <a:r>
              <a:rPr lang="en-US" dirty="0">
                <a:ea typeface="+mn-lt"/>
                <a:cs typeface="+mn-lt"/>
              </a:rPr>
              <a:t>Online Harassment is not </a:t>
            </a:r>
            <a:r>
              <a:rPr lang="en-US" b="1" dirty="0">
                <a:ea typeface="+mn-lt"/>
                <a:cs typeface="+mn-lt"/>
              </a:rPr>
              <a:t>gender-neutral</a:t>
            </a:r>
          </a:p>
          <a:p>
            <a:pPr marL="457200" indent="-457200" algn="l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har char="•"/>
            </a:pPr>
            <a:r>
              <a:rPr lang="en-US" b="1" dirty="0">
                <a:ea typeface="+mn-lt"/>
                <a:cs typeface="+mn-lt"/>
              </a:rPr>
              <a:t>Women</a:t>
            </a:r>
            <a:r>
              <a:rPr lang="en-US" dirty="0">
                <a:ea typeface="+mn-lt"/>
                <a:cs typeface="+mn-lt"/>
              </a:rPr>
              <a:t>_ sexually explicit messages and threats of physical or sexual violence</a:t>
            </a:r>
          </a:p>
          <a:p>
            <a:pPr marL="457200" indent="-457200" algn="l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har char="•"/>
            </a:pPr>
            <a:r>
              <a:rPr lang="en-US" b="1" dirty="0">
                <a:ea typeface="+mn-lt"/>
                <a:cs typeface="+mn-lt"/>
              </a:rPr>
              <a:t>Men</a:t>
            </a:r>
            <a:r>
              <a:rPr lang="en-US" dirty="0">
                <a:ea typeface="+mn-lt"/>
                <a:cs typeface="+mn-lt"/>
              </a:rPr>
              <a:t>_ Political Opinions or General Hospitality</a:t>
            </a:r>
          </a:p>
          <a:p>
            <a:pPr marL="457200" indent="-457200" algn="l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har char="•"/>
            </a:pPr>
            <a:endParaRPr lang="en-US" dirty="0">
              <a:ea typeface="+mn-lt"/>
              <a:cs typeface="+mn-lt"/>
            </a:endParaRPr>
          </a:p>
          <a:p>
            <a:pPr marL="457200" indent="-457200" algn="l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har char="•"/>
            </a:pP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52751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3F0D5ED-6D37-0AE1-9679-279B50632E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4102">
            <a:extLst>
              <a:ext uri="{FF2B5EF4-FFF2-40B4-BE49-F238E27FC236}">
                <a16:creationId xmlns:a16="http://schemas.microsoft.com/office/drawing/2014/main" id="{9B61FEBE-B024-E867-ADF8-B65D117A2E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7B0314F-7D55-DD59-6371-475C936E9528}"/>
              </a:ext>
            </a:extLst>
          </p:cNvPr>
          <p:cNvSpPr txBox="1">
            <a:spLocks/>
          </p:cNvSpPr>
          <p:nvPr/>
        </p:nvSpPr>
        <p:spPr>
          <a:xfrm>
            <a:off x="466733" y="1492586"/>
            <a:ext cx="5953569" cy="419420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b="1" dirty="0"/>
              <a:t>Twitter_ A Case Study In Misogyny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5 million out of 19 million tweets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Scale of the potential digital Misogyny</a:t>
            </a:r>
            <a:endParaRPr lang="en-US" dirty="0">
              <a:cs typeface="Arial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Need platform accountability and improved reporting.</a:t>
            </a:r>
            <a:endParaRPr lang="en-US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r>
              <a:rPr lang="en-US" b="1" dirty="0">
                <a:ea typeface="+mn-lt"/>
                <a:cs typeface="+mn-lt"/>
              </a:rPr>
              <a:t>Misogyny</a:t>
            </a:r>
            <a:r>
              <a:rPr lang="en-US" dirty="0">
                <a:ea typeface="+mn-lt"/>
                <a:cs typeface="+mn-lt"/>
              </a:rPr>
              <a:t>_ is the hatred of, contempt for, or prejudice against women.</a:t>
            </a:r>
          </a:p>
          <a:p>
            <a:pPr algn="l"/>
            <a:r>
              <a:rPr lang="en-US"/>
              <a:t>Source: </a:t>
            </a:r>
            <a:r>
              <a:rPr lang="en-US" dirty="0">
                <a:ea typeface="+mn-lt"/>
                <a:cs typeface="+mn-lt"/>
                <a:hlinkClick r:id="rId2"/>
              </a:rPr>
              <a:t>https://techcrunch.com/2016/05/26/uk-study-quantifies-twitters-misogyny-problem/?utm_source=chatgpt.com</a:t>
            </a:r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pic>
        <p:nvPicPr>
          <p:cNvPr id="2" name="Picture 1" descr="A bright light shining through a blue background&#10;&#10;AI-generated content may be incorrect.">
            <a:extLst>
              <a:ext uri="{FF2B5EF4-FFF2-40B4-BE49-F238E27FC236}">
                <a16:creationId xmlns:a16="http://schemas.microsoft.com/office/drawing/2014/main" id="{CE2A83B9-ED26-9D35-2F55-0F22C5B11D3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176" b="4"/>
          <a:stretch>
            <a:fillRect/>
          </a:stretch>
        </p:blipFill>
        <p:spPr>
          <a:xfrm>
            <a:off x="7435018" y="10"/>
            <a:ext cx="4756982" cy="3405485"/>
          </a:xfrm>
          <a:prstGeom prst="rect">
            <a:avLst/>
          </a:prstGeom>
        </p:spPr>
      </p:pic>
      <p:pic>
        <p:nvPicPr>
          <p:cNvPr id="4098" name="Picture 2" descr="5 Signs of Cyberbullying: How to Know if a Student is a Victim - Blog">
            <a:extLst>
              <a:ext uri="{FF2B5EF4-FFF2-40B4-BE49-F238E27FC236}">
                <a16:creationId xmlns:a16="http://schemas.microsoft.com/office/drawing/2014/main" id="{37501F08-2A4C-48FE-8F38-0290984C96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1" r="4723" b="-1"/>
          <a:stretch>
            <a:fillRect/>
          </a:stretch>
        </p:blipFill>
        <p:spPr bwMode="auto">
          <a:xfrm>
            <a:off x="7435018" y="3454171"/>
            <a:ext cx="4756982" cy="3403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1928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9B86303-E255-5CC2-419F-AF92DA0F61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C016FA66-B958-3A21-91DF-D3AF705EC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8AE6ACD-B83B-0661-86F1-437FA9CE31C3}"/>
              </a:ext>
            </a:extLst>
          </p:cNvPr>
          <p:cNvSpPr txBox="1">
            <a:spLocks/>
          </p:cNvSpPr>
          <p:nvPr/>
        </p:nvSpPr>
        <p:spPr>
          <a:xfrm>
            <a:off x="936238" y="1279400"/>
            <a:ext cx="4053719" cy="79300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3600" dirty="0"/>
              <a:t>   Online Gaming</a:t>
            </a:r>
            <a:endParaRPr lang="en-US" dirty="0"/>
          </a:p>
          <a:p>
            <a:pPr algn="l">
              <a:spcAft>
                <a:spcPts val="600"/>
              </a:spcAft>
            </a:pPr>
            <a:r>
              <a:rPr lang="en-US" sz="3600" dirty="0"/>
              <a:t>   Harassment</a:t>
            </a:r>
          </a:p>
          <a:p>
            <a:pPr algn="l">
              <a:spcAft>
                <a:spcPts val="600"/>
              </a:spcAft>
            </a:pPr>
            <a:endParaRPr lang="en-US" sz="3600" dirty="0"/>
          </a:p>
          <a:p>
            <a:pPr algn="l">
              <a:spcAft>
                <a:spcPts val="600"/>
              </a:spcAft>
            </a:pPr>
            <a:endParaRPr lang="en-US" sz="36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85D9629-9BA2-3A3C-8D52-BF9982C7F14E}"/>
              </a:ext>
            </a:extLst>
          </p:cNvPr>
          <p:cNvSpPr txBox="1">
            <a:spLocks/>
          </p:cNvSpPr>
          <p:nvPr/>
        </p:nvSpPr>
        <p:spPr>
          <a:xfrm>
            <a:off x="6092013" y="548640"/>
            <a:ext cx="5638722" cy="26514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The Anti-Defamation League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Women report disproportional number of abuse</a:t>
            </a:r>
          </a:p>
          <a:p>
            <a:pPr lvl="1" algn="l">
              <a:buFont typeface="Courier New" panose="020B0604020202020204" pitchFamily="34" charset="0"/>
              <a:buChar char="o"/>
            </a:pPr>
            <a:r>
              <a:rPr lang="en-US" sz="1100" dirty="0">
                <a:solidFill>
                  <a:srgbClr val="333C4E"/>
                </a:solidFill>
                <a:latin typeface="Arial"/>
                <a:cs typeface="Arial"/>
              </a:rPr>
              <a:t> Being deliberately excluded</a:t>
            </a:r>
            <a:endParaRPr lang="en-US" sz="1100" dirty="0">
              <a:latin typeface="Arial"/>
              <a:cs typeface="Arial"/>
            </a:endParaRPr>
          </a:p>
          <a:p>
            <a:pPr lvl="1" algn="l">
              <a:buFont typeface="Courier New" panose="020B0604020202020204" pitchFamily="34" charset="0"/>
              <a:buChar char="o"/>
            </a:pPr>
            <a:r>
              <a:rPr lang="en-US" sz="1100" dirty="0">
                <a:solidFill>
                  <a:srgbClr val="333C4E"/>
                </a:solidFill>
                <a:latin typeface="Arial"/>
                <a:cs typeface="Arial"/>
              </a:rPr>
              <a:t> Targeted during voice chat</a:t>
            </a:r>
            <a:endParaRPr lang="en-US" dirty="0">
              <a:solidFill>
                <a:srgbClr val="000000"/>
              </a:solidFill>
              <a:latin typeface="Neue Haas Grotesk Text Pro"/>
              <a:cs typeface="Arial"/>
            </a:endParaRPr>
          </a:p>
          <a:p>
            <a:pPr lvl="1" algn="l">
              <a:buFont typeface="Courier New" panose="020B0604020202020204" pitchFamily="34" charset="0"/>
              <a:buChar char="o"/>
            </a:pPr>
            <a:r>
              <a:rPr lang="en-US" sz="1100" dirty="0">
                <a:solidFill>
                  <a:srgbClr val="333C4E"/>
                </a:solidFill>
                <a:latin typeface="Arial"/>
                <a:cs typeface="Arial"/>
              </a:rPr>
              <a:t> Subjected to derogatory comments about gender</a:t>
            </a:r>
            <a:endParaRPr lang="en-US" sz="1100" dirty="0"/>
          </a:p>
          <a:p>
            <a:pPr marL="171450" indent="-171450" algn="l">
              <a:buChar char="•"/>
            </a:pPr>
            <a:r>
              <a:rPr lang="en-US" dirty="0">
                <a:ea typeface="+mn-lt"/>
                <a:cs typeface="+mn-lt"/>
              </a:rPr>
              <a:t>Gender-based hostility flourishes</a:t>
            </a:r>
            <a:endParaRPr lang="en-US" sz="1100" dirty="0" err="1">
              <a:ea typeface="+mn-lt"/>
              <a:cs typeface="+mn-lt"/>
            </a:endParaRPr>
          </a:p>
        </p:txBody>
      </p:sp>
      <p:pic>
        <p:nvPicPr>
          <p:cNvPr id="4" name="Picture 3" descr="130+ Gaming Headset Girl Stock Illustrations, Royalty-Free Vector Graphics  &amp; Clip Art - iStock">
            <a:extLst>
              <a:ext uri="{FF2B5EF4-FFF2-40B4-BE49-F238E27FC236}">
                <a16:creationId xmlns:a16="http://schemas.microsoft.com/office/drawing/2014/main" id="{52EF8EFC-692B-86B2-7C11-86F819D86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2581" y="2849196"/>
            <a:ext cx="5145455" cy="3894994"/>
          </a:xfrm>
          <a:prstGeom prst="rect">
            <a:avLst/>
          </a:prstGeom>
        </p:spPr>
      </p:pic>
      <p:pic>
        <p:nvPicPr>
          <p:cNvPr id="5" name="Picture 4" descr="We've Always Been Here”: Women in the Video Game Community | Folklife  Magazine">
            <a:extLst>
              <a:ext uri="{FF2B5EF4-FFF2-40B4-BE49-F238E27FC236}">
                <a16:creationId xmlns:a16="http://schemas.microsoft.com/office/drawing/2014/main" id="{5C11BAD9-8C4F-83A0-65AD-8078DEB3E8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400" y="3490664"/>
            <a:ext cx="4472352" cy="2993056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0E5716B-B6C9-9397-E462-466F49826B29}"/>
              </a:ext>
            </a:extLst>
          </p:cNvPr>
          <p:cNvSpPr txBox="1">
            <a:spLocks/>
          </p:cNvSpPr>
          <p:nvPr/>
        </p:nvSpPr>
        <p:spPr>
          <a:xfrm>
            <a:off x="885013" y="2336407"/>
            <a:ext cx="3255031" cy="5803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ea typeface="+mn-lt"/>
                <a:cs typeface="+mn-lt"/>
                <a:hlinkClick r:id="rId4"/>
              </a:rPr>
              <a:t>https://www.statista.com/</a:t>
            </a:r>
            <a:endParaRPr lang="en-US">
              <a:ea typeface="+mn-lt"/>
              <a:cs typeface="+mn-lt"/>
            </a:endParaRPr>
          </a:p>
          <a:p>
            <a:pPr algn="l"/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75865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E3AE425-082D-E387-5442-77D1C5490C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2" name="Rectangle 5131">
            <a:extLst>
              <a:ext uri="{FF2B5EF4-FFF2-40B4-BE49-F238E27FC236}">
                <a16:creationId xmlns:a16="http://schemas.microsoft.com/office/drawing/2014/main" id="{7C5FCA38-32CD-5920-CA77-9AFC140E7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97E9CAC-2837-A611-7B52-FB2701BB2D49}"/>
              </a:ext>
            </a:extLst>
          </p:cNvPr>
          <p:cNvSpPr txBox="1">
            <a:spLocks/>
          </p:cNvSpPr>
          <p:nvPr/>
        </p:nvSpPr>
        <p:spPr>
          <a:xfrm>
            <a:off x="859788" y="3583354"/>
            <a:ext cx="4358616" cy="16144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dirty="0" err="1">
                <a:ea typeface="+mn-lt"/>
                <a:cs typeface="+mn-lt"/>
              </a:rPr>
              <a:t>eSafety</a:t>
            </a:r>
            <a:r>
              <a:rPr lang="en-US" sz="3600" b="1" dirty="0">
                <a:ea typeface="+mn-lt"/>
                <a:cs typeface="+mn-lt"/>
              </a:rPr>
              <a:t> Commissioner’s reports</a:t>
            </a:r>
          </a:p>
        </p:txBody>
      </p:sp>
      <p:pic>
        <p:nvPicPr>
          <p:cNvPr id="2" name="Picture 1" descr="A bright light shining through a blue background&#10;&#10;AI-generated content may be incorrect.">
            <a:extLst>
              <a:ext uri="{FF2B5EF4-FFF2-40B4-BE49-F238E27FC236}">
                <a16:creationId xmlns:a16="http://schemas.microsoft.com/office/drawing/2014/main" id="{9A59DAD6-1690-1778-B75D-5FFB1A53EBB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250" b="13926"/>
          <a:stretch>
            <a:fillRect/>
          </a:stretch>
        </p:blipFill>
        <p:spPr>
          <a:xfrm>
            <a:off x="20" y="1"/>
            <a:ext cx="6071587" cy="3429000"/>
          </a:xfrm>
          <a:prstGeom prst="rect">
            <a:avLst/>
          </a:prstGeom>
        </p:spPr>
      </p:pic>
      <p:pic>
        <p:nvPicPr>
          <p:cNvPr id="5122" name="Picture 2" descr="Experiences of cyberbullying by gender and by age across different... |  Download Scientific Diagram">
            <a:extLst>
              <a:ext uri="{FF2B5EF4-FFF2-40B4-BE49-F238E27FC236}">
                <a16:creationId xmlns:a16="http://schemas.microsoft.com/office/drawing/2014/main" id="{C6B9CDFD-B4E3-9BE4-C007-78D6CDA8C3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8" r="1" b="1"/>
          <a:stretch>
            <a:fillRect/>
          </a:stretch>
        </p:blipFill>
        <p:spPr bwMode="auto">
          <a:xfrm>
            <a:off x="6127320" y="-1"/>
            <a:ext cx="6064680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8C3A6-05BB-48CF-C418-F34498F36440}"/>
              </a:ext>
            </a:extLst>
          </p:cNvPr>
          <p:cNvSpPr txBox="1">
            <a:spLocks/>
          </p:cNvSpPr>
          <p:nvPr/>
        </p:nvSpPr>
        <p:spPr>
          <a:xfrm>
            <a:off x="6072475" y="3814764"/>
            <a:ext cx="5658976" cy="276052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33C4E"/>
                </a:solidFill>
                <a:latin typeface="Arial"/>
                <a:cs typeface="Arial"/>
              </a:rPr>
              <a:t>  Increased </a:t>
            </a:r>
            <a:r>
              <a:rPr lang="en-US" sz="1600" b="1" dirty="0">
                <a:solidFill>
                  <a:srgbClr val="333C4E"/>
                </a:solidFill>
                <a:latin typeface="Arial"/>
                <a:cs typeface="Arial"/>
              </a:rPr>
              <a:t>anxiety and depression</a:t>
            </a:r>
            <a:r>
              <a:rPr lang="en-US" sz="1600" dirty="0">
                <a:solidFill>
                  <a:srgbClr val="333C4E"/>
                </a:solidFill>
                <a:latin typeface="Arial"/>
                <a:cs typeface="Arial"/>
              </a:rPr>
              <a:t> among victims</a:t>
            </a:r>
            <a:endParaRPr lang="en-US" sz="1600">
              <a:latin typeface="Arial"/>
              <a:cs typeface="Arial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333C4E"/>
                </a:solidFill>
                <a:latin typeface="Arial"/>
                <a:cs typeface="Arial"/>
              </a:rPr>
              <a:t>  Reduced online participation</a:t>
            </a:r>
            <a:r>
              <a:rPr lang="en-US" sz="1600" dirty="0">
                <a:solidFill>
                  <a:srgbClr val="333C4E"/>
                </a:solidFill>
                <a:latin typeface="Arial"/>
                <a:cs typeface="Arial"/>
              </a:rPr>
              <a:t>, especially among young women</a:t>
            </a:r>
            <a:endParaRPr lang="en-US" sz="1600">
              <a:latin typeface="Neue Haas Grotesk Text Pro"/>
              <a:cs typeface="Arial"/>
            </a:endParaRPr>
          </a:p>
          <a:p>
            <a:pPr algn="l">
              <a:buChar char="•"/>
            </a:pPr>
            <a:r>
              <a:rPr lang="en-US" sz="1600" dirty="0">
                <a:solidFill>
                  <a:srgbClr val="333C4E"/>
                </a:solidFill>
                <a:latin typeface="Arial"/>
                <a:cs typeface="Arial"/>
              </a:rPr>
              <a:t>  Impact on </a:t>
            </a:r>
            <a:r>
              <a:rPr lang="en-US" sz="1600" b="1" dirty="0">
                <a:solidFill>
                  <a:srgbClr val="333C4E"/>
                </a:solidFill>
                <a:latin typeface="Arial"/>
                <a:cs typeface="Arial"/>
              </a:rPr>
              <a:t>career development</a:t>
            </a:r>
            <a:r>
              <a:rPr lang="en-US" sz="1600" dirty="0">
                <a:solidFill>
                  <a:srgbClr val="333C4E"/>
                </a:solidFill>
                <a:latin typeface="Arial"/>
                <a:cs typeface="Arial"/>
              </a:rPr>
              <a:t>, particularly for women in digital or public domains</a:t>
            </a:r>
          </a:p>
          <a:p>
            <a:pPr algn="l">
              <a:buChar char="•"/>
            </a:pPr>
            <a:endParaRPr lang="en-US" sz="1600" dirty="0">
              <a:solidFill>
                <a:srgbClr val="333C4E"/>
              </a:solidFill>
              <a:latin typeface="Arial"/>
              <a:cs typeface="Arial"/>
            </a:endParaRPr>
          </a:p>
          <a:p>
            <a:pPr algn="l"/>
            <a:r>
              <a:rPr lang="en-US" sz="1600" dirty="0">
                <a:solidFill>
                  <a:srgbClr val="333C4E"/>
                </a:solidFill>
                <a:latin typeface="Arial"/>
                <a:cs typeface="Arial"/>
              </a:rPr>
              <a:t>Online Safety_ social and economic issue.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2714F8B-3EF5-0D2A-E78D-A86217FAA257}"/>
              </a:ext>
            </a:extLst>
          </p:cNvPr>
          <p:cNvSpPr txBox="1">
            <a:spLocks/>
          </p:cNvSpPr>
          <p:nvPr/>
        </p:nvSpPr>
        <p:spPr>
          <a:xfrm>
            <a:off x="612647" y="2212848"/>
            <a:ext cx="4361687" cy="1814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D31F295-E97C-8D98-0796-16B536B61FEB}"/>
              </a:ext>
            </a:extLst>
          </p:cNvPr>
          <p:cNvSpPr txBox="1">
            <a:spLocks/>
          </p:cNvSpPr>
          <p:nvPr/>
        </p:nvSpPr>
        <p:spPr>
          <a:xfrm>
            <a:off x="859788" y="5371123"/>
            <a:ext cx="3518462" cy="5593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200" dirty="0">
                <a:ea typeface="+mn-lt"/>
                <a:cs typeface="+mn-lt"/>
                <a:hlinkClick r:id="rId4"/>
              </a:rPr>
              <a:t>https://www.esafety.gov.au/</a:t>
            </a:r>
            <a:endParaRPr lang="en-US">
              <a:ea typeface="+mn-lt"/>
              <a:cs typeface="+mn-lt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7717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631158E-2020-A73D-658A-60E5DD131E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A2AFC67-0973-EC0D-F14E-710D701B2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0A97EC6-16E6-A9D2-3C9E-6EAAB5E7A1B5}"/>
              </a:ext>
            </a:extLst>
          </p:cNvPr>
          <p:cNvSpPr txBox="1">
            <a:spLocks/>
          </p:cNvSpPr>
          <p:nvPr/>
        </p:nvSpPr>
        <p:spPr>
          <a:xfrm>
            <a:off x="612648" y="603504"/>
            <a:ext cx="3553412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Conclusion – What the Research Tells Us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8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2CC5F216-D444-9B37-6500-DD2AB2537B01}"/>
              </a:ext>
            </a:extLst>
          </p:cNvPr>
          <p:cNvSpPr txBox="1">
            <a:spLocks/>
          </p:cNvSpPr>
          <p:nvPr/>
        </p:nvSpPr>
        <p:spPr>
          <a:xfrm>
            <a:off x="612648" y="2212848"/>
            <a:ext cx="5038335" cy="41224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Gender influences online harassment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b="1" dirty="0">
                <a:ea typeface="+mn-lt"/>
                <a:cs typeface="+mn-lt"/>
              </a:rPr>
              <a:t>Twitter and online games</a:t>
            </a:r>
            <a:r>
              <a:rPr lang="en-US" dirty="0">
                <a:ea typeface="+mn-lt"/>
                <a:cs typeface="+mn-lt"/>
              </a:rPr>
              <a:t> are key battlegrounds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b="1" dirty="0">
                <a:ea typeface="+mn-lt"/>
                <a:cs typeface="+mn-lt"/>
              </a:rPr>
              <a:t>emotional and societal toll</a:t>
            </a:r>
            <a:r>
              <a:rPr lang="en-US" dirty="0">
                <a:ea typeface="+mn-lt"/>
                <a:cs typeface="+mn-lt"/>
              </a:rPr>
              <a:t> is significant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endParaRPr lang="en-US" dirty="0">
              <a:ea typeface="+mn-lt"/>
              <a:cs typeface="+mn-lt"/>
            </a:endParaRPr>
          </a:p>
          <a:p>
            <a:pPr algn="l"/>
            <a:endParaRPr lang="en-US" dirty="0">
              <a:ea typeface="+mn-lt"/>
              <a:cs typeface="+mn-lt"/>
            </a:endParaRPr>
          </a:p>
          <a:p>
            <a:pPr algn="l"/>
            <a:r>
              <a:rPr lang="en-US" dirty="0">
                <a:ea typeface="+mn-lt"/>
                <a:cs typeface="+mn-lt"/>
              </a:rPr>
              <a:t>Addressing </a:t>
            </a:r>
            <a:r>
              <a:rPr lang="en-US" b="1" dirty="0">
                <a:ea typeface="+mn-lt"/>
                <a:cs typeface="+mn-lt"/>
              </a:rPr>
              <a:t>gender-based harassment</a:t>
            </a:r>
            <a:r>
              <a:rPr lang="en-US" dirty="0">
                <a:ea typeface="+mn-lt"/>
                <a:cs typeface="+mn-lt"/>
              </a:rPr>
              <a:t> must be a central priority.</a:t>
            </a:r>
            <a:endParaRPr lang="en-US"/>
          </a:p>
          <a:p>
            <a:pPr algn="l"/>
            <a:endParaRPr lang="en-US" dirty="0"/>
          </a:p>
        </p:txBody>
      </p:sp>
      <p:pic>
        <p:nvPicPr>
          <p:cNvPr id="2" name="Picture 1" descr="A bright light shining through a blue background&#10;&#10;AI-generated content may be incorrect.">
            <a:extLst>
              <a:ext uri="{FF2B5EF4-FFF2-40B4-BE49-F238E27FC236}">
                <a16:creationId xmlns:a16="http://schemas.microsoft.com/office/drawing/2014/main" id="{163F7EDE-88D6-503F-323D-09F8B278B43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3251" b="-1"/>
          <a:stretch>
            <a:fillRect/>
          </a:stretch>
        </p:blipFill>
        <p:spPr>
          <a:xfrm>
            <a:off x="6276550" y="10"/>
            <a:ext cx="5915450" cy="685799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3A851D4-DFEE-4113-662F-AC885B71ACEB}"/>
              </a:ext>
            </a:extLst>
          </p:cNvPr>
          <p:cNvSpPr txBox="1">
            <a:spLocks/>
          </p:cNvSpPr>
          <p:nvPr/>
        </p:nvSpPr>
        <p:spPr>
          <a:xfrm>
            <a:off x="612647" y="2212848"/>
            <a:ext cx="4361687" cy="1814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47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E76138-EFCB-03C3-CE7A-24999E213F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BB0869A-0BE5-B3E9-F73D-2F3691E4D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FA62728-8984-F1C7-6248-01435FAE3691}"/>
              </a:ext>
            </a:extLst>
          </p:cNvPr>
          <p:cNvSpPr txBox="1">
            <a:spLocks/>
          </p:cNvSpPr>
          <p:nvPr/>
        </p:nvSpPr>
        <p:spPr>
          <a:xfrm>
            <a:off x="524726" y="794008"/>
            <a:ext cx="2149937" cy="6368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Credits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B59F2DC-DCDB-A313-5C7B-80E8399A2E9F}"/>
              </a:ext>
            </a:extLst>
          </p:cNvPr>
          <p:cNvSpPr txBox="1">
            <a:spLocks/>
          </p:cNvSpPr>
          <p:nvPr/>
        </p:nvSpPr>
        <p:spPr>
          <a:xfrm>
            <a:off x="524726" y="1431289"/>
            <a:ext cx="5848721" cy="525940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Pew Research Center – </a:t>
            </a:r>
            <a:r>
              <a:rPr lang="en-US" i="1" dirty="0">
                <a:solidFill>
                  <a:schemeClr val="tx1"/>
                </a:solidFill>
                <a:ea typeface="+mn-lt"/>
                <a:cs typeface="+mn-lt"/>
              </a:rPr>
              <a:t>Online Harassment 2023 Report</a:t>
            </a:r>
            <a:br>
              <a:rPr lang="en-US" i="1" dirty="0">
                <a:solidFill>
                  <a:schemeClr val="tx1"/>
                </a:solidFill>
                <a:ea typeface="+mn-lt"/>
                <a:cs typeface="+mn-lt"/>
              </a:rPr>
            </a:br>
            <a:r>
              <a:rPr lang="en-US" i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www.pewresearch.org/internet</a:t>
            </a:r>
            <a:endParaRPr lang="en-US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eSafety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Commissioner – </a:t>
            </a:r>
            <a:r>
              <a:rPr lang="en-US" i="1" dirty="0">
                <a:solidFill>
                  <a:schemeClr val="tx1"/>
                </a:solidFill>
                <a:ea typeface="+mn-lt"/>
                <a:cs typeface="+mn-lt"/>
              </a:rPr>
              <a:t>Women in the Digital Age: Online Abuse Trends</a:t>
            </a:r>
            <a:br>
              <a:rPr lang="en-US" i="1" dirty="0">
                <a:solidFill>
                  <a:schemeClr val="tx1"/>
                </a:solidFill>
                <a:ea typeface="+mn-lt"/>
                <a:cs typeface="+mn-lt"/>
              </a:rPr>
            </a:br>
            <a:r>
              <a:rPr lang="en-US" i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www.esafety.gov.au</a:t>
            </a:r>
            <a:endParaRPr lang="en-US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Statista – </a:t>
            </a:r>
            <a:r>
              <a:rPr lang="en-US" i="1" dirty="0">
                <a:solidFill>
                  <a:schemeClr val="tx1"/>
                </a:solidFill>
                <a:ea typeface="+mn-lt"/>
                <a:cs typeface="+mn-lt"/>
              </a:rPr>
              <a:t>Gaming Harassment Statistics by Demographics (2024)</a:t>
            </a:r>
            <a:br>
              <a:rPr lang="en-US" i="1" dirty="0">
                <a:solidFill>
                  <a:schemeClr val="tx1"/>
                </a:solidFill>
                <a:ea typeface="+mn-lt"/>
                <a:cs typeface="+mn-lt"/>
              </a:rPr>
            </a:br>
            <a:r>
              <a:rPr lang="en-US" i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www.statista.com</a:t>
            </a:r>
            <a:endParaRPr lang="en-US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Amnesty International – </a:t>
            </a:r>
            <a:r>
              <a:rPr lang="en-US" i="1" dirty="0">
                <a:solidFill>
                  <a:schemeClr val="tx1"/>
                </a:solidFill>
                <a:ea typeface="+mn-lt"/>
                <a:cs typeface="+mn-lt"/>
              </a:rPr>
              <a:t>Toxic Twitter Report: Misogyny on Social Media</a:t>
            </a:r>
            <a:br>
              <a:rPr lang="en-US" i="1" dirty="0">
                <a:solidFill>
                  <a:schemeClr val="tx1"/>
                </a:solidFill>
                <a:ea typeface="+mn-lt"/>
                <a:cs typeface="+mn-lt"/>
              </a:rPr>
            </a:br>
            <a:r>
              <a:rPr lang="en-US" i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www.amnesty.org/toxic‑twitter</a:t>
            </a:r>
            <a:endParaRPr lang="en-US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Anti‑Defamation League – </a:t>
            </a:r>
            <a:r>
              <a:rPr lang="en-US" i="1" dirty="0">
                <a:solidFill>
                  <a:schemeClr val="tx1"/>
                </a:solidFill>
                <a:ea typeface="+mn-lt"/>
                <a:cs typeface="+mn-lt"/>
              </a:rPr>
              <a:t>Hate and Harassment in Online Games</a:t>
            </a:r>
            <a:br>
              <a:rPr lang="en-US" i="1" dirty="0">
                <a:solidFill>
                  <a:schemeClr val="tx1"/>
                </a:solidFill>
                <a:ea typeface="+mn-lt"/>
                <a:cs typeface="+mn-lt"/>
              </a:rPr>
            </a:br>
            <a:r>
              <a:rPr lang="en-US" i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www.adl.org/gaming</a:t>
            </a:r>
            <a:endParaRPr lang="en-US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Wired – </a:t>
            </a:r>
            <a:r>
              <a:rPr lang="en-US" i="1" dirty="0">
                <a:solidFill>
                  <a:schemeClr val="tx1"/>
                </a:solidFill>
                <a:ea typeface="+mn-lt"/>
                <a:cs typeface="+mn-lt"/>
              </a:rPr>
              <a:t>Twitter study reveals the extent of misogyny on social media</a:t>
            </a:r>
            <a:br>
              <a:rPr lang="en-US" i="1" dirty="0">
                <a:solidFill>
                  <a:schemeClr val="tx1"/>
                </a:solidFill>
                <a:ea typeface="+mn-lt"/>
                <a:cs typeface="+mn-lt"/>
              </a:rPr>
            </a:br>
            <a:r>
              <a:rPr lang="en-US" i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www.wired.com/story/demos‑social‑media‑misogyny‑twitter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axios.com+8wired.com+8techcrunch.com+8data2x.orgen.wikipedia.orgamnesty.orgengadget.com</a:t>
            </a:r>
            <a:endParaRPr lang="en-US">
              <a:solidFill>
                <a:schemeClr val="tx1"/>
              </a:solidFill>
              <a:hlinkClick r:id="rId8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Misogyny on Twitter Study:</a:t>
            </a:r>
            <a:br>
              <a:rPr lang="en-US" b="1" dirty="0">
                <a:solidFill>
                  <a:schemeClr val="tx1"/>
                </a:solidFill>
                <a:ea typeface="+mn-lt"/>
                <a:cs typeface="+mn-lt"/>
              </a:rPr>
            </a:b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 A UK think‑tank analyzed 1.5 million tweets containing gendered insults (“slut,” “whore”) and found over 10,000 explicitly aggressive and misogynistic tweets—50% sent by women—highlighted in Wired’s coverage of the study 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  <a:hlinkClick r:id="rId9"/>
              </a:rPr>
              <a:t>engadget.com+2techcrunch.com+2weforum.org+2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.</a:t>
            </a:r>
          </a:p>
          <a:p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Journal of Digital Sociology – </a:t>
            </a:r>
            <a:r>
              <a:rPr lang="en-US" i="1" dirty="0">
                <a:solidFill>
                  <a:schemeClr val="tx1"/>
                </a:solidFill>
                <a:ea typeface="+mn-lt"/>
                <a:cs typeface="+mn-lt"/>
              </a:rPr>
              <a:t>Gendered Violence in Online Spaces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(fictional)</a:t>
            </a:r>
            <a:br>
              <a:rPr lang="en-US" dirty="0">
                <a:solidFill>
                  <a:schemeClr val="tx1"/>
                </a:solidFill>
                <a:ea typeface="+mn-lt"/>
                <a:cs typeface="+mn-lt"/>
              </a:rPr>
            </a:b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www.jdsjournal.org</a:t>
            </a:r>
            <a:endParaRPr lang="en-US">
              <a:solidFill>
                <a:schemeClr val="tx1"/>
              </a:solidFill>
            </a:endParaRPr>
          </a:p>
          <a:p>
            <a:pPr marL="457200">
              <a:lnSpc>
                <a:spcPct val="12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6" descr="A bright light shining through a blue background&#10;&#10;AI-generated content may be incorrect.">
            <a:extLst>
              <a:ext uri="{FF2B5EF4-FFF2-40B4-BE49-F238E27FC236}">
                <a16:creationId xmlns:a16="http://schemas.microsoft.com/office/drawing/2014/main" id="{19AFC31E-9C86-BA46-1F9A-68C80D4F066F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 l="4415" r="38968" b="-1"/>
          <a:stretch>
            <a:fillRect/>
          </a:stretch>
        </p:blipFill>
        <p:spPr>
          <a:xfrm>
            <a:off x="6758351" y="1114923"/>
            <a:ext cx="3703599" cy="4628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284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292</Words>
  <Application>Microsoft Office PowerPoint</Application>
  <PresentationFormat>Widescreen</PresentationFormat>
  <Paragraphs>32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VanillaVTI</vt:lpstr>
      <vt:lpstr>Online Harassment and Threats Through A Gender Lens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Shaka Mirtskhulava</dc:creator>
  <cp:lastModifiedBy>Shaka Mirtskhulava</cp:lastModifiedBy>
  <cp:revision>217</cp:revision>
  <dcterms:created xsi:type="dcterms:W3CDTF">2025-06-09T16:38:57Z</dcterms:created>
  <dcterms:modified xsi:type="dcterms:W3CDTF">2025-06-12T03:28:48Z</dcterms:modified>
</cp:coreProperties>
</file>