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57" r:id="rId3"/>
    <p:sldId id="270" r:id="rId4"/>
    <p:sldId id="258" r:id="rId5"/>
    <p:sldId id="264" r:id="rId6"/>
    <p:sldId id="284" r:id="rId7"/>
    <p:sldId id="285" r:id="rId8"/>
    <p:sldId id="266" r:id="rId9"/>
    <p:sldId id="268" r:id="rId10"/>
    <p:sldId id="260" r:id="rId11"/>
    <p:sldId id="272" r:id="rId12"/>
    <p:sldId id="273" r:id="rId13"/>
    <p:sldId id="275" r:id="rId14"/>
    <p:sldId id="282" r:id="rId15"/>
    <p:sldId id="276" r:id="rId16"/>
    <p:sldId id="277" r:id="rId17"/>
    <p:sldId id="279" r:id="rId18"/>
    <p:sldId id="281" r:id="rId19"/>
    <p:sldId id="28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BDFBEE-3CEE-46B5-8ECE-E485FB5D2EF1}">
          <p14:sldIdLst>
            <p14:sldId id="256"/>
            <p14:sldId id="257"/>
            <p14:sldId id="270"/>
            <p14:sldId id="258"/>
            <p14:sldId id="264"/>
            <p14:sldId id="284"/>
            <p14:sldId id="285"/>
            <p14:sldId id="266"/>
            <p14:sldId id="268"/>
            <p14:sldId id="260"/>
            <p14:sldId id="272"/>
            <p14:sldId id="273"/>
            <p14:sldId id="275"/>
            <p14:sldId id="282"/>
            <p14:sldId id="276"/>
            <p14:sldId id="277"/>
            <p14:sldId id="279"/>
            <p14:sldId id="281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88EC5F-E85D-4770-8DC4-515FF6A7FDF0}" v="54" dt="2022-05-10T11:28:45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KAMBARI KANADE" userId="a93658a4c7162e8b" providerId="LiveId" clId="{4188EC5F-E85D-4770-8DC4-515FF6A7FDF0}"/>
    <pc:docChg chg="custSel modSld sldOrd">
      <pc:chgData name="SHAKAMBARI KANADE" userId="a93658a4c7162e8b" providerId="LiveId" clId="{4188EC5F-E85D-4770-8DC4-515FF6A7FDF0}" dt="2022-05-10T11:28:45.928" v="947"/>
      <pc:docMkLst>
        <pc:docMk/>
      </pc:docMkLst>
      <pc:sldChg chg="modTransition">
        <pc:chgData name="SHAKAMBARI KANADE" userId="a93658a4c7162e8b" providerId="LiveId" clId="{4188EC5F-E85D-4770-8DC4-515FF6A7FDF0}" dt="2022-04-26T06:04:07.908" v="21"/>
        <pc:sldMkLst>
          <pc:docMk/>
          <pc:sldMk cId="3935762" sldId="256"/>
        </pc:sldMkLst>
      </pc:sldChg>
      <pc:sldChg chg="modSp mod modTransition">
        <pc:chgData name="SHAKAMBARI KANADE" userId="a93658a4c7162e8b" providerId="LiveId" clId="{4188EC5F-E85D-4770-8DC4-515FF6A7FDF0}" dt="2022-04-28T05:19:18.920" v="209" actId="20577"/>
        <pc:sldMkLst>
          <pc:docMk/>
          <pc:sldMk cId="1066611183" sldId="257"/>
        </pc:sldMkLst>
        <pc:spChg chg="mod">
          <ac:chgData name="SHAKAMBARI KANADE" userId="a93658a4c7162e8b" providerId="LiveId" clId="{4188EC5F-E85D-4770-8DC4-515FF6A7FDF0}" dt="2022-04-28T05:19:18.920" v="209" actId="20577"/>
          <ac:spMkLst>
            <pc:docMk/>
            <pc:sldMk cId="1066611183" sldId="257"/>
            <ac:spMk id="3" creationId="{23D156CB-AC5C-45C8-B07C-61B3B65FE24C}"/>
          </ac:spMkLst>
        </pc:spChg>
      </pc:sldChg>
      <pc:sldChg chg="modSp mod">
        <pc:chgData name="SHAKAMBARI KANADE" userId="a93658a4c7162e8b" providerId="LiveId" clId="{4188EC5F-E85D-4770-8DC4-515FF6A7FDF0}" dt="2022-04-28T05:19:51.894" v="284" actId="20577"/>
        <pc:sldMkLst>
          <pc:docMk/>
          <pc:sldMk cId="3299733387" sldId="258"/>
        </pc:sldMkLst>
        <pc:spChg chg="mod">
          <ac:chgData name="SHAKAMBARI KANADE" userId="a93658a4c7162e8b" providerId="LiveId" clId="{4188EC5F-E85D-4770-8DC4-515FF6A7FDF0}" dt="2022-04-28T05:19:51.894" v="284" actId="20577"/>
          <ac:spMkLst>
            <pc:docMk/>
            <pc:sldMk cId="3299733387" sldId="258"/>
            <ac:spMk id="2" creationId="{1129F950-161E-4D12-87C1-6B7F22277656}"/>
          </ac:spMkLst>
        </pc:spChg>
      </pc:sldChg>
      <pc:sldChg chg="modTransition">
        <pc:chgData name="SHAKAMBARI KANADE" userId="a93658a4c7162e8b" providerId="LiveId" clId="{4188EC5F-E85D-4770-8DC4-515FF6A7FDF0}" dt="2022-05-10T11:28:22.681" v="940"/>
        <pc:sldMkLst>
          <pc:docMk/>
          <pc:sldMk cId="3218788295" sldId="264"/>
        </pc:sldMkLst>
      </pc:sldChg>
      <pc:sldChg chg="modSp mod">
        <pc:chgData name="SHAKAMBARI KANADE" userId="a93658a4c7162e8b" providerId="LiveId" clId="{4188EC5F-E85D-4770-8DC4-515FF6A7FDF0}" dt="2022-04-28T05:19:31" v="227" actId="20577"/>
        <pc:sldMkLst>
          <pc:docMk/>
          <pc:sldMk cId="429191789" sldId="270"/>
        </pc:sldMkLst>
        <pc:spChg chg="mod">
          <ac:chgData name="SHAKAMBARI KANADE" userId="a93658a4c7162e8b" providerId="LiveId" clId="{4188EC5F-E85D-4770-8DC4-515FF6A7FDF0}" dt="2022-04-28T05:19:31" v="227" actId="20577"/>
          <ac:spMkLst>
            <pc:docMk/>
            <pc:sldMk cId="429191789" sldId="270"/>
            <ac:spMk id="2" creationId="{A9F1EAA5-43A2-4101-9099-76021516CE40}"/>
          </ac:spMkLst>
        </pc:spChg>
      </pc:sldChg>
      <pc:sldChg chg="modSp mod">
        <pc:chgData name="SHAKAMBARI KANADE" userId="a93658a4c7162e8b" providerId="LiveId" clId="{4188EC5F-E85D-4770-8DC4-515FF6A7FDF0}" dt="2022-04-27T07:28:03.063" v="113" actId="20577"/>
        <pc:sldMkLst>
          <pc:docMk/>
          <pc:sldMk cId="103351263" sldId="272"/>
        </pc:sldMkLst>
        <pc:spChg chg="mod">
          <ac:chgData name="SHAKAMBARI KANADE" userId="a93658a4c7162e8b" providerId="LiveId" clId="{4188EC5F-E85D-4770-8DC4-515FF6A7FDF0}" dt="2022-04-27T07:28:03.063" v="113" actId="20577"/>
          <ac:spMkLst>
            <pc:docMk/>
            <pc:sldMk cId="103351263" sldId="272"/>
            <ac:spMk id="3" creationId="{798C1318-D648-4805-8579-CF0308DB5C1F}"/>
          </ac:spMkLst>
        </pc:spChg>
      </pc:sldChg>
      <pc:sldChg chg="modTransition">
        <pc:chgData name="SHAKAMBARI KANADE" userId="a93658a4c7162e8b" providerId="LiveId" clId="{4188EC5F-E85D-4770-8DC4-515FF6A7FDF0}" dt="2022-05-10T11:25:14.975" v="932"/>
        <pc:sldMkLst>
          <pc:docMk/>
          <pc:sldMk cId="410565816" sldId="276"/>
        </pc:sldMkLst>
      </pc:sldChg>
      <pc:sldChg chg="modSp mod ord">
        <pc:chgData name="SHAKAMBARI KANADE" userId="a93658a4c7162e8b" providerId="LiveId" clId="{4188EC5F-E85D-4770-8DC4-515FF6A7FDF0}" dt="2022-04-28T10:26:08.650" v="915" actId="14100"/>
        <pc:sldMkLst>
          <pc:docMk/>
          <pc:sldMk cId="71010911" sldId="281"/>
        </pc:sldMkLst>
        <pc:spChg chg="mod">
          <ac:chgData name="SHAKAMBARI KANADE" userId="a93658a4c7162e8b" providerId="LiveId" clId="{4188EC5F-E85D-4770-8DC4-515FF6A7FDF0}" dt="2022-04-28T10:26:08.650" v="915" actId="14100"/>
          <ac:spMkLst>
            <pc:docMk/>
            <pc:sldMk cId="71010911" sldId="281"/>
            <ac:spMk id="4" creationId="{47615E3B-9797-4332-BD87-5489251F3DE2}"/>
          </ac:spMkLst>
        </pc:spChg>
        <pc:picChg chg="mod">
          <ac:chgData name="SHAKAMBARI KANADE" userId="a93658a4c7162e8b" providerId="LiveId" clId="{4188EC5F-E85D-4770-8DC4-515FF6A7FDF0}" dt="2022-04-28T10:26:02.730" v="914" actId="14100"/>
          <ac:picMkLst>
            <pc:docMk/>
            <pc:sldMk cId="71010911" sldId="281"/>
            <ac:picMk id="5" creationId="{D19A1AE6-E691-4018-B21F-399DECF85DE8}"/>
          </ac:picMkLst>
        </pc:picChg>
      </pc:sldChg>
      <pc:sldChg chg="modSp mod">
        <pc:chgData name="SHAKAMBARI KANADE" userId="a93658a4c7162e8b" providerId="LiveId" clId="{4188EC5F-E85D-4770-8DC4-515FF6A7FDF0}" dt="2022-04-28T06:13:16.442" v="792" actId="14100"/>
        <pc:sldMkLst>
          <pc:docMk/>
          <pc:sldMk cId="3832893323" sldId="282"/>
        </pc:sldMkLst>
        <pc:spChg chg="mod">
          <ac:chgData name="SHAKAMBARI KANADE" userId="a93658a4c7162e8b" providerId="LiveId" clId="{4188EC5F-E85D-4770-8DC4-515FF6A7FDF0}" dt="2022-04-28T06:13:16.442" v="792" actId="14100"/>
          <ac:spMkLst>
            <pc:docMk/>
            <pc:sldMk cId="3832893323" sldId="282"/>
            <ac:spMk id="3" creationId="{592CE6D4-4DB0-492A-ADAC-5809789D0CDA}"/>
          </ac:spMkLst>
        </pc:spChg>
      </pc:sldChg>
      <pc:sldChg chg="modSp mod">
        <pc:chgData name="SHAKAMBARI KANADE" userId="a93658a4c7162e8b" providerId="LiveId" clId="{4188EC5F-E85D-4770-8DC4-515FF6A7FDF0}" dt="2022-04-28T05:57:16.337" v="362" actId="27636"/>
        <pc:sldMkLst>
          <pc:docMk/>
          <pc:sldMk cId="1436949089" sldId="285"/>
        </pc:sldMkLst>
        <pc:spChg chg="mod">
          <ac:chgData name="SHAKAMBARI KANADE" userId="a93658a4c7162e8b" providerId="LiveId" clId="{4188EC5F-E85D-4770-8DC4-515FF6A7FDF0}" dt="2022-04-28T05:57:16.337" v="362" actId="27636"/>
          <ac:spMkLst>
            <pc:docMk/>
            <pc:sldMk cId="1436949089" sldId="285"/>
            <ac:spMk id="3" creationId="{6985AEBB-B4B7-4EFD-94BC-7EB95CF9D12E}"/>
          </ac:spMkLst>
        </pc:spChg>
      </pc:sldChg>
      <pc:sldChg chg="modTransition">
        <pc:chgData name="SHAKAMBARI KANADE" userId="a93658a4c7162e8b" providerId="LiveId" clId="{4188EC5F-E85D-4770-8DC4-515FF6A7FDF0}" dt="2022-05-10T11:28:45.928" v="947"/>
        <pc:sldMkLst>
          <pc:docMk/>
          <pc:sldMk cId="2904261019" sldId="28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5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9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8" y="5054602"/>
            <a:ext cx="673276" cy="279400"/>
          </a:xfrm>
        </p:spPr>
        <p:txBody>
          <a:bodyPr/>
          <a:lstStyle/>
          <a:p>
            <a:fld id="{749D1111-6EA3-43E4-8CF0-39592AE8449C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5" y="5054602"/>
            <a:ext cx="4064860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8" y="5054602"/>
            <a:ext cx="413483" cy="279400"/>
          </a:xfrm>
        </p:spPr>
        <p:txBody>
          <a:bodyPr/>
          <a:lstStyle/>
          <a:p>
            <a:fld id="{8CAE659C-3AF4-41FA-8F69-521E49BBE4A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6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7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1" y="1032935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7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1111-6EA3-43E4-8CF0-39592AE8449C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659C-3AF4-41FA-8F69-521E49BBE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90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1111-6EA3-43E4-8CF0-39592AE8449C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659C-3AF4-41FA-8F69-521E49BBE4A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6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708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4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800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2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1111-6EA3-43E4-8CF0-39592AE8449C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659C-3AF4-41FA-8F69-521E49BBE4A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49970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4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7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959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70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9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1111-6EA3-43E4-8CF0-39592AE8449C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659C-3AF4-41FA-8F69-521E49BBE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97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7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9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1111-6EA3-43E4-8CF0-39592AE8449C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659C-3AF4-41FA-8F69-521E49BBE4A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78061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7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7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60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3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9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7" y="4470402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1111-6EA3-43E4-8CF0-39592AE8449C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659C-3AF4-41FA-8F69-521E49BBE4A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70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172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6" y="2490137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1111-6EA3-43E4-8CF0-39592AE8449C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659C-3AF4-41FA-8F69-521E49BBE4A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7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014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5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8" y="906875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1111-6EA3-43E4-8CF0-39592AE8449C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659C-3AF4-41FA-8F69-521E49BBE4A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5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00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7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1111-6EA3-43E4-8CF0-39592AE8449C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659C-3AF4-41FA-8F69-521E49BBE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81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61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1111-6EA3-43E4-8CF0-39592AE8449C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659C-3AF4-41FA-8F69-521E49BBE4A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7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4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915339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1111-6EA3-43E4-8CF0-39592AE8449C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659C-3AF4-41FA-8F69-521E49BBE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5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1111-6EA3-43E4-8CF0-39592AE8449C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659C-3AF4-41FA-8F69-521E49BBE4AE}" type="slidenum">
              <a:rPr lang="en-IN" smtClean="0"/>
              <a:t>‹#›</a:t>
            </a:fld>
            <a:endParaRPr lang="en-IN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7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31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9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1111-6EA3-43E4-8CF0-39592AE8449C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659C-3AF4-41FA-8F69-521E49BBE4A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7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49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1111-6EA3-43E4-8CF0-39592AE8449C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659C-3AF4-41FA-8F69-521E49BBE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99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3" y="982134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1111-6EA3-43E4-8CF0-39592AE8449C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659C-3AF4-41FA-8F69-521E49BBE4A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59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1111-6EA3-43E4-8CF0-39592AE8449C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659C-3AF4-41FA-8F69-521E49BBE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44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2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7" y="915339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2490137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1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D1111-6EA3-43E4-8CF0-39592AE8449C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6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2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AE659C-3AF4-41FA-8F69-521E49BBE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29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2008.igem.org/Team:NTU-Singapore/Acknowledgemen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45D5-FE60-47ED-AA5A-9E03DF9BC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200" y="812432"/>
            <a:ext cx="5614648" cy="3474720"/>
          </a:xfrm>
        </p:spPr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E by m experiment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sz="3600" dirty="0">
                <a:latin typeface="Algerian" panose="04020705040A02060702" pitchFamily="82" charset="0"/>
              </a:rPr>
              <a:t> by Thomson’s method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6D50D-9C13-4644-83AC-B0C715FB31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700" dirty="0">
                <a:latin typeface="Arial Rounded MT Bold" panose="020F0704030504030204" pitchFamily="34" charset="0"/>
              </a:rPr>
              <a:t>N042 </a:t>
            </a:r>
            <a:r>
              <a:rPr lang="en-IN" sz="2700" dirty="0" err="1">
                <a:latin typeface="Arial Rounded MT Bold" panose="020F0704030504030204" pitchFamily="34" charset="0"/>
              </a:rPr>
              <a:t>Shakambari</a:t>
            </a:r>
            <a:r>
              <a:rPr lang="en-IN" sz="2700" dirty="0">
                <a:latin typeface="Arial Rounded MT Bold" panose="020F0704030504030204" pitchFamily="34" charset="0"/>
              </a:rPr>
              <a:t> </a:t>
            </a:r>
            <a:r>
              <a:rPr lang="en-IN" sz="2700" dirty="0" err="1">
                <a:latin typeface="Arial Rounded MT Bold" panose="020F0704030504030204" pitchFamily="34" charset="0"/>
              </a:rPr>
              <a:t>Kanade</a:t>
            </a:r>
            <a:endParaRPr lang="en-IN" sz="27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7ACD-1FD6-4960-8802-47CEFA1F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Electron gun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48A517-9476-4F7A-A56D-92B593E37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51" y="625643"/>
            <a:ext cx="7910487" cy="5486400"/>
          </a:xfrm>
        </p:spPr>
      </p:pic>
    </p:spTree>
    <p:extLst>
      <p:ext uri="{BB962C8B-B14F-4D97-AF65-F5344CB8AC3E}">
        <p14:creationId xmlns:p14="http://schemas.microsoft.com/office/powerpoint/2010/main" val="302729771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4B92-C738-4786-A6F8-8779419C3F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 err="1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Vaccum</a:t>
            </a:r>
            <a:r>
              <a:rPr lang="en-IN" sz="60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tube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C1318-D648-4805-8579-CF0308DB5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bg2">
                    <a:lumMod val="10000"/>
                  </a:schemeClr>
                </a:solidFill>
                <a:latin typeface="Harlow Solid Italic" panose="04030604020F02020D02" pitchFamily="82" charset="0"/>
              </a:rPr>
              <a:t>Or the cathode </a:t>
            </a:r>
            <a:r>
              <a:rPr lang="en-IN" sz="3600">
                <a:solidFill>
                  <a:schemeClr val="bg2">
                    <a:lumMod val="10000"/>
                  </a:schemeClr>
                </a:solidFill>
                <a:latin typeface="Harlow Solid Italic" panose="04030604020F02020D02" pitchFamily="82" charset="0"/>
              </a:rPr>
              <a:t>ray tube </a:t>
            </a:r>
            <a:endParaRPr lang="en-IN" sz="3600" dirty="0">
              <a:solidFill>
                <a:schemeClr val="bg2">
                  <a:lumMod val="10000"/>
                </a:schemeClr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1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9198-A44C-48E1-A804-B3A80A3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413" y="915339"/>
            <a:ext cx="6599188" cy="45719"/>
          </a:xfrm>
        </p:spPr>
        <p:txBody>
          <a:bodyPr>
            <a:normAutofit fontScale="90000"/>
          </a:bodyPr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7B19-6DA7-4ABB-9E3C-F0BF95A0D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8" y="1212782"/>
            <a:ext cx="4071488" cy="4545533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This is a bulb like </a:t>
            </a:r>
            <a:r>
              <a:rPr lang="en-IN" dirty="0" err="1">
                <a:latin typeface="Arial Rounded MT Bold" panose="020F0704030504030204" pitchFamily="34" charset="0"/>
              </a:rPr>
              <a:t>tube,containing</a:t>
            </a:r>
            <a:r>
              <a:rPr lang="en-IN" dirty="0">
                <a:latin typeface="Arial Rounded MT Bold" panose="020F0704030504030204" pitchFamily="34" charset="0"/>
              </a:rPr>
              <a:t> electron gun and deflecting plates.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It is filled with helium gas at very low pressure.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It is placed between a pair of fixed Helmholtz coils.</a:t>
            </a:r>
          </a:p>
          <a:p>
            <a:pPr marL="0" indent="0">
              <a:buNone/>
            </a:pP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C63B2-C80F-45D3-8052-E38110404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355" y="1386863"/>
            <a:ext cx="3206915" cy="42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1817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74205-81E5-4A2D-A956-561227C0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7" y="1568917"/>
            <a:ext cx="3626139" cy="5524901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Some of the electrons emitted by the cathode collide with He atoms which gets excited and radiates visible light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The electron beam thus leaves a visible track in the tube.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BF48BB-033F-4AA8-BD88-48F1E83C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735" y="-855709"/>
            <a:ext cx="6798734" cy="1303867"/>
          </a:xfrm>
        </p:spPr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6EEA77-B7CF-4F5E-9748-6BBBBD522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355" y="1386863"/>
            <a:ext cx="3206915" cy="42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281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39DD-7444-4F69-A1EE-6E42C630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CE6D4-4DB0-492A-ADAC-5809789D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3312160"/>
            <a:ext cx="7122160" cy="2987040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rgbClr val="282829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The </a:t>
            </a:r>
            <a:r>
              <a:rPr lang="en-IN" dirty="0" err="1">
                <a:solidFill>
                  <a:srgbClr val="282829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vaccum</a:t>
            </a:r>
            <a:r>
              <a:rPr lang="en-IN" dirty="0">
                <a:solidFill>
                  <a:srgbClr val="282829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 conditions in the cathode ray tube are maintained in order to avoid the </a:t>
            </a:r>
            <a:r>
              <a:rPr lang="en-IN" b="1" dirty="0">
                <a:solidFill>
                  <a:srgbClr val="282829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scattering of cathode rays by gas molecules </a:t>
            </a:r>
            <a:r>
              <a:rPr lang="en-IN" dirty="0">
                <a:solidFill>
                  <a:srgbClr val="282829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that would be present in absence of </a:t>
            </a:r>
            <a:r>
              <a:rPr lang="en-IN" dirty="0" err="1">
                <a:solidFill>
                  <a:srgbClr val="282829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vaccum</a:t>
            </a:r>
            <a:r>
              <a:rPr lang="en-IN" dirty="0">
                <a:solidFill>
                  <a:srgbClr val="282829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.</a:t>
            </a:r>
          </a:p>
          <a:p>
            <a:r>
              <a:rPr lang="en-IN" dirty="0">
                <a:solidFill>
                  <a:srgbClr val="282829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the cathode ray tube is always placed along the north south </a:t>
            </a:r>
            <a:r>
              <a:rPr lang="en-IN" dirty="0" err="1">
                <a:solidFill>
                  <a:srgbClr val="282829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direction.This</a:t>
            </a:r>
            <a:r>
              <a:rPr lang="en-IN" dirty="0">
                <a:solidFill>
                  <a:srgbClr val="282829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so because the magnetic field of the earth is along north south </a:t>
            </a:r>
            <a:r>
              <a:rPr lang="en-IN" dirty="0" err="1">
                <a:solidFill>
                  <a:srgbClr val="282829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direction.So</a:t>
            </a:r>
            <a:r>
              <a:rPr lang="en-IN" dirty="0">
                <a:solidFill>
                  <a:srgbClr val="282829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motion of electron beam is not affected by earths magnetic field.</a:t>
            </a:r>
            <a:endParaRPr lang="en-IN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0A50F4-96D8-42AF-8911-40D078860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" y="485140"/>
            <a:ext cx="7386320" cy="271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289332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37123-3135-42D9-B2B7-F28E9804A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Helmholtz coil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8EBF26-2E55-4D0E-97D0-56DF2BF7A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Harlow Solid Italic" panose="04030604020F02020D02" pitchFamily="82" charset="0"/>
              </a:rPr>
              <a:t>Provides</a:t>
            </a:r>
            <a:r>
              <a:rPr lang="en-IN" sz="3600" dirty="0">
                <a:latin typeface="Blackadder ITC" panose="04020505051007020D02" pitchFamily="82" charset="0"/>
              </a:rPr>
              <a:t> </a:t>
            </a:r>
            <a:r>
              <a:rPr lang="en-IN" sz="3600" dirty="0">
                <a:latin typeface="Harlow Solid Italic" panose="04030604020F02020D02" pitchFamily="82" charset="0"/>
              </a:rPr>
              <a:t>the magnetic field</a:t>
            </a:r>
          </a:p>
        </p:txBody>
      </p:sp>
    </p:spTree>
    <p:extLst>
      <p:ext uri="{BB962C8B-B14F-4D97-AF65-F5344CB8AC3E}">
        <p14:creationId xmlns:p14="http://schemas.microsoft.com/office/powerpoint/2010/main" val="4105658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C2A9-80D9-4C57-9C5D-DC30AD01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6C1D5-4633-4540-A782-112DF5000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60" y="548640"/>
            <a:ext cx="3556000" cy="5648959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A pair of conducting circular coils each having n turns and each carrying a current I separated by the radius of </a:t>
            </a:r>
            <a:r>
              <a:rPr lang="en-IN" dirty="0" err="1">
                <a:latin typeface="Arial Rounded MT Bold" panose="020F0704030504030204" pitchFamily="34" charset="0"/>
              </a:rPr>
              <a:t>diastance</a:t>
            </a:r>
            <a:r>
              <a:rPr lang="en-IN" dirty="0">
                <a:latin typeface="Arial Rounded MT Bold" panose="020F0704030504030204" pitchFamily="34" charset="0"/>
              </a:rPr>
              <a:t> R equivalent to the radius of circular </a:t>
            </a:r>
            <a:r>
              <a:rPr lang="en-IN" dirty="0" err="1">
                <a:latin typeface="Arial Rounded MT Bold" panose="020F0704030504030204" pitchFamily="34" charset="0"/>
              </a:rPr>
              <a:t>loops,produce</a:t>
            </a:r>
            <a:r>
              <a:rPr lang="en-IN" dirty="0">
                <a:latin typeface="Arial Rounded MT Bold" panose="020F0704030504030204" pitchFamily="34" charset="0"/>
              </a:rPr>
              <a:t> a </a:t>
            </a:r>
            <a:r>
              <a:rPr lang="en-IN" dirty="0" err="1">
                <a:latin typeface="Arial Rounded MT Bold" panose="020F0704030504030204" pitchFamily="34" charset="0"/>
              </a:rPr>
              <a:t>homogenius</a:t>
            </a:r>
            <a:r>
              <a:rPr lang="en-IN" dirty="0">
                <a:latin typeface="Arial Rounded MT Bold" panose="020F0704030504030204" pitchFamily="34" charset="0"/>
              </a:rPr>
              <a:t> magnetic field B in mid plains between the 2 circular coils.</a:t>
            </a:r>
          </a:p>
        </p:txBody>
      </p:sp>
      <p:pic>
        <p:nvPicPr>
          <p:cNvPr id="1026" name="Picture 2" descr="Helmholtz coils of diameter D, consisting of N turns. Image copyright:... |  Download Scientific Diagram">
            <a:extLst>
              <a:ext uri="{FF2B5EF4-FFF2-40B4-BE49-F238E27FC236}">
                <a16:creationId xmlns:a16="http://schemas.microsoft.com/office/drawing/2014/main" id="{392ABCAB-B477-4F20-8A68-BBE3DA247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840" y="1148079"/>
            <a:ext cx="4438856" cy="504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82628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36C7-42B8-4416-AECA-8F45D1A7A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Control panel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E3FF9-8F3B-4FFC-8A43-CF24C8301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Harlow Solid Italic" panose="04030604020F02020D02" pitchFamily="82" charset="0"/>
              </a:rPr>
              <a:t>Regulation of current and voltage</a:t>
            </a:r>
          </a:p>
        </p:txBody>
      </p:sp>
    </p:spTree>
    <p:extLst>
      <p:ext uri="{BB962C8B-B14F-4D97-AF65-F5344CB8AC3E}">
        <p14:creationId xmlns:p14="http://schemas.microsoft.com/office/powerpoint/2010/main" val="2536170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5393-4426-4DF4-A8F1-8018F8DB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9A1AE6-E691-4018-B21F-399DECF85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612" y="1230784"/>
            <a:ext cx="7945913" cy="264017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15E3B-9797-4332-BD87-5489251F3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1282" y="4028709"/>
            <a:ext cx="7055278" cy="3957051"/>
          </a:xfrm>
        </p:spPr>
        <p:txBody>
          <a:bodyPr>
            <a:normAutofit/>
          </a:bodyPr>
          <a:lstStyle/>
          <a:p>
            <a:pPr algn="l"/>
            <a:endParaRPr lang="en-IN" sz="2400" dirty="0">
              <a:latin typeface="Arial Rounded MT Bold" panose="020F07040305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Arial Rounded MT Bold" panose="020F0704030504030204" pitchFamily="34" charset="0"/>
              </a:rPr>
              <a:t>The current to the Helmholtz coil should not be more than 2 amperes.</a:t>
            </a:r>
          </a:p>
          <a:p>
            <a:pPr algn="l"/>
            <a:endParaRPr lang="en-IN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1091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ACD3EC-D4CE-49ED-B0CD-345CE8B38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2000" y="895350"/>
            <a:ext cx="7620000" cy="5067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26B628-2BE2-464C-9AA2-632972DDEA5B}"/>
              </a:ext>
            </a:extLst>
          </p:cNvPr>
          <p:cNvSpPr txBox="1"/>
          <p:nvPr/>
        </p:nvSpPr>
        <p:spPr>
          <a:xfrm>
            <a:off x="762000" y="5962650"/>
            <a:ext cx="76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://2008.igem.org/Team:NTU-Singapore/Acknowledgements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9042610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750">
        <p15:prstTrans prst="origami"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6E4E-FA0D-419E-94C4-8AAEA63B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56CB-AC5C-45C8-B07C-61B3B65FE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Overview of the experiment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Basic introduction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Electron gun</a:t>
            </a:r>
          </a:p>
          <a:p>
            <a:r>
              <a:rPr lang="en-IN" dirty="0" err="1">
                <a:latin typeface="Arial Rounded MT Bold" panose="020F0704030504030204" pitchFamily="34" charset="0"/>
              </a:rPr>
              <a:t>Vaccum</a:t>
            </a:r>
            <a:r>
              <a:rPr lang="en-IN" dirty="0">
                <a:latin typeface="Arial Rounded MT Bold" panose="020F0704030504030204" pitchFamily="34" charset="0"/>
              </a:rPr>
              <a:t> tube or cathode ray tube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Helmholtz coil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Control panel</a:t>
            </a:r>
          </a:p>
          <a:p>
            <a:endParaRPr lang="en-IN" dirty="0">
              <a:latin typeface="Arial Rounded MT Bold" panose="020F0704030504030204" pitchFamily="34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61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EAA5-43A2-4101-9099-76021516C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1934" y="1811865"/>
            <a:ext cx="5133384" cy="1703495"/>
          </a:xfrm>
        </p:spPr>
        <p:txBody>
          <a:bodyPr/>
          <a:lstStyle/>
          <a:p>
            <a:r>
              <a:rPr lang="en-IN" sz="44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Overview of the experiment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5F1A0-A6AC-492F-9AFD-3E8E47225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7416" y="3715352"/>
            <a:ext cx="5133384" cy="1260628"/>
          </a:xfrm>
        </p:spPr>
        <p:txBody>
          <a:bodyPr>
            <a:normAutofit lnSpcReduction="10000"/>
          </a:bodyPr>
          <a:lstStyle/>
          <a:p>
            <a:r>
              <a:rPr lang="en-IN" sz="4000" dirty="0">
                <a:latin typeface="Harlow Solid Italic" panose="04030604020F02020D02" pitchFamily="82" charset="0"/>
              </a:rPr>
              <a:t>Discovery of the electron…</a:t>
            </a:r>
          </a:p>
        </p:txBody>
      </p:sp>
    </p:spTree>
    <p:extLst>
      <p:ext uri="{BB962C8B-B14F-4D97-AF65-F5344CB8AC3E}">
        <p14:creationId xmlns:p14="http://schemas.microsoft.com/office/powerpoint/2010/main" val="429191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F950-161E-4D12-87C1-6B7F2227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Algerian" panose="04020705040A02060702" pitchFamily="82" charset="0"/>
              </a:rPr>
              <a:t>Overview of the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0BBDE-51F7-4461-AA10-826446BF8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 Rounded MT Bold" panose="020F0704030504030204" pitchFamily="34" charset="0"/>
              </a:rPr>
              <a:t>During the late nineteenth century JJ Thomson conducted some revolutionary experiments  and came up with some crucial observations.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 Rounded MT Bold" panose="020F0704030504030204" pitchFamily="34" charset="0"/>
              </a:rPr>
              <a:t>One of his most famous experiment was the cathode ray tube experiment which ultimately led us to the discovery of electrons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 Rounded MT Bold" panose="020F0704030504030204" pitchFamily="34" charset="0"/>
              </a:rPr>
              <a:t>Here he found that the value of e by m for these cathode rays remains the same for different </a:t>
            </a:r>
            <a:r>
              <a:rPr lang="en-IN" dirty="0" err="1">
                <a:latin typeface="Arial Rounded MT Bold" panose="020F0704030504030204" pitchFamily="34" charset="0"/>
              </a:rPr>
              <a:t>cathodes,anodes,gas</a:t>
            </a:r>
            <a:r>
              <a:rPr lang="en-IN" dirty="0">
                <a:latin typeface="Arial Rounded MT Bold" panose="020F0704030504030204" pitchFamily="34" charset="0"/>
              </a:rPr>
              <a:t> present and applied voltage.</a:t>
            </a: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7333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3F5F-607A-4066-B203-2458D1A9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00" y="712270"/>
            <a:ext cx="5755907" cy="5573028"/>
          </a:xfrm>
        </p:spPr>
        <p:txBody>
          <a:bodyPr>
            <a:normAutofit fontScale="90000"/>
          </a:bodyPr>
          <a:lstStyle/>
          <a:p>
            <a:pPr marL="342891" indent="-342891" algn="l">
              <a:buFont typeface="Arial" panose="020B0604020202020204" pitchFamily="34" charset="0"/>
              <a:buChar char="•"/>
            </a:pPr>
            <a:r>
              <a:rPr lang="en-IN" dirty="0">
                <a:latin typeface="Arial Rounded MT Bold" panose="020F0704030504030204" pitchFamily="34" charset="0"/>
              </a:rPr>
              <a:t>Hence he concluded that cathode rays originating from a heated cathode (electron gun) were actually a stream of small negatively charged particles which he named as “corpuscles”(present day electrons).</a:t>
            </a:r>
            <a:br>
              <a:rPr lang="en-IN" dirty="0">
                <a:latin typeface="Arial Rounded MT Bold" panose="020F0704030504030204" pitchFamily="34" charset="0"/>
              </a:rPr>
            </a:br>
            <a:r>
              <a:rPr lang="en-IN" sz="5300" dirty="0">
                <a:solidFill>
                  <a:schemeClr val="accent4">
                    <a:lumMod val="50000"/>
                  </a:schemeClr>
                </a:solidFill>
                <a:latin typeface="Brush Script MT" panose="03060802040406070304" pitchFamily="66" charset="0"/>
              </a:rPr>
              <a:t>Thomson won Nobel prize in Physics for discovery of electron in 1906.</a:t>
            </a:r>
            <a:br>
              <a:rPr lang="en-IN" sz="5300" dirty="0">
                <a:solidFill>
                  <a:schemeClr val="accent4">
                    <a:lumMod val="50000"/>
                  </a:schemeClr>
                </a:solidFill>
                <a:latin typeface="Brush Script MT" panose="03060802040406070304" pitchFamily="66" charset="0"/>
              </a:rPr>
            </a:br>
            <a:br>
              <a:rPr lang="en-IN" sz="4000" dirty="0">
                <a:latin typeface="Brush Script MT" panose="03060802040406070304" pitchFamily="66" charset="0"/>
              </a:rPr>
            </a:br>
            <a:endParaRPr lang="en-IN" sz="4000" dirty="0">
              <a:latin typeface="Brush Script MT" panose="03060802040406070304" pitchFamily="66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103034B-0113-43BE-B15E-A7276A0AE9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795" b="7795"/>
          <a:stretch>
            <a:fillRect/>
          </a:stretch>
        </p:blipFill>
        <p:spPr>
          <a:xfrm>
            <a:off x="6425686" y="1032936"/>
            <a:ext cx="1989911" cy="32551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18788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049E-F4DB-4567-97C8-04B913126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Basic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81866-DAEA-4555-8699-9910FAEE4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Harlow Solid Italic" panose="04030604020F02020D02" pitchFamily="82" charset="0"/>
              </a:rPr>
              <a:t>What is the cathode ray tube experiment….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71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248A-55CE-4CEF-AA4E-9F68C38F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5AEBB-B4B7-4EFD-94BC-7EB95CF9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6" y="2357119"/>
            <a:ext cx="6798734" cy="3578015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An electron is deflected in the presence of an electric and magnetic field.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The deflection is dependant on electrons charge ,mass and velocity.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By arranging the electric field and magnetic field perpendicular to each other the deflections due to electric and magnetic fields can nullify each other.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Thus this setup can be used to determine the charge to mass ratio of an electron.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The  standard value of e by m ratio is </a:t>
            </a:r>
          </a:p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      -1.76*10^11 c*kg^-1</a:t>
            </a:r>
          </a:p>
        </p:txBody>
      </p:sp>
    </p:spTree>
    <p:extLst>
      <p:ext uri="{BB962C8B-B14F-4D97-AF65-F5344CB8AC3E}">
        <p14:creationId xmlns:p14="http://schemas.microsoft.com/office/powerpoint/2010/main" val="14369490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0890-941B-43A4-81B4-86EF7A779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56" y="1089971"/>
            <a:ext cx="5625165" cy="2461893"/>
          </a:xfrm>
        </p:spPr>
        <p:txBody>
          <a:bodyPr/>
          <a:lstStyle/>
          <a:p>
            <a:r>
              <a:rPr lang="en-IN" sz="60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Electron gun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B9DE8-7EC8-4D0A-A381-590A9E802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9056" y="3429001"/>
            <a:ext cx="5778277" cy="1845644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Harlow Solid Italic" panose="04030604020F02020D02" pitchFamily="82" charset="0"/>
              </a:rPr>
              <a:t>The source of focussed and accelerated electron beam…</a:t>
            </a:r>
          </a:p>
        </p:txBody>
      </p:sp>
    </p:spTree>
    <p:extLst>
      <p:ext uri="{BB962C8B-B14F-4D97-AF65-F5344CB8AC3E}">
        <p14:creationId xmlns:p14="http://schemas.microsoft.com/office/powerpoint/2010/main" val="2354008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FA25C-7C68-45AD-8F70-490EC8566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Electron gun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FDBD6-156E-4728-BFC6-F62A9C8E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indent="-342891" algn="l">
              <a:buFont typeface="Arial" panose="020B0604020202020204" pitchFamily="34" charset="0"/>
              <a:buChar char="•"/>
            </a:pPr>
            <a:r>
              <a:rPr lang="en-IN" dirty="0">
                <a:latin typeface="Arial Rounded MT Bold" panose="020F0704030504030204" pitchFamily="34" charset="0"/>
              </a:rPr>
              <a:t>It contains of a filament , a cathode, a grid and an anode.</a:t>
            </a:r>
          </a:p>
          <a:p>
            <a:pPr marL="342891" indent="-342891" algn="l">
              <a:buFont typeface="Arial" panose="020B0604020202020204" pitchFamily="34" charset="0"/>
              <a:buChar char="•"/>
            </a:pPr>
            <a:r>
              <a:rPr lang="en-IN" dirty="0">
                <a:latin typeface="Arial Rounded MT Bold" panose="020F0704030504030204" pitchFamily="34" charset="0"/>
              </a:rPr>
              <a:t>If a highly positive potential </a:t>
            </a:r>
            <a:r>
              <a:rPr lang="en-IN" dirty="0" err="1">
                <a:latin typeface="Arial Rounded MT Bold" panose="020F0704030504030204" pitchFamily="34" charset="0"/>
              </a:rPr>
              <a:t>ie</a:t>
            </a:r>
            <a:r>
              <a:rPr lang="en-IN" dirty="0">
                <a:latin typeface="Arial Rounded MT Bold" panose="020F0704030504030204" pitchFamily="34" charset="0"/>
              </a:rPr>
              <a:t> the anode is placed in front of the heated </a:t>
            </a:r>
            <a:r>
              <a:rPr lang="en-IN" dirty="0" err="1">
                <a:latin typeface="Arial Rounded MT Bold" panose="020F0704030504030204" pitchFamily="34" charset="0"/>
              </a:rPr>
              <a:t>metal,the</a:t>
            </a:r>
            <a:r>
              <a:rPr lang="en-IN" dirty="0">
                <a:latin typeface="Arial Rounded MT Bold" panose="020F0704030504030204" pitchFamily="34" charset="0"/>
              </a:rPr>
              <a:t> emitted electrons will be accelerated in form of beam of electrons.</a:t>
            </a:r>
          </a:p>
          <a:p>
            <a:pPr marL="342891" indent="-342891" algn="l">
              <a:buFont typeface="Arial" panose="020B0604020202020204" pitchFamily="34" charset="0"/>
              <a:buChar char="•"/>
            </a:pPr>
            <a:r>
              <a:rPr lang="en-IN" dirty="0">
                <a:latin typeface="Arial Rounded MT Bold" panose="020F0704030504030204" pitchFamily="34" charset="0"/>
              </a:rPr>
              <a:t>The beam produced is known as the cathode ray.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31307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867</TotalTime>
  <Words>565</Words>
  <Application>Microsoft Office PowerPoint</Application>
  <PresentationFormat>On-screen Show (4:3)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Algerian</vt:lpstr>
      <vt:lpstr>Arial</vt:lpstr>
      <vt:lpstr>Arial Rounded MT Bold</vt:lpstr>
      <vt:lpstr>Blackadder ITC</vt:lpstr>
      <vt:lpstr>Brush Script MT</vt:lpstr>
      <vt:lpstr>Garamond</vt:lpstr>
      <vt:lpstr>Harlow Solid Italic</vt:lpstr>
      <vt:lpstr>Organic</vt:lpstr>
      <vt:lpstr>E by m experiment  by Thomson’s method </vt:lpstr>
      <vt:lpstr>Table of contents</vt:lpstr>
      <vt:lpstr>Overview of the experiment</vt:lpstr>
      <vt:lpstr>Overview of the experiment</vt:lpstr>
      <vt:lpstr>Hence he concluded that cathode rays originating from a heated cathode (electron gun) were actually a stream of small negatively charged particles which he named as “corpuscles”(present day electrons). Thomson won Nobel prize in Physics for discovery of electron in 1906.  </vt:lpstr>
      <vt:lpstr>Basic introduction</vt:lpstr>
      <vt:lpstr>Theory</vt:lpstr>
      <vt:lpstr>Electron gun</vt:lpstr>
      <vt:lpstr>Electron gun</vt:lpstr>
      <vt:lpstr>Electron gun</vt:lpstr>
      <vt:lpstr>Vaccum tube</vt:lpstr>
      <vt:lpstr>PowerPoint Presentation</vt:lpstr>
      <vt:lpstr>PowerPoint Presentation</vt:lpstr>
      <vt:lpstr>PowerPoint Presentation</vt:lpstr>
      <vt:lpstr>Helmholtz coil</vt:lpstr>
      <vt:lpstr>PowerPoint Presentation</vt:lpstr>
      <vt:lpstr>Control panel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by m experiment  by Thomson’s method</dc:title>
  <dc:creator>SHAKAMBARI KANADE</dc:creator>
  <cp:lastModifiedBy>SHAKAMBARI KANADE</cp:lastModifiedBy>
  <cp:revision>2</cp:revision>
  <dcterms:created xsi:type="dcterms:W3CDTF">2022-04-24T15:26:19Z</dcterms:created>
  <dcterms:modified xsi:type="dcterms:W3CDTF">2022-05-10T11:28:52Z</dcterms:modified>
</cp:coreProperties>
</file>