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56" r:id="rId8"/>
    <p:sldId id="258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B8E-63E1-4E44-BC03-CAC1B6FBD3F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3926-E1E2-4FC8-9A93-AEE295E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1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B8E-63E1-4E44-BC03-CAC1B6FBD3F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3926-E1E2-4FC8-9A93-AEE295E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5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B8E-63E1-4E44-BC03-CAC1B6FBD3F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3926-E1E2-4FC8-9A93-AEE295E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6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B8E-63E1-4E44-BC03-CAC1B6FBD3F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3926-E1E2-4FC8-9A93-AEE295E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B8E-63E1-4E44-BC03-CAC1B6FBD3F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3926-E1E2-4FC8-9A93-AEE295E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5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B8E-63E1-4E44-BC03-CAC1B6FBD3F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3926-E1E2-4FC8-9A93-AEE295E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4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B8E-63E1-4E44-BC03-CAC1B6FBD3F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3926-E1E2-4FC8-9A93-AEE295E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B8E-63E1-4E44-BC03-CAC1B6FBD3F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3926-E1E2-4FC8-9A93-AEE295E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1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B8E-63E1-4E44-BC03-CAC1B6FBD3F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3926-E1E2-4FC8-9A93-AEE295E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B8E-63E1-4E44-BC03-CAC1B6FBD3F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3926-E1E2-4FC8-9A93-AEE295E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5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8B8E-63E1-4E44-BC03-CAC1B6FBD3F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3926-E1E2-4FC8-9A93-AEE295E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4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8B8E-63E1-4E44-BC03-CAC1B6FBD3F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83926-E1E2-4FC8-9A93-AEE295E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222" y="322263"/>
            <a:ext cx="9144000" cy="2387600"/>
          </a:xfrm>
        </p:spPr>
        <p:txBody>
          <a:bodyPr/>
          <a:lstStyle/>
          <a:p>
            <a:r>
              <a:rPr lang="en-US" b="1" dirty="0" smtClean="0"/>
              <a:t>EEG and Eye-Tracker </a:t>
            </a:r>
            <a:br>
              <a:rPr lang="en-US" b="1" dirty="0" smtClean="0"/>
            </a:br>
            <a:r>
              <a:rPr lang="en-US" b="1" dirty="0" smtClean="0"/>
              <a:t>real-time BCI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3758" y="289174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Shaked</a:t>
            </a:r>
            <a:r>
              <a:rPr lang="en-US" dirty="0" smtClean="0"/>
              <a:t> </a:t>
            </a:r>
            <a:r>
              <a:rPr lang="en-US" dirty="0" err="1" smtClean="0"/>
              <a:t>Aglamaz</a:t>
            </a:r>
            <a:r>
              <a:rPr lang="en-US" dirty="0" smtClean="0"/>
              <a:t> and Maya Adar </a:t>
            </a:r>
          </a:p>
          <a:p>
            <a:r>
              <a:rPr lang="en-US" dirty="0"/>
              <a:t>Computational Clinical Psychology </a:t>
            </a:r>
            <a:r>
              <a:rPr lang="en-US" dirty="0" err="1"/>
              <a:t>Shahar</a:t>
            </a:r>
            <a:r>
              <a:rPr lang="en-US" dirty="0"/>
              <a:t> Lab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lh6.googleusercontent.com/6aSeEVr-Xm-vBZa1mP1HnT1c3cnXFltNMhwS94i6SQ3TfU5HheTvAo-ctj6g6WZUykXnc82pSef8nwm4JEmlSITqpfDlqlObPgQyKKeAqO_7INIEFDL3SJrf6SaS4M3GK5L5dlx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10" y="4054362"/>
            <a:ext cx="5162695" cy="22980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2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68256"/>
              </p:ext>
            </p:extLst>
          </p:nvPr>
        </p:nvGraphicFramePr>
        <p:xfrm>
          <a:off x="0" y="-1"/>
          <a:ext cx="12192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7697702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64402369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EEGO –</a:t>
                      </a:r>
                      <a:r>
                        <a:rPr lang="en-US" b="1" baseline="0" dirty="0" smtClean="0"/>
                        <a:t> 1 channel (sec)</a:t>
                      </a:r>
                    </a:p>
                    <a:p>
                      <a:pPr algn="ctr"/>
                      <a:endParaRPr lang="en-US" b="1" baseline="0" dirty="0" smtClean="0"/>
                    </a:p>
                    <a:p>
                      <a:pPr algn="ctr"/>
                      <a:endParaRPr lang="en-US" b="1" dirty="0" smtClean="0"/>
                    </a:p>
                    <a:p>
                      <a:r>
                        <a:rPr lang="en-US" sz="1400" dirty="0" smtClean="0"/>
                        <a:t>Mean - 0.04741999999999999 </a:t>
                      </a:r>
                    </a:p>
                    <a:p>
                      <a:r>
                        <a:rPr lang="en-US" sz="1400" dirty="0" err="1" smtClean="0"/>
                        <a:t>Std</a:t>
                      </a:r>
                      <a:r>
                        <a:rPr lang="en-US" sz="1400" dirty="0" smtClean="0"/>
                        <a:t> - 0.0025929905514675525 </a:t>
                      </a:r>
                    </a:p>
                    <a:p>
                      <a:r>
                        <a:rPr lang="en-US" sz="1400" dirty="0" smtClean="0"/>
                        <a:t>Min - 0.042 </a:t>
                      </a:r>
                    </a:p>
                    <a:p>
                      <a:r>
                        <a:rPr lang="en-US" sz="1400" dirty="0" smtClean="0"/>
                        <a:t>Max - 0.053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EEGO –</a:t>
                      </a:r>
                      <a:r>
                        <a:rPr lang="en-US" sz="1800" b="1" baseline="0" dirty="0" smtClean="0"/>
                        <a:t> multiple channels (sec)</a:t>
                      </a:r>
                    </a:p>
                    <a:p>
                      <a:pPr algn="ctr"/>
                      <a:endParaRPr lang="en-US" sz="1800" b="1" baseline="0" dirty="0" smtClean="0"/>
                    </a:p>
                    <a:p>
                      <a:pPr algn="ctr"/>
                      <a:endParaRPr lang="en-US" sz="1800" b="1" baseline="0" dirty="0" smtClean="0"/>
                    </a:p>
                    <a:p>
                      <a:pPr algn="l"/>
                      <a:r>
                        <a:rPr lang="en-US" sz="1400" dirty="0" smtClean="0"/>
                        <a:t>Mean - 0.04798 </a:t>
                      </a:r>
                    </a:p>
                    <a:p>
                      <a:pPr algn="l"/>
                      <a:r>
                        <a:rPr lang="en-US" sz="1400" dirty="0" err="1" smtClean="0"/>
                        <a:t>Std</a:t>
                      </a:r>
                      <a:r>
                        <a:rPr lang="en-US" sz="1400" dirty="0" smtClean="0"/>
                        <a:t> - 0.002603766502588126 </a:t>
                      </a:r>
                    </a:p>
                    <a:p>
                      <a:pPr algn="l"/>
                      <a:r>
                        <a:rPr lang="en-US" sz="1400" dirty="0" smtClean="0"/>
                        <a:t>Min - 0.043 </a:t>
                      </a:r>
                    </a:p>
                    <a:p>
                      <a:pPr algn="l"/>
                      <a:r>
                        <a:rPr lang="en-US" sz="1400" dirty="0" smtClean="0"/>
                        <a:t>Max - 0.055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5914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8075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28" y="2496718"/>
            <a:ext cx="3246267" cy="221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3" y="2259314"/>
            <a:ext cx="3598692" cy="24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Milestone – System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Colleting, preprocessing and labeling the time series </a:t>
            </a:r>
            <a:r>
              <a:rPr lang="en-US" dirty="0" smtClean="0"/>
              <a:t>data from Eye-Tracker and EEG.</a:t>
            </a:r>
          </a:p>
          <a:p>
            <a:r>
              <a:rPr lang="en-US" dirty="0" smtClean="0"/>
              <a:t>Calibration of data stream of computer’s triggers and EEG data. </a:t>
            </a:r>
          </a:p>
          <a:p>
            <a:r>
              <a:rPr lang="en-US" dirty="0" smtClean="0"/>
              <a:t>Analyzing the latency between sending the trigger and recording the input. </a:t>
            </a:r>
          </a:p>
          <a:p>
            <a:pPr lvl="1"/>
            <a:r>
              <a:rPr lang="en-US" dirty="0" smtClean="0"/>
              <a:t>When recording one channel in EEG</a:t>
            </a:r>
          </a:p>
          <a:p>
            <a:pPr lvl="1"/>
            <a:r>
              <a:rPr lang="en-US" dirty="0" smtClean="0"/>
              <a:t>When recording multiple channels in EEG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do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Studied the data from the Eye-Tracker and EEG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- Data Structure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Python Packages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Recording and analyzing offline 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Created an experiment to find the latency between one computer sending a trigger and another computer recording the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experiment – First step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wrote a short python function that presents a white screen for 0.1 sec (between black screen)</a:t>
            </a:r>
          </a:p>
          <a:p>
            <a:r>
              <a:rPr lang="en-US" dirty="0" smtClean="0"/>
              <a:t>Before presenting the white screen, the function sends a trigger to a specific channel of the EEG.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experiment – Second step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taped a diode on the screen that records the brightness through another channel of the EEG.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Another Computer receives the EEG data stream.</a:t>
            </a:r>
          </a:p>
          <a:p>
            <a:pPr lvl="1"/>
            <a:r>
              <a:rPr lang="en-US" dirty="0" smtClean="0"/>
              <a:t>When the trigger was sent from the first computer</a:t>
            </a:r>
          </a:p>
          <a:p>
            <a:pPr lvl="1"/>
            <a:r>
              <a:rPr lang="en-US" dirty="0" smtClean="0"/>
              <a:t>When the diode showed a peak in brightness </a:t>
            </a:r>
          </a:p>
          <a:p>
            <a:r>
              <a:rPr lang="en-US" dirty="0" smtClean="0"/>
              <a:t>Calculating the latency in four conditions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06531"/>
              </p:ext>
            </p:extLst>
          </p:nvPr>
        </p:nvGraphicFramePr>
        <p:xfrm>
          <a:off x="1534885" y="5120216"/>
          <a:ext cx="86541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072">
                  <a:extLst>
                    <a:ext uri="{9D8B030D-6E8A-4147-A177-3AD203B41FA5}">
                      <a16:colId xmlns:a16="http://schemas.microsoft.com/office/drawing/2014/main" val="3943430732"/>
                    </a:ext>
                  </a:extLst>
                </a:gridCol>
                <a:gridCol w="4327072">
                  <a:extLst>
                    <a:ext uri="{9D8B030D-6E8A-4147-A177-3AD203B41FA5}">
                      <a16:colId xmlns:a16="http://schemas.microsoft.com/office/drawing/2014/main" val="3464441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One EEG channel (diode)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EEG channels (diode + electrodes)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6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LSL recorder (</a:t>
                      </a:r>
                      <a:r>
                        <a:rPr lang="en-US" dirty="0" err="1" smtClean="0"/>
                        <a:t>xdf</a:t>
                      </a:r>
                      <a:r>
                        <a:rPr lang="en-US" dirty="0" smtClean="0"/>
                        <a:t> file)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EEGO recorder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edf</a:t>
                      </a:r>
                      <a:r>
                        <a:rPr lang="en-US" baseline="0" dirty="0" smtClean="0"/>
                        <a:t> file)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1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4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1385661"/>
            <a:ext cx="10515600" cy="3463925"/>
          </a:xfrm>
        </p:spPr>
        <p:txBody>
          <a:bodyPr/>
          <a:lstStyle/>
          <a:p>
            <a:pPr algn="ctr"/>
            <a:r>
              <a:rPr lang="en-US" sz="16600" b="1" dirty="0" smtClean="0"/>
              <a:t>Results</a:t>
            </a:r>
            <a:r>
              <a:rPr lang="en-US" b="1" dirty="0" smtClean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41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54" y="1390837"/>
            <a:ext cx="9090275" cy="2452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2471" y="1021505"/>
            <a:ext cx="85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channels: diode and triggers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789" y="4212828"/>
            <a:ext cx="8755525" cy="2455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4394" y="467507"/>
            <a:ext cx="530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LSL RECORDER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43100" y="3843496"/>
            <a:ext cx="490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channels: 64 EEG, diode and triggers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720" y="1575503"/>
            <a:ext cx="1133633" cy="543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90" y="4422963"/>
            <a:ext cx="1133633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34590"/>
              </p:ext>
            </p:extLst>
          </p:nvPr>
        </p:nvGraphicFramePr>
        <p:xfrm>
          <a:off x="0" y="-1"/>
          <a:ext cx="12192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7697702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64402369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LSL –</a:t>
                      </a:r>
                      <a:r>
                        <a:rPr lang="en-US" b="1" baseline="0" dirty="0" smtClean="0"/>
                        <a:t> 2 channels (sec)</a:t>
                      </a:r>
                    </a:p>
                    <a:p>
                      <a:pPr algn="ctr"/>
                      <a:endParaRPr lang="en-US" b="1" baseline="0" dirty="0" smtClean="0"/>
                    </a:p>
                    <a:p>
                      <a:pPr algn="ctr"/>
                      <a:endParaRPr lang="en-US" b="1" dirty="0" smtClean="0"/>
                    </a:p>
                    <a:p>
                      <a:r>
                        <a:rPr lang="en-US" sz="1400" dirty="0" smtClean="0"/>
                        <a:t>Mean - 0.09860060114413499 </a:t>
                      </a:r>
                    </a:p>
                    <a:p>
                      <a:r>
                        <a:rPr lang="en-US" sz="1400" dirty="0" err="1" smtClean="0"/>
                        <a:t>Std</a:t>
                      </a:r>
                      <a:r>
                        <a:rPr lang="en-US" sz="1400" dirty="0" smtClean="0"/>
                        <a:t> - 0.00504769104282308 </a:t>
                      </a:r>
                    </a:p>
                    <a:p>
                      <a:r>
                        <a:rPr lang="en-US" sz="1400" dirty="0" smtClean="0"/>
                        <a:t>Min 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0.08999949786812067 </a:t>
                      </a:r>
                    </a:p>
                    <a:p>
                      <a:r>
                        <a:rPr lang="en-US" sz="1400" dirty="0" smtClean="0"/>
                        <a:t>Max - 0.10799934365786612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LSL –</a:t>
                      </a:r>
                      <a:r>
                        <a:rPr lang="en-US" sz="1800" b="1" baseline="0" dirty="0" smtClean="0"/>
                        <a:t> multiple channels (sec)</a:t>
                      </a:r>
                    </a:p>
                    <a:p>
                      <a:pPr algn="ctr"/>
                      <a:endParaRPr lang="en-US" sz="1800" b="1" baseline="0" dirty="0" smtClean="0"/>
                    </a:p>
                    <a:p>
                      <a:pPr algn="ctr"/>
                      <a:endParaRPr lang="en-US" sz="1800" b="1" baseline="0" dirty="0" smtClean="0"/>
                    </a:p>
                    <a:p>
                      <a:pPr algn="l"/>
                      <a:r>
                        <a:rPr lang="en-US" sz="1400" dirty="0" smtClean="0"/>
                        <a:t>Mean - 0.09708211606368422 </a:t>
                      </a:r>
                    </a:p>
                    <a:p>
                      <a:pPr algn="l"/>
                      <a:r>
                        <a:rPr lang="en-US" sz="1400" dirty="0" err="1" smtClean="0"/>
                        <a:t>Std</a:t>
                      </a:r>
                      <a:r>
                        <a:rPr lang="en-US" sz="1400" dirty="0" smtClean="0"/>
                        <a:t> - 0.005203206640665435 </a:t>
                      </a:r>
                    </a:p>
                    <a:p>
                      <a:pPr algn="l"/>
                      <a:r>
                        <a:rPr lang="en-US" sz="1400" dirty="0" smtClean="0"/>
                        <a:t>Min - 0.08799811289645731 </a:t>
                      </a:r>
                    </a:p>
                    <a:p>
                      <a:pPr algn="l"/>
                      <a:r>
                        <a:rPr lang="en-US" sz="1400" dirty="0" smtClean="0"/>
                        <a:t>Max - 0.11000888398848474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85914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8075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86" y="2696638"/>
            <a:ext cx="3163257" cy="2149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365" y="2696638"/>
            <a:ext cx="3176727" cy="21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2471" y="1021505"/>
            <a:ext cx="85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channel: diode and triggers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5023" y="375557"/>
            <a:ext cx="530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EEGO RECORDER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43100" y="3843496"/>
            <a:ext cx="490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channels: 64 EEG, diode and triggers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55" y="1364862"/>
            <a:ext cx="9325673" cy="2504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55" y="4212828"/>
            <a:ext cx="9325673" cy="25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315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EEG and Eye-Tracker  real-time BCI</vt:lpstr>
      <vt:lpstr>First Milestone – System Calibration</vt:lpstr>
      <vt:lpstr>How did we do that?</vt:lpstr>
      <vt:lpstr>The experiment – First step </vt:lpstr>
      <vt:lpstr>The experiment – Second step </vt:lpstr>
      <vt:lpstr>Results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2022-04-03T12:14:22Z</dcterms:created>
  <dcterms:modified xsi:type="dcterms:W3CDTF">2022-05-16T09:37:13Z</dcterms:modified>
</cp:coreProperties>
</file>