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2" r:id="rId2"/>
    <p:sldId id="260" r:id="rId3"/>
    <p:sldId id="258" r:id="rId4"/>
    <p:sldId id="259" r:id="rId5"/>
    <p:sldId id="282" r:id="rId6"/>
    <p:sldId id="264" r:id="rId7"/>
    <p:sldId id="279" r:id="rId8"/>
    <p:sldId id="272" r:id="rId9"/>
    <p:sldId id="266" r:id="rId10"/>
    <p:sldId id="275" r:id="rId11"/>
    <p:sldId id="281" r:id="rId12"/>
    <p:sldId id="277" r:id="rId13"/>
    <p:sldId id="27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215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C21D8D-500D-42B6-97B4-AA957486B829}" type="datetimeFigureOut">
              <a:rPr lang="en-US" smtClean="0"/>
              <a:t>12/1/2021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C62DB6-9D56-49F6-ABA3-585EA9C65D3C}" type="slidenum">
              <a:rPr lang="en-US" smtClean="0"/>
              <a:t>‹#›</a:t>
            </a:fld>
            <a:endParaRPr lang="en-US"/>
          </a:p>
        </p:txBody>
      </p:sp>
    </p:spTree>
    <p:extLst>
      <p:ext uri="{BB962C8B-B14F-4D97-AF65-F5344CB8AC3E}">
        <p14:creationId xmlns:p14="http://schemas.microsoft.com/office/powerpoint/2010/main" val="1562549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D0F2683-DC5F-4C11-8026-67D13E7C15A4}"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ADCB76-F77F-4F1F-917C-0C9F37B0F50C}" type="slidenum">
              <a:rPr lang="en-US" smtClean="0"/>
              <a:t>‹#›</a:t>
            </a:fld>
            <a:endParaRPr lang="en-US"/>
          </a:p>
        </p:txBody>
      </p:sp>
    </p:spTree>
    <p:extLst>
      <p:ext uri="{BB962C8B-B14F-4D97-AF65-F5344CB8AC3E}">
        <p14:creationId xmlns:p14="http://schemas.microsoft.com/office/powerpoint/2010/main" val="34703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0F2683-DC5F-4C11-8026-67D13E7C15A4}"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ADCB76-F77F-4F1F-917C-0C9F37B0F50C}" type="slidenum">
              <a:rPr lang="en-US" smtClean="0"/>
              <a:t>‹#›</a:t>
            </a:fld>
            <a:endParaRPr lang="en-US"/>
          </a:p>
        </p:txBody>
      </p:sp>
    </p:spTree>
    <p:extLst>
      <p:ext uri="{BB962C8B-B14F-4D97-AF65-F5344CB8AC3E}">
        <p14:creationId xmlns:p14="http://schemas.microsoft.com/office/powerpoint/2010/main" val="821118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0F2683-DC5F-4C11-8026-67D13E7C15A4}"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ADCB76-F77F-4F1F-917C-0C9F37B0F50C}" type="slidenum">
              <a:rPr lang="en-US" smtClean="0"/>
              <a:t>‹#›</a:t>
            </a:fld>
            <a:endParaRPr lang="en-US"/>
          </a:p>
        </p:txBody>
      </p:sp>
    </p:spTree>
    <p:extLst>
      <p:ext uri="{BB962C8B-B14F-4D97-AF65-F5344CB8AC3E}">
        <p14:creationId xmlns:p14="http://schemas.microsoft.com/office/powerpoint/2010/main" val="404614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0F2683-DC5F-4C11-8026-67D13E7C15A4}"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ADCB76-F77F-4F1F-917C-0C9F37B0F50C}" type="slidenum">
              <a:rPr lang="en-US" smtClean="0"/>
              <a:t>‹#›</a:t>
            </a:fld>
            <a:endParaRPr lang="en-US"/>
          </a:p>
        </p:txBody>
      </p:sp>
    </p:spTree>
    <p:extLst>
      <p:ext uri="{BB962C8B-B14F-4D97-AF65-F5344CB8AC3E}">
        <p14:creationId xmlns:p14="http://schemas.microsoft.com/office/powerpoint/2010/main" val="1372506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F2683-DC5F-4C11-8026-67D13E7C15A4}" type="datetimeFigureOut">
              <a:rPr lang="en-US" smtClean="0"/>
              <a:t>12/1/2021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ADCB76-F77F-4F1F-917C-0C9F37B0F50C}" type="slidenum">
              <a:rPr lang="en-US" smtClean="0"/>
              <a:t>‹#›</a:t>
            </a:fld>
            <a:endParaRPr lang="en-US"/>
          </a:p>
        </p:txBody>
      </p:sp>
    </p:spTree>
    <p:extLst>
      <p:ext uri="{BB962C8B-B14F-4D97-AF65-F5344CB8AC3E}">
        <p14:creationId xmlns:p14="http://schemas.microsoft.com/office/powerpoint/2010/main" val="2722803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D0F2683-DC5F-4C11-8026-67D13E7C15A4}"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ADCB76-F77F-4F1F-917C-0C9F37B0F50C}" type="slidenum">
              <a:rPr lang="en-US" smtClean="0"/>
              <a:t>‹#›</a:t>
            </a:fld>
            <a:endParaRPr lang="en-US"/>
          </a:p>
        </p:txBody>
      </p:sp>
    </p:spTree>
    <p:extLst>
      <p:ext uri="{BB962C8B-B14F-4D97-AF65-F5344CB8AC3E}">
        <p14:creationId xmlns:p14="http://schemas.microsoft.com/office/powerpoint/2010/main" val="3254293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D0F2683-DC5F-4C11-8026-67D13E7C15A4}" type="datetimeFigureOut">
              <a:rPr lang="en-US" smtClean="0"/>
              <a:t>12/1/2021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ADCB76-F77F-4F1F-917C-0C9F37B0F50C}" type="slidenum">
              <a:rPr lang="en-US" smtClean="0"/>
              <a:t>‹#›</a:t>
            </a:fld>
            <a:endParaRPr lang="en-US"/>
          </a:p>
        </p:txBody>
      </p:sp>
    </p:spTree>
    <p:extLst>
      <p:ext uri="{BB962C8B-B14F-4D97-AF65-F5344CB8AC3E}">
        <p14:creationId xmlns:p14="http://schemas.microsoft.com/office/powerpoint/2010/main" val="2277752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D0F2683-DC5F-4C11-8026-67D13E7C15A4}" type="datetimeFigureOut">
              <a:rPr lang="en-US" smtClean="0"/>
              <a:t>12/1/2021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ADCB76-F77F-4F1F-917C-0C9F37B0F50C}" type="slidenum">
              <a:rPr lang="en-US" smtClean="0"/>
              <a:t>‹#›</a:t>
            </a:fld>
            <a:endParaRPr lang="en-US"/>
          </a:p>
        </p:txBody>
      </p:sp>
    </p:spTree>
    <p:extLst>
      <p:ext uri="{BB962C8B-B14F-4D97-AF65-F5344CB8AC3E}">
        <p14:creationId xmlns:p14="http://schemas.microsoft.com/office/powerpoint/2010/main" val="2157804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0F2683-DC5F-4C11-8026-67D13E7C15A4}" type="datetimeFigureOut">
              <a:rPr lang="en-US" smtClean="0"/>
              <a:t>12/1/2021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ADCB76-F77F-4F1F-917C-0C9F37B0F50C}" type="slidenum">
              <a:rPr lang="en-US" smtClean="0"/>
              <a:t>‹#›</a:t>
            </a:fld>
            <a:endParaRPr lang="en-US"/>
          </a:p>
        </p:txBody>
      </p:sp>
    </p:spTree>
    <p:extLst>
      <p:ext uri="{BB962C8B-B14F-4D97-AF65-F5344CB8AC3E}">
        <p14:creationId xmlns:p14="http://schemas.microsoft.com/office/powerpoint/2010/main" val="3400456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0F2683-DC5F-4C11-8026-67D13E7C15A4}"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ADCB76-F77F-4F1F-917C-0C9F37B0F50C}" type="slidenum">
              <a:rPr lang="en-US" smtClean="0"/>
              <a:t>‹#›</a:t>
            </a:fld>
            <a:endParaRPr lang="en-US"/>
          </a:p>
        </p:txBody>
      </p:sp>
    </p:spTree>
    <p:extLst>
      <p:ext uri="{BB962C8B-B14F-4D97-AF65-F5344CB8AC3E}">
        <p14:creationId xmlns:p14="http://schemas.microsoft.com/office/powerpoint/2010/main" val="4044560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D0F2683-DC5F-4C11-8026-67D13E7C15A4}" type="datetimeFigureOut">
              <a:rPr lang="en-US" smtClean="0"/>
              <a:t>12/1/2021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ADCB76-F77F-4F1F-917C-0C9F37B0F50C}" type="slidenum">
              <a:rPr lang="en-US" smtClean="0"/>
              <a:t>‹#›</a:t>
            </a:fld>
            <a:endParaRPr lang="en-US"/>
          </a:p>
        </p:txBody>
      </p:sp>
    </p:spTree>
    <p:extLst>
      <p:ext uri="{BB962C8B-B14F-4D97-AF65-F5344CB8AC3E}">
        <p14:creationId xmlns:p14="http://schemas.microsoft.com/office/powerpoint/2010/main" val="12421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0F2683-DC5F-4C11-8026-67D13E7C15A4}" type="datetimeFigureOut">
              <a:rPr lang="en-US" smtClean="0"/>
              <a:t>12/1/2021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ADCB76-F77F-4F1F-917C-0C9F37B0F50C}" type="slidenum">
              <a:rPr lang="en-US" smtClean="0"/>
              <a:t>‹#›</a:t>
            </a:fld>
            <a:endParaRPr lang="en-US"/>
          </a:p>
        </p:txBody>
      </p:sp>
    </p:spTree>
    <p:extLst>
      <p:ext uri="{BB962C8B-B14F-4D97-AF65-F5344CB8AC3E}">
        <p14:creationId xmlns:p14="http://schemas.microsoft.com/office/powerpoint/2010/main" val="4212305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8.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9.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1.xml"/><Relationship Id="rId1" Type="http://schemas.openxmlformats.org/officeDocument/2006/relationships/themeOverride" Target="../theme/themeOverride3.xml"/><Relationship Id="rId6" Type="http://schemas.openxmlformats.org/officeDocument/2006/relationships/image" Target="../media/image4.emf"/><Relationship Id="rId5" Type="http://schemas.openxmlformats.org/officeDocument/2006/relationships/image" Target="../media/image3.jpeg"/><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7F7F7F"/>
        </a:solidFill>
        <a:effectLst/>
      </p:bgPr>
    </p:bg>
    <p:spTree>
      <p:nvGrpSpPr>
        <p:cNvPr id="1" name=""/>
        <p:cNvGrpSpPr/>
        <p:nvPr/>
      </p:nvGrpSpPr>
      <p:grpSpPr>
        <a:xfrm>
          <a:off x="0" y="0"/>
          <a:ext cx="0" cy="0"/>
          <a:chOff x="0" y="0"/>
          <a:chExt cx="0" cy="0"/>
        </a:xfrm>
      </p:grpSpPr>
      <p:sp>
        <p:nvSpPr>
          <p:cNvPr id="2" name="TextBox 1"/>
          <p:cNvSpPr txBox="1"/>
          <p:nvPr/>
        </p:nvSpPr>
        <p:spPr>
          <a:xfrm>
            <a:off x="1905000" y="2514600"/>
            <a:ext cx="5105400" cy="2800767"/>
          </a:xfrm>
          <a:prstGeom prst="rect">
            <a:avLst/>
          </a:prstGeom>
          <a:noFill/>
        </p:spPr>
        <p:txBody>
          <a:bodyPr wrap="square" rtlCol="0">
            <a:spAutoFit/>
          </a:bodyPr>
          <a:lstStyle/>
          <a:p>
            <a:pPr algn="ctr" rtl="1"/>
            <a:r>
              <a:rPr lang="he-IL" sz="7200" dirty="0"/>
              <a:t>תחילת בלוק</a:t>
            </a:r>
          </a:p>
          <a:p>
            <a:pPr algn="ctr" rtl="1"/>
            <a:r>
              <a:rPr lang="he-IL" sz="3200" dirty="0"/>
              <a:t>לחצו על </a:t>
            </a:r>
            <a:r>
              <a:rPr lang="he-IL" sz="3200" dirty="0" smtClean="0"/>
              <a:t>לחצן רווח להמשך   </a:t>
            </a:r>
            <a:endParaRPr lang="en-US" sz="3200" dirty="0"/>
          </a:p>
          <a:p>
            <a:pPr algn="ctr" rtl="1"/>
            <a:endParaRPr lang="en-US" sz="7200" dirty="0"/>
          </a:p>
        </p:txBody>
      </p:sp>
    </p:spTree>
    <p:extLst>
      <p:ext uri="{BB962C8B-B14F-4D97-AF65-F5344CB8AC3E}">
        <p14:creationId xmlns:p14="http://schemas.microsoft.com/office/powerpoint/2010/main" val="411214311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7F7F7F"/>
        </a:solidFill>
        <a:effectLst/>
      </p:bgPr>
    </p:bg>
    <p:spTree>
      <p:nvGrpSpPr>
        <p:cNvPr id="1" name=""/>
        <p:cNvGrpSpPr/>
        <p:nvPr/>
      </p:nvGrpSpPr>
      <p:grpSpPr>
        <a:xfrm>
          <a:off x="0" y="0"/>
          <a:ext cx="0" cy="0"/>
          <a:chOff x="0" y="0"/>
          <a:chExt cx="0" cy="0"/>
        </a:xfrm>
      </p:grpSpPr>
      <p:sp>
        <p:nvSpPr>
          <p:cNvPr id="4" name="TextBox 3"/>
          <p:cNvSpPr txBox="1"/>
          <p:nvPr/>
        </p:nvSpPr>
        <p:spPr>
          <a:xfrm>
            <a:off x="1143000" y="-275213"/>
            <a:ext cx="7086600" cy="7971413"/>
          </a:xfrm>
          <a:prstGeom prst="rect">
            <a:avLst/>
          </a:prstGeom>
          <a:noFill/>
        </p:spPr>
        <p:txBody>
          <a:bodyPr wrap="square" rtlCol="0">
            <a:spAutoFit/>
          </a:bodyPr>
          <a:lstStyle/>
          <a:p>
            <a:pPr algn="r" rtl="1"/>
            <a:endParaRPr lang="he-IL" sz="3200" u="sng" dirty="0" smtClean="0"/>
          </a:p>
          <a:p>
            <a:pPr algn="r" rtl="1"/>
            <a:r>
              <a:rPr lang="he-IL" sz="3200" u="sng" dirty="0" smtClean="0"/>
              <a:t>דגשים</a:t>
            </a:r>
            <a:r>
              <a:rPr lang="he-IL" sz="3200" dirty="0"/>
              <a:t>:</a:t>
            </a:r>
          </a:p>
          <a:p>
            <a:pPr marL="342900" indent="-342900" algn="r" rtl="1">
              <a:buAutoNum type="arabicPeriod"/>
            </a:pPr>
            <a:r>
              <a:rPr lang="he-IL" sz="3200" dirty="0"/>
              <a:t>יש להימנע מהזזת הראש במשך כל זמן הניסוי על מנת לא להשפיע על התפיסה. ניתן לזוז בזמן ההפסקות.</a:t>
            </a:r>
          </a:p>
          <a:p>
            <a:pPr marL="342900" indent="-342900" algn="r" rtl="1">
              <a:buAutoNum type="arabicPeriod"/>
            </a:pPr>
            <a:r>
              <a:rPr lang="he-IL" sz="3200" dirty="0" smtClean="0"/>
              <a:t>במהלך המשימה יש למקם את יד </a:t>
            </a:r>
            <a:r>
              <a:rPr lang="he-IL" sz="3200" dirty="0"/>
              <a:t>ימין על מקש ה</a:t>
            </a:r>
            <a:r>
              <a:rPr lang="en-US" sz="3200" dirty="0" smtClean="0"/>
              <a:t>enter-</a:t>
            </a:r>
            <a:r>
              <a:rPr lang="he-IL" sz="3200" dirty="0" smtClean="0"/>
              <a:t> (ו</a:t>
            </a:r>
            <a:r>
              <a:rPr lang="he-IL" sz="3200" dirty="0"/>
              <a:t>ב</a:t>
            </a:r>
            <a:r>
              <a:rPr lang="he-IL" sz="3200" dirty="0" smtClean="0"/>
              <a:t>משימת הזיכרון על החצים) ואת יד שמאל על מקש הרווח.</a:t>
            </a:r>
            <a:endParaRPr lang="he-IL" sz="3200" dirty="0"/>
          </a:p>
          <a:p>
            <a:pPr marL="342900" indent="-342900" algn="r" rtl="1">
              <a:buAutoNum type="arabicPeriod"/>
            </a:pPr>
            <a:r>
              <a:rPr lang="he-IL" sz="3200" dirty="0"/>
              <a:t>כאשר מופיע צלב הפיקסציה, יש להסתכל עליו. אחרת הצעד לא יתחיל</a:t>
            </a:r>
            <a:r>
              <a:rPr lang="he-IL" sz="3200" dirty="0" smtClean="0"/>
              <a:t>.</a:t>
            </a:r>
          </a:p>
          <a:p>
            <a:pPr marL="342900" indent="-342900" algn="r" rtl="1">
              <a:buAutoNum type="arabicPeriod"/>
            </a:pPr>
            <a:r>
              <a:rPr lang="he-IL" sz="3200" dirty="0" smtClean="0"/>
              <a:t>בכל שלב אם אתם רוצים להפסיק את הניסוי יש לכם את הזכות לעשות זאת. אם אתם חשים אי נוחות אנא עדכנו את הנסיינית.</a:t>
            </a:r>
            <a:endParaRPr lang="he-IL" sz="3200" dirty="0"/>
          </a:p>
          <a:p>
            <a:pPr algn="r" rtl="1"/>
            <a:endParaRPr lang="he-IL" sz="3200" dirty="0"/>
          </a:p>
          <a:p>
            <a:pPr algn="ctr" rtl="1"/>
            <a:endParaRPr lang="he-IL" sz="3200" dirty="0"/>
          </a:p>
        </p:txBody>
      </p:sp>
    </p:spTree>
    <p:extLst>
      <p:ext uri="{BB962C8B-B14F-4D97-AF65-F5344CB8AC3E}">
        <p14:creationId xmlns:p14="http://schemas.microsoft.com/office/powerpoint/2010/main" val="180151252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7F7F7F"/>
        </a:solidFill>
        <a:effectLst/>
      </p:bgPr>
    </p:bg>
    <p:spTree>
      <p:nvGrpSpPr>
        <p:cNvPr id="1" name=""/>
        <p:cNvGrpSpPr/>
        <p:nvPr/>
      </p:nvGrpSpPr>
      <p:grpSpPr>
        <a:xfrm>
          <a:off x="0" y="0"/>
          <a:ext cx="0" cy="0"/>
          <a:chOff x="0" y="0"/>
          <a:chExt cx="0" cy="0"/>
        </a:xfrm>
      </p:grpSpPr>
      <p:sp>
        <p:nvSpPr>
          <p:cNvPr id="2" name="TextBox 1"/>
          <p:cNvSpPr txBox="1"/>
          <p:nvPr/>
        </p:nvSpPr>
        <p:spPr>
          <a:xfrm>
            <a:off x="1905000" y="2514600"/>
            <a:ext cx="5105400" cy="2308324"/>
          </a:xfrm>
          <a:prstGeom prst="rect">
            <a:avLst/>
          </a:prstGeom>
          <a:noFill/>
        </p:spPr>
        <p:txBody>
          <a:bodyPr wrap="square" rtlCol="0">
            <a:spAutoFit/>
          </a:bodyPr>
          <a:lstStyle/>
          <a:p>
            <a:pPr algn="ctr"/>
            <a:r>
              <a:rPr lang="en-US" sz="7200" dirty="0"/>
              <a:t>E</a:t>
            </a:r>
            <a:r>
              <a:rPr lang="en-US" sz="7200" dirty="0" smtClean="0"/>
              <a:t>ye </a:t>
            </a:r>
            <a:r>
              <a:rPr lang="en-US" sz="7200" smtClean="0"/>
              <a:t>tracker setup</a:t>
            </a:r>
            <a:endParaRPr lang="en-US" sz="7200" dirty="0"/>
          </a:p>
        </p:txBody>
      </p:sp>
    </p:spTree>
    <p:extLst>
      <p:ext uri="{BB962C8B-B14F-4D97-AF65-F5344CB8AC3E}">
        <p14:creationId xmlns:p14="http://schemas.microsoft.com/office/powerpoint/2010/main" val="225221632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7F7F7F"/>
        </a:solidFill>
        <a:effectLst/>
      </p:bgPr>
    </p:bg>
    <p:spTree>
      <p:nvGrpSpPr>
        <p:cNvPr id="1" name=""/>
        <p:cNvGrpSpPr/>
        <p:nvPr/>
      </p:nvGrpSpPr>
      <p:grpSpPr>
        <a:xfrm>
          <a:off x="0" y="0"/>
          <a:ext cx="0" cy="0"/>
          <a:chOff x="0" y="0"/>
          <a:chExt cx="0" cy="0"/>
        </a:xfrm>
      </p:grpSpPr>
      <p:sp>
        <p:nvSpPr>
          <p:cNvPr id="2" name="TextBox 1"/>
          <p:cNvSpPr txBox="1"/>
          <p:nvPr/>
        </p:nvSpPr>
        <p:spPr>
          <a:xfrm>
            <a:off x="2057400" y="1102578"/>
            <a:ext cx="5105400" cy="6247864"/>
          </a:xfrm>
          <a:prstGeom prst="rect">
            <a:avLst/>
          </a:prstGeom>
          <a:noFill/>
        </p:spPr>
        <p:txBody>
          <a:bodyPr wrap="square" rtlCol="0">
            <a:spAutoFit/>
          </a:bodyPr>
          <a:lstStyle/>
          <a:p>
            <a:pPr algn="ctr" rtl="1"/>
            <a:r>
              <a:rPr lang="he-IL" sz="7200" dirty="0" smtClean="0"/>
              <a:t>משימת זיכרון</a:t>
            </a:r>
          </a:p>
          <a:p>
            <a:pPr algn="ctr" rtl="1"/>
            <a:r>
              <a:rPr lang="he-IL" sz="4000" dirty="0"/>
              <a:t>האם התמונה הופיעה בבלוק?</a:t>
            </a:r>
          </a:p>
          <a:p>
            <a:pPr algn="ctr" rtl="1"/>
            <a:r>
              <a:rPr lang="he-IL" sz="4000" dirty="0" smtClean="0"/>
              <a:t>חץ ימינה – כן</a:t>
            </a:r>
          </a:p>
          <a:p>
            <a:pPr algn="ctr" rtl="1"/>
            <a:r>
              <a:rPr lang="he-IL" sz="4000" dirty="0" smtClean="0"/>
              <a:t>חץ שמאלה – לא</a:t>
            </a:r>
          </a:p>
          <a:p>
            <a:pPr algn="ctr" rtl="1"/>
            <a:endParaRPr lang="he-IL" sz="3200" dirty="0" smtClean="0"/>
          </a:p>
          <a:p>
            <a:pPr algn="ctr" rtl="1"/>
            <a:r>
              <a:rPr lang="he-IL" sz="3200" dirty="0" smtClean="0"/>
              <a:t>לחצו </a:t>
            </a:r>
            <a:r>
              <a:rPr lang="he-IL" sz="3200" dirty="0"/>
              <a:t>על </a:t>
            </a:r>
            <a:r>
              <a:rPr lang="he-IL" sz="3200" dirty="0" smtClean="0"/>
              <a:t>לחצן רווח להתחלת המשימה   </a:t>
            </a:r>
            <a:endParaRPr lang="en-US" sz="3200" dirty="0"/>
          </a:p>
          <a:p>
            <a:pPr algn="ctr" rtl="1"/>
            <a:endParaRPr lang="en-US" sz="7200" dirty="0"/>
          </a:p>
        </p:txBody>
      </p:sp>
    </p:spTree>
    <p:extLst>
      <p:ext uri="{BB962C8B-B14F-4D97-AF65-F5344CB8AC3E}">
        <p14:creationId xmlns:p14="http://schemas.microsoft.com/office/powerpoint/2010/main" val="1407644787"/>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7F7F7F"/>
        </a:solidFill>
        <a:effectLst/>
      </p:bgPr>
    </p:bg>
    <p:spTree>
      <p:nvGrpSpPr>
        <p:cNvPr id="1" name=""/>
        <p:cNvGrpSpPr/>
        <p:nvPr/>
      </p:nvGrpSpPr>
      <p:grpSpPr>
        <a:xfrm>
          <a:off x="0" y="0"/>
          <a:ext cx="0" cy="0"/>
          <a:chOff x="0" y="0"/>
          <a:chExt cx="0" cy="0"/>
        </a:xfrm>
      </p:grpSpPr>
      <p:sp>
        <p:nvSpPr>
          <p:cNvPr id="2" name="TextBox 1"/>
          <p:cNvSpPr txBox="1"/>
          <p:nvPr/>
        </p:nvSpPr>
        <p:spPr>
          <a:xfrm>
            <a:off x="1981200" y="1524000"/>
            <a:ext cx="5105400" cy="3908762"/>
          </a:xfrm>
          <a:prstGeom prst="rect">
            <a:avLst/>
          </a:prstGeom>
          <a:noFill/>
        </p:spPr>
        <p:txBody>
          <a:bodyPr wrap="square" rtlCol="0">
            <a:spAutoFit/>
          </a:bodyPr>
          <a:lstStyle/>
          <a:p>
            <a:pPr algn="ctr" rtl="1"/>
            <a:r>
              <a:rPr lang="he-IL" sz="7200" dirty="0"/>
              <a:t>סוף </a:t>
            </a:r>
            <a:r>
              <a:rPr lang="en-US" sz="7200" dirty="0" smtClean="0"/>
              <a:t/>
            </a:r>
            <a:br>
              <a:rPr lang="en-US" sz="7200" dirty="0" smtClean="0"/>
            </a:br>
            <a:r>
              <a:rPr lang="he-IL" sz="7200" dirty="0" smtClean="0"/>
              <a:t>משימת זיכרון</a:t>
            </a:r>
            <a:endParaRPr lang="he-IL" sz="7200" dirty="0"/>
          </a:p>
          <a:p>
            <a:pPr algn="ctr" rtl="1"/>
            <a:r>
              <a:rPr lang="he-IL" sz="7200" dirty="0"/>
              <a:t>הפסקה</a:t>
            </a:r>
          </a:p>
          <a:p>
            <a:pPr algn="ctr" rtl="1"/>
            <a:r>
              <a:rPr lang="he-IL" sz="3200" dirty="0"/>
              <a:t>לחצו </a:t>
            </a:r>
            <a:r>
              <a:rPr lang="he-IL" sz="3200"/>
              <a:t>על </a:t>
            </a:r>
            <a:r>
              <a:rPr lang="he-IL" sz="3200" smtClean="0"/>
              <a:t>לחצן רווח לחזור </a:t>
            </a:r>
            <a:r>
              <a:rPr lang="he-IL" sz="3200" dirty="0"/>
              <a:t>לניסוי   </a:t>
            </a:r>
            <a:endParaRPr lang="en-US" sz="3200" dirty="0"/>
          </a:p>
        </p:txBody>
      </p:sp>
    </p:spTree>
    <p:extLst>
      <p:ext uri="{BB962C8B-B14F-4D97-AF65-F5344CB8AC3E}">
        <p14:creationId xmlns:p14="http://schemas.microsoft.com/office/powerpoint/2010/main" val="201749590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F7F7F"/>
        </a:solidFill>
        <a:effectLst/>
      </p:bgPr>
    </p:bg>
    <p:spTree>
      <p:nvGrpSpPr>
        <p:cNvPr id="1" name=""/>
        <p:cNvGrpSpPr/>
        <p:nvPr/>
      </p:nvGrpSpPr>
      <p:grpSpPr>
        <a:xfrm>
          <a:off x="0" y="0"/>
          <a:ext cx="0" cy="0"/>
          <a:chOff x="0" y="0"/>
          <a:chExt cx="0" cy="0"/>
        </a:xfrm>
      </p:grpSpPr>
      <p:sp>
        <p:nvSpPr>
          <p:cNvPr id="2" name="TextBox 1"/>
          <p:cNvSpPr txBox="1"/>
          <p:nvPr/>
        </p:nvSpPr>
        <p:spPr>
          <a:xfrm>
            <a:off x="1905000" y="2514600"/>
            <a:ext cx="5105400" cy="2800767"/>
          </a:xfrm>
          <a:prstGeom prst="rect">
            <a:avLst/>
          </a:prstGeom>
          <a:noFill/>
        </p:spPr>
        <p:txBody>
          <a:bodyPr wrap="square" rtlCol="0">
            <a:spAutoFit/>
          </a:bodyPr>
          <a:lstStyle/>
          <a:p>
            <a:pPr algn="ctr" rtl="1"/>
            <a:r>
              <a:rPr lang="he-IL" sz="7200" dirty="0"/>
              <a:t>בלוק אימון</a:t>
            </a:r>
          </a:p>
          <a:p>
            <a:pPr algn="ctr" rtl="1"/>
            <a:r>
              <a:rPr lang="he-IL" sz="3200" dirty="0"/>
              <a:t>לחצו על </a:t>
            </a:r>
            <a:r>
              <a:rPr lang="he-IL" sz="3200" dirty="0" smtClean="0"/>
              <a:t>לחצן רווח </a:t>
            </a:r>
            <a:r>
              <a:rPr lang="he-IL" sz="3200" dirty="0"/>
              <a:t>להמשך  </a:t>
            </a:r>
            <a:endParaRPr lang="en-US" sz="3200" dirty="0"/>
          </a:p>
          <a:p>
            <a:pPr algn="ctr" rtl="1"/>
            <a:endParaRPr lang="en-US" sz="7200" dirty="0"/>
          </a:p>
        </p:txBody>
      </p:sp>
    </p:spTree>
    <p:extLst>
      <p:ext uri="{BB962C8B-B14F-4D97-AF65-F5344CB8AC3E}">
        <p14:creationId xmlns:p14="http://schemas.microsoft.com/office/powerpoint/2010/main" val="6958897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7F7F7F"/>
        </a:solidFill>
        <a:effectLst/>
      </p:bgPr>
    </p:bg>
    <p:spTree>
      <p:nvGrpSpPr>
        <p:cNvPr id="1" name=""/>
        <p:cNvGrpSpPr/>
        <p:nvPr/>
      </p:nvGrpSpPr>
      <p:grpSpPr>
        <a:xfrm>
          <a:off x="0" y="0"/>
          <a:ext cx="0" cy="0"/>
          <a:chOff x="0" y="0"/>
          <a:chExt cx="0" cy="0"/>
        </a:xfrm>
      </p:grpSpPr>
      <p:sp>
        <p:nvSpPr>
          <p:cNvPr id="2" name="TextBox 1"/>
          <p:cNvSpPr txBox="1"/>
          <p:nvPr/>
        </p:nvSpPr>
        <p:spPr>
          <a:xfrm>
            <a:off x="1905000" y="2514600"/>
            <a:ext cx="5105400" cy="1692771"/>
          </a:xfrm>
          <a:prstGeom prst="rect">
            <a:avLst/>
          </a:prstGeom>
          <a:noFill/>
        </p:spPr>
        <p:txBody>
          <a:bodyPr wrap="square" rtlCol="0">
            <a:spAutoFit/>
          </a:bodyPr>
          <a:lstStyle/>
          <a:p>
            <a:pPr algn="ctr" rtl="1"/>
            <a:r>
              <a:rPr lang="he-IL" sz="7200" dirty="0"/>
              <a:t>סוף בלוק</a:t>
            </a:r>
          </a:p>
          <a:p>
            <a:pPr algn="ctr" rtl="1"/>
            <a:r>
              <a:rPr lang="he-IL" sz="3200" dirty="0" smtClean="0"/>
              <a:t>לחצו </a:t>
            </a:r>
            <a:r>
              <a:rPr lang="he-IL" sz="3200" dirty="0"/>
              <a:t>על לחצן רווח להמשך   </a:t>
            </a:r>
            <a:endParaRPr lang="en-US" sz="3200" dirty="0"/>
          </a:p>
        </p:txBody>
      </p:sp>
    </p:spTree>
    <p:extLst>
      <p:ext uri="{BB962C8B-B14F-4D97-AF65-F5344CB8AC3E}">
        <p14:creationId xmlns:p14="http://schemas.microsoft.com/office/powerpoint/2010/main" val="35019961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7F7F7F"/>
        </a:solidFill>
        <a:effectLst/>
      </p:bgPr>
    </p:bg>
    <p:spTree>
      <p:nvGrpSpPr>
        <p:cNvPr id="1" name=""/>
        <p:cNvGrpSpPr/>
        <p:nvPr/>
      </p:nvGrpSpPr>
      <p:grpSpPr>
        <a:xfrm>
          <a:off x="0" y="0"/>
          <a:ext cx="0" cy="0"/>
          <a:chOff x="0" y="0"/>
          <a:chExt cx="0" cy="0"/>
        </a:xfrm>
      </p:grpSpPr>
      <p:sp>
        <p:nvSpPr>
          <p:cNvPr id="2" name="TextBox 1"/>
          <p:cNvSpPr txBox="1"/>
          <p:nvPr/>
        </p:nvSpPr>
        <p:spPr>
          <a:xfrm>
            <a:off x="1905000" y="2514600"/>
            <a:ext cx="5105400" cy="1200329"/>
          </a:xfrm>
          <a:prstGeom prst="rect">
            <a:avLst/>
          </a:prstGeom>
          <a:noFill/>
        </p:spPr>
        <p:txBody>
          <a:bodyPr wrap="square" rtlCol="0">
            <a:spAutoFit/>
          </a:bodyPr>
          <a:lstStyle/>
          <a:p>
            <a:pPr algn="ctr"/>
            <a:r>
              <a:rPr lang="he-IL" sz="7200" dirty="0"/>
              <a:t>סוף ניסוי</a:t>
            </a:r>
            <a:endParaRPr lang="en-US" sz="7200" dirty="0"/>
          </a:p>
        </p:txBody>
      </p:sp>
    </p:spTree>
    <p:extLst>
      <p:ext uri="{BB962C8B-B14F-4D97-AF65-F5344CB8AC3E}">
        <p14:creationId xmlns:p14="http://schemas.microsoft.com/office/powerpoint/2010/main" val="36598531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7F7F7F"/>
        </a:solidFill>
        <a:effectLst/>
      </p:bgPr>
    </p:bg>
    <p:spTree>
      <p:nvGrpSpPr>
        <p:cNvPr id="1" name=""/>
        <p:cNvGrpSpPr/>
        <p:nvPr/>
      </p:nvGrpSpPr>
      <p:grpSpPr>
        <a:xfrm>
          <a:off x="0" y="0"/>
          <a:ext cx="0" cy="0"/>
          <a:chOff x="0" y="0"/>
          <a:chExt cx="0" cy="0"/>
        </a:xfrm>
      </p:grpSpPr>
      <p:sp>
        <p:nvSpPr>
          <p:cNvPr id="2" name="TextBox 1"/>
          <p:cNvSpPr txBox="1"/>
          <p:nvPr/>
        </p:nvSpPr>
        <p:spPr>
          <a:xfrm>
            <a:off x="1905000" y="2514600"/>
            <a:ext cx="5105400" cy="1200329"/>
          </a:xfrm>
          <a:prstGeom prst="rect">
            <a:avLst/>
          </a:prstGeom>
          <a:noFill/>
        </p:spPr>
        <p:txBody>
          <a:bodyPr wrap="square" rtlCol="0">
            <a:spAutoFit/>
          </a:bodyPr>
          <a:lstStyle/>
          <a:p>
            <a:pPr algn="ctr"/>
            <a:r>
              <a:rPr lang="he-IL" sz="7200" dirty="0" smtClean="0"/>
              <a:t>סוף אימון</a:t>
            </a:r>
            <a:endParaRPr lang="en-US" sz="7200" dirty="0"/>
          </a:p>
        </p:txBody>
      </p:sp>
    </p:spTree>
    <p:extLst>
      <p:ext uri="{BB962C8B-B14F-4D97-AF65-F5344CB8AC3E}">
        <p14:creationId xmlns:p14="http://schemas.microsoft.com/office/powerpoint/2010/main" val="312987469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7F7F7F"/>
        </a:solidFill>
        <a:effectLst/>
      </p:bgPr>
    </p:bg>
    <p:spTree>
      <p:nvGrpSpPr>
        <p:cNvPr id="1" name=""/>
        <p:cNvGrpSpPr/>
        <p:nvPr/>
      </p:nvGrpSpPr>
      <p:grpSpPr>
        <a:xfrm>
          <a:off x="0" y="0"/>
          <a:ext cx="0" cy="0"/>
          <a:chOff x="0" y="0"/>
          <a:chExt cx="0" cy="0"/>
        </a:xfrm>
      </p:grpSpPr>
      <p:sp>
        <p:nvSpPr>
          <p:cNvPr id="4" name="TextBox 3"/>
          <p:cNvSpPr txBox="1"/>
          <p:nvPr/>
        </p:nvSpPr>
        <p:spPr>
          <a:xfrm>
            <a:off x="914400" y="0"/>
            <a:ext cx="7543800" cy="8956298"/>
          </a:xfrm>
          <a:prstGeom prst="rect">
            <a:avLst/>
          </a:prstGeom>
          <a:noFill/>
        </p:spPr>
        <p:txBody>
          <a:bodyPr wrap="square" rtlCol="0">
            <a:spAutoFit/>
          </a:bodyPr>
          <a:lstStyle/>
          <a:p>
            <a:pPr algn="r" rtl="1"/>
            <a:r>
              <a:rPr lang="he-IL" sz="3200" u="sng" dirty="0" smtClean="0"/>
              <a:t>הוראות</a:t>
            </a:r>
          </a:p>
          <a:p>
            <a:pPr algn="r" rtl="1"/>
            <a:r>
              <a:rPr lang="he-IL" sz="3200" dirty="0" smtClean="0"/>
              <a:t>על </a:t>
            </a:r>
            <a:r>
              <a:rPr lang="he-IL" sz="3200" dirty="0"/>
              <a:t>המסך יוצגו </a:t>
            </a:r>
            <a:r>
              <a:rPr lang="he-IL" sz="3200" dirty="0" smtClean="0"/>
              <a:t>תמונות, הסתכלו עליהן באופן חופשי. בסוף הבלוק תהיה משימת זיכרון שבה שוב יוצגו תמונות ותתבקשו לזהות האם הן כבר הופיעו.</a:t>
            </a:r>
          </a:p>
          <a:p>
            <a:pPr algn="r" rtl="1"/>
            <a:endParaRPr lang="he-IL" sz="3200" u="sng" dirty="0" smtClean="0"/>
          </a:p>
          <a:p>
            <a:pPr algn="r" rtl="1"/>
            <a:endParaRPr lang="he-IL" sz="3200" u="sng" dirty="0" smtClean="0"/>
          </a:p>
          <a:p>
            <a:pPr algn="r" rtl="1"/>
            <a:r>
              <a:rPr lang="he-IL" sz="3200" u="sng" dirty="0" smtClean="0"/>
              <a:t>מהלך </a:t>
            </a:r>
            <a:r>
              <a:rPr lang="he-IL" sz="3200" u="sng" dirty="0"/>
              <a:t>הניסוי:</a:t>
            </a:r>
          </a:p>
          <a:p>
            <a:pPr marL="342900" indent="-342900" algn="r" rtl="1">
              <a:buAutoNum type="arabicPeriod"/>
            </a:pPr>
            <a:r>
              <a:rPr lang="he-IL" sz="3200" dirty="0"/>
              <a:t>יופיע </a:t>
            </a:r>
            <a:r>
              <a:rPr lang="he-IL" sz="3200" b="1" dirty="0"/>
              <a:t>ריבוע</a:t>
            </a:r>
            <a:r>
              <a:rPr lang="he-IL" sz="3200" dirty="0"/>
              <a:t> </a:t>
            </a:r>
            <a:r>
              <a:rPr lang="he-IL" sz="3200" dirty="0" smtClean="0"/>
              <a:t>שבתוכו יופיעו </a:t>
            </a:r>
            <a:r>
              <a:rPr lang="he-IL" sz="3200" dirty="0"/>
              <a:t>הגירויים. יש ללחוץ על </a:t>
            </a:r>
            <a:r>
              <a:rPr lang="he-IL" sz="3200" b="1" dirty="0"/>
              <a:t>מקש</a:t>
            </a:r>
            <a:r>
              <a:rPr lang="he-IL" sz="3200" dirty="0"/>
              <a:t> </a:t>
            </a:r>
            <a:r>
              <a:rPr lang="en-US" sz="3200" b="1" dirty="0"/>
              <a:t>enter</a:t>
            </a:r>
            <a:r>
              <a:rPr lang="he-IL" sz="3200" dirty="0"/>
              <a:t> להתחלת הצעד.</a:t>
            </a:r>
          </a:p>
          <a:p>
            <a:pPr marL="342900" indent="-342900" algn="r" rtl="1">
              <a:buAutoNum type="arabicPeriod"/>
            </a:pPr>
            <a:r>
              <a:rPr lang="he-IL" sz="3200" dirty="0"/>
              <a:t>יופיע </a:t>
            </a:r>
            <a:r>
              <a:rPr lang="he-IL" sz="3200" b="1" dirty="0"/>
              <a:t>צלב</a:t>
            </a:r>
            <a:r>
              <a:rPr lang="he-IL" sz="3200" dirty="0"/>
              <a:t> </a:t>
            </a:r>
            <a:r>
              <a:rPr lang="he-IL" sz="3200" b="1" dirty="0"/>
              <a:t>פיקסציה</a:t>
            </a:r>
            <a:r>
              <a:rPr lang="he-IL" sz="3200" dirty="0"/>
              <a:t>. יש להסתכל עליו במשך כל זמן הופעתו על המסך.</a:t>
            </a:r>
          </a:p>
          <a:p>
            <a:pPr marL="342900" indent="-342900" algn="r" rtl="1">
              <a:buFontTx/>
              <a:buAutoNum type="arabicPeriod"/>
            </a:pPr>
            <a:r>
              <a:rPr lang="he-IL" sz="3200" dirty="0"/>
              <a:t>תופיע תמונה. יש להסתכל עליה באופן חופשי.</a:t>
            </a:r>
          </a:p>
          <a:p>
            <a:pPr algn="r" rtl="1"/>
            <a:endParaRPr lang="he-IL" sz="3200" dirty="0"/>
          </a:p>
          <a:p>
            <a:pPr algn="r" rtl="1"/>
            <a:endParaRPr lang="he-IL" sz="3200" dirty="0"/>
          </a:p>
          <a:p>
            <a:pPr algn="r" rtl="1"/>
            <a:endParaRPr lang="he-IL" sz="3200" u="sng" dirty="0" smtClean="0"/>
          </a:p>
          <a:p>
            <a:pPr algn="r" rtl="1"/>
            <a:endParaRPr lang="he-IL" sz="3200" u="sng" dirty="0"/>
          </a:p>
        </p:txBody>
      </p:sp>
      <p:pic>
        <p:nvPicPr>
          <p:cNvPr id="115" name="Picture 114"/>
          <p:cNvPicPr>
            <a:picLocks noChangeAspect="1"/>
          </p:cNvPicPr>
          <p:nvPr/>
        </p:nvPicPr>
        <p:blipFill rotWithShape="1">
          <a:blip r:embed="rId3"/>
          <a:srcRect l="28735" t="30894" r="50102" b="35160"/>
          <a:stretch/>
        </p:blipFill>
        <p:spPr>
          <a:xfrm>
            <a:off x="943525" y="2214107"/>
            <a:ext cx="1667933" cy="1673482"/>
          </a:xfrm>
          <a:prstGeom prst="rect">
            <a:avLst/>
          </a:prstGeom>
        </p:spPr>
      </p:pic>
      <p:grpSp>
        <p:nvGrpSpPr>
          <p:cNvPr id="8" name="Group 7"/>
          <p:cNvGrpSpPr/>
          <p:nvPr/>
        </p:nvGrpSpPr>
        <p:grpSpPr>
          <a:xfrm>
            <a:off x="4495800" y="2209800"/>
            <a:ext cx="1675467" cy="1682551"/>
            <a:chOff x="4495800" y="2209800"/>
            <a:chExt cx="1675467" cy="1682551"/>
          </a:xfrm>
        </p:grpSpPr>
        <p:pic>
          <p:nvPicPr>
            <p:cNvPr id="117" name="Picture 116"/>
            <p:cNvPicPr>
              <a:picLocks noChangeAspect="1"/>
            </p:cNvPicPr>
            <p:nvPr/>
          </p:nvPicPr>
          <p:blipFill rotWithShape="1">
            <a:blip r:embed="rId4"/>
            <a:srcRect l="28745" t="30839" r="50086" b="35175"/>
            <a:stretch/>
          </p:blipFill>
          <p:spPr>
            <a:xfrm>
              <a:off x="4495800" y="2209800"/>
              <a:ext cx="1675467" cy="1682551"/>
            </a:xfrm>
            <a:prstGeom prst="rect">
              <a:avLst/>
            </a:prstGeom>
          </p:spPr>
        </p:pic>
        <p:grpSp>
          <p:nvGrpSpPr>
            <p:cNvPr id="3" name="Group 2"/>
            <p:cNvGrpSpPr/>
            <p:nvPr/>
          </p:nvGrpSpPr>
          <p:grpSpPr>
            <a:xfrm>
              <a:off x="4548193" y="2438400"/>
              <a:ext cx="1566863" cy="1219200"/>
              <a:chOff x="4548193" y="2438400"/>
              <a:chExt cx="1566863" cy="1219200"/>
            </a:xfrm>
          </p:grpSpPr>
          <p:sp>
            <p:nvSpPr>
              <p:cNvPr id="2" name="Rectangle 1"/>
              <p:cNvSpPr/>
              <p:nvPr/>
            </p:nvSpPr>
            <p:spPr>
              <a:xfrm>
                <a:off x="4548193" y="2438400"/>
                <a:ext cx="1564517" cy="12192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pic>
            <p:nvPicPr>
              <p:cNvPr id="6" name="Picture 5"/>
              <p:cNvPicPr>
                <a:picLocks noChangeAspect="1"/>
              </p:cNvPicPr>
              <p:nvPr/>
            </p:nvPicPr>
            <p:blipFill rotWithShape="1">
              <a:blip r:embed="rId5" cstate="print">
                <a:extLst>
                  <a:ext uri="{28A0092B-C50C-407E-A947-70E740481C1C}">
                    <a14:useLocalDpi xmlns:a14="http://schemas.microsoft.com/office/drawing/2010/main" val="0"/>
                  </a:ext>
                </a:extLst>
              </a:blip>
              <a:srcRect t="5432" b="10798"/>
              <a:stretch/>
            </p:blipFill>
            <p:spPr>
              <a:xfrm>
                <a:off x="4558602" y="2583321"/>
                <a:ext cx="1556454" cy="977876"/>
              </a:xfrm>
              <a:prstGeom prst="rect">
                <a:avLst/>
              </a:prstGeom>
            </p:spPr>
          </p:pic>
        </p:grpSp>
      </p:grpSp>
      <p:grpSp>
        <p:nvGrpSpPr>
          <p:cNvPr id="7" name="Group 6"/>
          <p:cNvGrpSpPr/>
          <p:nvPr/>
        </p:nvGrpSpPr>
        <p:grpSpPr>
          <a:xfrm>
            <a:off x="2718858" y="2209800"/>
            <a:ext cx="1669542" cy="1682551"/>
            <a:chOff x="2718858" y="2209800"/>
            <a:chExt cx="1669542" cy="1682551"/>
          </a:xfrm>
        </p:grpSpPr>
        <p:pic>
          <p:nvPicPr>
            <p:cNvPr id="116" name="Picture 115"/>
            <p:cNvPicPr>
              <a:picLocks noChangeAspect="1"/>
            </p:cNvPicPr>
            <p:nvPr/>
          </p:nvPicPr>
          <p:blipFill rotWithShape="1">
            <a:blip r:embed="rId6"/>
            <a:srcRect l="28769" t="30834" r="50104" b="35125"/>
            <a:stretch/>
          </p:blipFill>
          <p:spPr>
            <a:xfrm>
              <a:off x="2718858" y="2209800"/>
              <a:ext cx="1669542" cy="1682551"/>
            </a:xfrm>
            <a:prstGeom prst="rect">
              <a:avLst/>
            </a:prstGeom>
          </p:spPr>
        </p:pic>
        <p:sp>
          <p:nvSpPr>
            <p:cNvPr id="10" name="Rectangle 9"/>
            <p:cNvSpPr/>
            <p:nvPr/>
          </p:nvSpPr>
          <p:spPr>
            <a:xfrm>
              <a:off x="3352800" y="2667000"/>
              <a:ext cx="374401" cy="627521"/>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5" name="TextBox 4"/>
            <p:cNvSpPr txBox="1"/>
            <p:nvPr/>
          </p:nvSpPr>
          <p:spPr>
            <a:xfrm>
              <a:off x="3406160" y="2863334"/>
              <a:ext cx="267679" cy="369332"/>
            </a:xfrm>
            <a:prstGeom prst="rect">
              <a:avLst/>
            </a:prstGeom>
            <a:noFill/>
          </p:spPr>
          <p:txBody>
            <a:bodyPr wrap="square" rtlCol="1">
              <a:spAutoFit/>
            </a:bodyPr>
            <a:lstStyle/>
            <a:p>
              <a:r>
                <a:rPr lang="he-IL" dirty="0" smtClean="0"/>
                <a:t>+</a:t>
              </a:r>
              <a:endParaRPr lang="he-IL" dirty="0"/>
            </a:p>
          </p:txBody>
        </p:sp>
      </p:grpSp>
    </p:spTree>
    <p:extLst>
      <p:ext uri="{BB962C8B-B14F-4D97-AF65-F5344CB8AC3E}">
        <p14:creationId xmlns:p14="http://schemas.microsoft.com/office/powerpoint/2010/main" val="412299466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7F7F7F"/>
        </a:solidFill>
        <a:effectLst/>
      </p:bgPr>
    </p:bg>
    <p:spTree>
      <p:nvGrpSpPr>
        <p:cNvPr id="1" name=""/>
        <p:cNvGrpSpPr/>
        <p:nvPr/>
      </p:nvGrpSpPr>
      <p:grpSpPr>
        <a:xfrm>
          <a:off x="0" y="0"/>
          <a:ext cx="0" cy="0"/>
          <a:chOff x="0" y="0"/>
          <a:chExt cx="0" cy="0"/>
        </a:xfrm>
      </p:grpSpPr>
      <p:sp>
        <p:nvSpPr>
          <p:cNvPr id="4" name="TextBox 3"/>
          <p:cNvSpPr txBox="1"/>
          <p:nvPr/>
        </p:nvSpPr>
        <p:spPr>
          <a:xfrm>
            <a:off x="689768" y="533400"/>
            <a:ext cx="7543800" cy="7478970"/>
          </a:xfrm>
          <a:prstGeom prst="rect">
            <a:avLst/>
          </a:prstGeom>
          <a:noFill/>
        </p:spPr>
        <p:txBody>
          <a:bodyPr wrap="square" rtlCol="0">
            <a:spAutoFit/>
          </a:bodyPr>
          <a:lstStyle/>
          <a:p>
            <a:pPr algn="r" rtl="1"/>
            <a:r>
              <a:rPr lang="he-IL" sz="3200" u="sng" dirty="0" smtClean="0"/>
              <a:t>משימת זיכרון</a:t>
            </a:r>
          </a:p>
          <a:p>
            <a:pPr algn="r" rtl="1"/>
            <a:r>
              <a:rPr lang="he-IL" sz="3200" dirty="0" smtClean="0"/>
              <a:t>בסיום כל בלוק תהיה משימת זיכרון שבה יוצגו שוב חלק מהתמונות שהוצגו, לצד תמונות חדשות. עבור כל תמונה, תתבקשו לזהות האם היא הופיעה בבלוק הקודם. עליכם ללחוץ על החץ ימינה אם התמונה הופיעה בבלוק ועל החץ שמאלה אם היא לא הופיעה בבלוק. אנא ענו כמה שיותר מהר, תוך שמירה על דיוק.</a:t>
            </a:r>
            <a:endParaRPr lang="he-IL" sz="3200" u="sng" dirty="0" smtClean="0"/>
          </a:p>
          <a:p>
            <a:pPr algn="r" rtl="1"/>
            <a:endParaRPr lang="he-IL" sz="3200" u="sng" dirty="0" smtClean="0"/>
          </a:p>
          <a:p>
            <a:pPr algn="r" rtl="1"/>
            <a:endParaRPr lang="he-IL" sz="3200" u="sng" dirty="0"/>
          </a:p>
          <a:p>
            <a:pPr algn="r" rtl="1"/>
            <a:endParaRPr lang="he-IL" sz="3200" dirty="0"/>
          </a:p>
          <a:p>
            <a:pPr algn="r" rtl="1"/>
            <a:endParaRPr lang="he-IL" sz="3200" dirty="0"/>
          </a:p>
          <a:p>
            <a:pPr algn="r" rtl="1"/>
            <a:endParaRPr lang="he-IL" sz="3200" dirty="0"/>
          </a:p>
          <a:p>
            <a:pPr algn="r" rtl="1"/>
            <a:endParaRPr lang="he-IL" sz="3200" u="sng" dirty="0" smtClean="0"/>
          </a:p>
          <a:p>
            <a:pPr algn="r" rtl="1"/>
            <a:endParaRPr lang="he-IL" sz="3200" u="sng" dirty="0"/>
          </a:p>
        </p:txBody>
      </p:sp>
    </p:spTree>
    <p:extLst>
      <p:ext uri="{BB962C8B-B14F-4D97-AF65-F5344CB8AC3E}">
        <p14:creationId xmlns:p14="http://schemas.microsoft.com/office/powerpoint/2010/main" val="329160643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7F7F7F"/>
        </a:solidFill>
        <a:effectLst/>
      </p:bgPr>
    </p:bg>
    <p:spTree>
      <p:nvGrpSpPr>
        <p:cNvPr id="1" name=""/>
        <p:cNvGrpSpPr/>
        <p:nvPr/>
      </p:nvGrpSpPr>
      <p:grpSpPr>
        <a:xfrm>
          <a:off x="0" y="0"/>
          <a:ext cx="0" cy="0"/>
          <a:chOff x="0" y="0"/>
          <a:chExt cx="0" cy="0"/>
        </a:xfrm>
      </p:grpSpPr>
      <p:sp>
        <p:nvSpPr>
          <p:cNvPr id="4" name="TextBox 3"/>
          <p:cNvSpPr txBox="1"/>
          <p:nvPr/>
        </p:nvSpPr>
        <p:spPr>
          <a:xfrm>
            <a:off x="762000" y="475357"/>
            <a:ext cx="7467600" cy="6494085"/>
          </a:xfrm>
          <a:prstGeom prst="rect">
            <a:avLst/>
          </a:prstGeom>
          <a:noFill/>
        </p:spPr>
        <p:txBody>
          <a:bodyPr wrap="square" rtlCol="0">
            <a:spAutoFit/>
          </a:bodyPr>
          <a:lstStyle/>
          <a:p>
            <a:pPr algn="r" rtl="1"/>
            <a:r>
              <a:rPr lang="en-US" sz="3200" u="sng" dirty="0" smtClean="0"/>
              <a:t> </a:t>
            </a:r>
            <a:r>
              <a:rPr lang="he-IL" sz="3200" u="sng" dirty="0" err="1"/>
              <a:t>קליברציה</a:t>
            </a:r>
            <a:r>
              <a:rPr lang="he-IL" sz="3200" u="sng" dirty="0"/>
              <a:t> וולידציה:</a:t>
            </a:r>
          </a:p>
          <a:p>
            <a:pPr algn="r" rtl="1"/>
            <a:r>
              <a:rPr lang="he-IL" sz="3200" dirty="0"/>
              <a:t>על מנת שהמערכת למעקב אחר תנועות עיניים תדע לאן אתם מסתכלים יש לעשות </a:t>
            </a:r>
            <a:r>
              <a:rPr lang="he-IL" sz="3200" dirty="0" err="1"/>
              <a:t>קליברציה</a:t>
            </a:r>
            <a:r>
              <a:rPr lang="he-IL" sz="3200" dirty="0"/>
              <a:t> וולידציה. </a:t>
            </a:r>
            <a:r>
              <a:rPr lang="he-IL" sz="3200" dirty="0" smtClean="0"/>
              <a:t>במהלכן </a:t>
            </a:r>
            <a:r>
              <a:rPr lang="he-IL" sz="3200" dirty="0"/>
              <a:t>תופיע נקודה שחורה על המסך בכל מיני מקומות. </a:t>
            </a:r>
            <a:r>
              <a:rPr lang="he-IL" sz="3200" dirty="0" smtClean="0"/>
              <a:t>עליכם ללחוץ על </a:t>
            </a:r>
            <a:r>
              <a:rPr lang="en-US" sz="3200" dirty="0" smtClean="0"/>
              <a:t>enter</a:t>
            </a:r>
            <a:r>
              <a:rPr lang="he-IL" sz="3200" dirty="0" smtClean="0"/>
              <a:t> כאשר אתם מסתכלים על מרכז הנקודה השחורה על מנת לעבור לנקודה הבאה.</a:t>
            </a:r>
            <a:endParaRPr lang="he-IL" sz="3200" dirty="0"/>
          </a:p>
          <a:p>
            <a:pPr algn="r" rtl="1"/>
            <a:r>
              <a:rPr lang="he-IL" sz="3200" u="sng" dirty="0"/>
              <a:t>דגשים:</a:t>
            </a:r>
          </a:p>
          <a:p>
            <a:pPr algn="r" rtl="1"/>
            <a:r>
              <a:rPr lang="he-IL" sz="3200" dirty="0"/>
              <a:t>1. יש להסתכל על מרכז הנקודה השחורה שמופיעה על המסך.</a:t>
            </a:r>
          </a:p>
          <a:p>
            <a:pPr algn="r" rtl="1"/>
            <a:r>
              <a:rPr lang="he-IL" sz="3200" dirty="0"/>
              <a:t>2. צריך להמשיך להסתכל על הנקודה עד להופעת הנקודה הבאה.</a:t>
            </a:r>
          </a:p>
          <a:p>
            <a:pPr algn="r" rtl="1"/>
            <a:endParaRPr lang="he-IL" sz="3200" dirty="0"/>
          </a:p>
        </p:txBody>
      </p:sp>
      <p:grpSp>
        <p:nvGrpSpPr>
          <p:cNvPr id="3" name="Group 2"/>
          <p:cNvGrpSpPr/>
          <p:nvPr/>
        </p:nvGrpSpPr>
        <p:grpSpPr>
          <a:xfrm>
            <a:off x="4210050" y="435016"/>
            <a:ext cx="571500" cy="571500"/>
            <a:chOff x="304800" y="3657600"/>
            <a:chExt cx="685800" cy="685800"/>
          </a:xfrm>
        </p:grpSpPr>
        <p:sp>
          <p:nvSpPr>
            <p:cNvPr id="2" name="Oval 1"/>
            <p:cNvSpPr/>
            <p:nvPr/>
          </p:nvSpPr>
          <p:spPr>
            <a:xfrm>
              <a:off x="304800" y="3657600"/>
              <a:ext cx="685800" cy="6858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p:cNvSpPr/>
            <p:nvPr/>
          </p:nvSpPr>
          <p:spPr>
            <a:xfrm>
              <a:off x="466725" y="3829050"/>
              <a:ext cx="361950" cy="34290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9439215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7F7F7F"/>
        </a:solidFill>
        <a:effectLst/>
      </p:bgPr>
    </p:bg>
    <p:spTree>
      <p:nvGrpSpPr>
        <p:cNvPr id="1" name=""/>
        <p:cNvGrpSpPr/>
        <p:nvPr/>
      </p:nvGrpSpPr>
      <p:grpSpPr>
        <a:xfrm>
          <a:off x="0" y="0"/>
          <a:ext cx="0" cy="0"/>
          <a:chOff x="0" y="0"/>
          <a:chExt cx="0" cy="0"/>
        </a:xfrm>
      </p:grpSpPr>
      <p:sp>
        <p:nvSpPr>
          <p:cNvPr id="4" name="TextBox 3"/>
          <p:cNvSpPr txBox="1"/>
          <p:nvPr/>
        </p:nvSpPr>
        <p:spPr>
          <a:xfrm>
            <a:off x="1143000" y="228600"/>
            <a:ext cx="7086600" cy="4031873"/>
          </a:xfrm>
          <a:prstGeom prst="rect">
            <a:avLst/>
          </a:prstGeom>
          <a:noFill/>
        </p:spPr>
        <p:txBody>
          <a:bodyPr wrap="square" rtlCol="0">
            <a:spAutoFit/>
          </a:bodyPr>
          <a:lstStyle/>
          <a:p>
            <a:pPr algn="r" rtl="1"/>
            <a:endParaRPr lang="he-IL" sz="3200" u="sng" dirty="0" smtClean="0"/>
          </a:p>
          <a:p>
            <a:pPr algn="r" rtl="1"/>
            <a:r>
              <a:rPr lang="he-IL" sz="3200" u="sng" dirty="0" smtClean="0"/>
              <a:t>מבנה </a:t>
            </a:r>
            <a:r>
              <a:rPr lang="he-IL" sz="3200" u="sng" dirty="0"/>
              <a:t>הניסוי:</a:t>
            </a:r>
          </a:p>
          <a:p>
            <a:pPr marL="342900" indent="-342900" algn="r" rtl="1">
              <a:buAutoNum type="arabicPeriod"/>
            </a:pPr>
            <a:r>
              <a:rPr lang="he-IL" sz="3200" dirty="0" smtClean="0"/>
              <a:t>הניסוי מורכב מ-6 בלוקים, ואחרי כל אחד מהם תהיה משימת זיכרון. תוכלו </a:t>
            </a:r>
            <a:r>
              <a:rPr lang="he-IL" sz="3200" dirty="0"/>
              <a:t>לקחת הפסקות קצרות </a:t>
            </a:r>
            <a:r>
              <a:rPr lang="he-IL" sz="3200" dirty="0" smtClean="0"/>
              <a:t>אחרי משימת הזיכרון.</a:t>
            </a:r>
            <a:endParaRPr lang="he-IL" sz="3200" dirty="0"/>
          </a:p>
          <a:p>
            <a:pPr marL="342900" indent="-342900" algn="r" rtl="1">
              <a:buAutoNum type="arabicPeriod"/>
            </a:pPr>
            <a:r>
              <a:rPr lang="he-IL" sz="3200" dirty="0"/>
              <a:t>כל בלוק יתחיל עם </a:t>
            </a:r>
            <a:r>
              <a:rPr lang="he-IL" sz="3200" dirty="0" err="1"/>
              <a:t>קליברציה</a:t>
            </a:r>
            <a:r>
              <a:rPr lang="he-IL" sz="3200" dirty="0"/>
              <a:t> וולידציה</a:t>
            </a:r>
            <a:endParaRPr lang="en-US" sz="3200" dirty="0"/>
          </a:p>
          <a:p>
            <a:pPr marL="342900" indent="-342900" algn="r" rtl="1">
              <a:buAutoNum type="arabicPeriod"/>
            </a:pPr>
            <a:r>
              <a:rPr lang="he-IL" sz="3200" dirty="0"/>
              <a:t>נתחיל מבלוק אימון קצר שבו תוכלו להתאמן על המטלה</a:t>
            </a:r>
            <a:r>
              <a:rPr lang="he-IL" sz="3200" dirty="0" smtClean="0"/>
              <a:t>.</a:t>
            </a:r>
            <a:endParaRPr lang="he-IL" sz="3200" dirty="0"/>
          </a:p>
        </p:txBody>
      </p:sp>
    </p:spTree>
    <p:extLst>
      <p:ext uri="{BB962C8B-B14F-4D97-AF65-F5344CB8AC3E}">
        <p14:creationId xmlns:p14="http://schemas.microsoft.com/office/powerpoint/2010/main" val="2714547840"/>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themeOverride>
</file>

<file path=ppt/theme/themeOverride10.xml><?xml version="1.0" encoding="utf-8"?>
<a:themeOverride xmlns:a="http://schemas.openxmlformats.org/drawingml/2006/main">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themeOverride>
</file>

<file path=ppt/theme/themeOverride2.xml><?xml version="1.0" encoding="utf-8"?>
<a:themeOverride xmlns:a="http://schemas.openxmlformats.org/drawingml/2006/main">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themeOverride>
</file>

<file path=ppt/theme/themeOverride3.xml><?xml version="1.0" encoding="utf-8"?>
<a:themeOverride xmlns:a="http://schemas.openxmlformats.org/drawingml/2006/main">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themeOverride>
</file>

<file path=ppt/theme/themeOverride4.xml><?xml version="1.0" encoding="utf-8"?>
<a:themeOverride xmlns:a="http://schemas.openxmlformats.org/drawingml/2006/main">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themeOverride>
</file>

<file path=ppt/theme/themeOverride5.xml><?xml version="1.0" encoding="utf-8"?>
<a:themeOverride xmlns:a="http://schemas.openxmlformats.org/drawingml/2006/main">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themeOverride>
</file>

<file path=ppt/theme/themeOverride6.xml><?xml version="1.0" encoding="utf-8"?>
<a:themeOverride xmlns:a="http://schemas.openxmlformats.org/drawingml/2006/main">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themeOverride>
</file>

<file path=ppt/theme/themeOverride7.xml><?xml version="1.0" encoding="utf-8"?>
<a:themeOverride xmlns:a="http://schemas.openxmlformats.org/drawingml/2006/main">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themeOverride>
</file>

<file path=ppt/theme/themeOverride8.xml><?xml version="1.0" encoding="utf-8"?>
<a:themeOverride xmlns:a="http://schemas.openxmlformats.org/drawingml/2006/main">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themeOverride>
</file>

<file path=ppt/theme/themeOverride9.xml><?xml version="1.0" encoding="utf-8"?>
<a:themeOverride xmlns:a="http://schemas.openxmlformats.org/drawingml/2006/main">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themeOverride>
</file>

<file path=docProps/app.xml><?xml version="1.0" encoding="utf-8"?>
<Properties xmlns="http://schemas.openxmlformats.org/officeDocument/2006/extended-properties" xmlns:vt="http://schemas.openxmlformats.org/officeDocument/2006/docPropsVTypes">
  <Template/>
  <TotalTime>6856</TotalTime>
  <Words>376</Words>
  <Application>Microsoft Office PowerPoint</Application>
  <PresentationFormat>On-screen Show (4:3)</PresentationFormat>
  <Paragraphs>52</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Tel Aviv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Shlomit Greenberg</dc:creator>
  <cp:lastModifiedBy>Shaked</cp:lastModifiedBy>
  <cp:revision>100</cp:revision>
  <dcterms:created xsi:type="dcterms:W3CDTF">2015-12-30T12:54:39Z</dcterms:created>
  <dcterms:modified xsi:type="dcterms:W3CDTF">2021-12-01T08:38:00Z</dcterms:modified>
</cp:coreProperties>
</file>