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2" r:id="rId2"/>
    <p:sldId id="260" r:id="rId3"/>
    <p:sldId id="258" r:id="rId4"/>
    <p:sldId id="259" r:id="rId5"/>
    <p:sldId id="279" r:id="rId6"/>
    <p:sldId id="274" r:id="rId7"/>
    <p:sldId id="282" r:id="rId8"/>
    <p:sldId id="280" r:id="rId9"/>
    <p:sldId id="281" r:id="rId10"/>
    <p:sldId id="287" r:id="rId11"/>
    <p:sldId id="288" r:id="rId12"/>
    <p:sldId id="292" r:id="rId13"/>
    <p:sldId id="289" r:id="rId14"/>
    <p:sldId id="267" r:id="rId15"/>
    <p:sldId id="284" r:id="rId16"/>
    <p:sldId id="273" r:id="rId17"/>
    <p:sldId id="286" r:id="rId18"/>
    <p:sldId id="290" r:id="rId19"/>
    <p:sldId id="294" r:id="rId20"/>
    <p:sldId id="29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215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C21D8D-500D-42B6-97B4-AA957486B829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62DB6-9D56-49F6-ABA3-585EA9C6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9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1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06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0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93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0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56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0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F2683-DC5F-4C11-8026-67D13E7C15A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F2683-DC5F-4C11-8026-67D13E7C15A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DCB76-F77F-4F1F-917C-0C9F37B0F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05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7200" dirty="0"/>
              <a:t>תחילת בלוק</a:t>
            </a:r>
          </a:p>
          <a:p>
            <a:pPr algn="ctr" rtl="1"/>
            <a:r>
              <a:rPr lang="he-IL" sz="3200" dirty="0"/>
              <a:t>לחצו על </a:t>
            </a:r>
            <a:r>
              <a:rPr lang="he-IL" sz="3200" dirty="0" smtClean="0"/>
              <a:t>מקש רווח להמשך   </a:t>
            </a:r>
            <a:endParaRPr lang="en-US" sz="3200" dirty="0"/>
          </a:p>
          <a:p>
            <a:pPr algn="ctr" rtl="1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12143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75357"/>
            <a:ext cx="74676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3200" u="sng" dirty="0" smtClean="0"/>
              <a:t> </a:t>
            </a:r>
            <a:r>
              <a:rPr lang="he-IL" sz="3200" u="sng" dirty="0" err="1"/>
              <a:t>קליברציה</a:t>
            </a:r>
            <a:r>
              <a:rPr lang="he-IL" sz="3200" u="sng" dirty="0"/>
              <a:t> וולידציה:</a:t>
            </a:r>
          </a:p>
          <a:p>
            <a:pPr algn="r" rtl="1"/>
            <a:r>
              <a:rPr lang="he-IL" sz="3200" dirty="0"/>
              <a:t>על מנת שהמערכת למעקב אחר תנועות עיניים תדע לאן אתם מסתכלים יש לעשות </a:t>
            </a:r>
            <a:r>
              <a:rPr lang="he-IL" sz="3200" dirty="0" err="1"/>
              <a:t>קליברציה</a:t>
            </a:r>
            <a:r>
              <a:rPr lang="he-IL" sz="3200" dirty="0"/>
              <a:t> וולידציה. </a:t>
            </a:r>
            <a:r>
              <a:rPr lang="he-IL" sz="3200" dirty="0" smtClean="0"/>
              <a:t>במהלכן </a:t>
            </a:r>
            <a:r>
              <a:rPr lang="he-IL" sz="3200" dirty="0"/>
              <a:t>תופיע נקודה שחורה על המסך בכל מיני מקומות. </a:t>
            </a:r>
            <a:r>
              <a:rPr lang="he-IL" sz="3200" dirty="0" smtClean="0"/>
              <a:t>עליכם ללחוץ על </a:t>
            </a:r>
            <a:r>
              <a:rPr lang="en-US" sz="3200" dirty="0" smtClean="0"/>
              <a:t>enter</a:t>
            </a:r>
            <a:r>
              <a:rPr lang="he-IL" sz="3200" dirty="0" smtClean="0"/>
              <a:t> כאשר אתם מסתכלים על מרכז הנקודה השחורה על מנת לעבור לנקודה הבאה.</a:t>
            </a:r>
            <a:endParaRPr lang="he-IL" sz="3200" dirty="0"/>
          </a:p>
          <a:p>
            <a:pPr algn="r" rtl="1"/>
            <a:r>
              <a:rPr lang="he-IL" sz="3200" u="sng" dirty="0"/>
              <a:t>דגשים:</a:t>
            </a:r>
          </a:p>
          <a:p>
            <a:pPr algn="r" rtl="1"/>
            <a:r>
              <a:rPr lang="he-IL" sz="3200" dirty="0"/>
              <a:t>1. יש להסתכל על מרכז הנקודה השחורה שמופיעה על המסך.</a:t>
            </a:r>
          </a:p>
          <a:p>
            <a:pPr algn="r" rtl="1"/>
            <a:r>
              <a:rPr lang="he-IL" sz="3200" dirty="0"/>
              <a:t>2. צריך להמשיך להסתכל על הנקודה עד להופעת הנקודה הבאה.</a:t>
            </a:r>
          </a:p>
          <a:p>
            <a:pPr algn="r" rtl="1"/>
            <a:endParaRPr lang="he-IL" sz="3200" dirty="0"/>
          </a:p>
        </p:txBody>
      </p:sp>
      <p:grpSp>
        <p:nvGrpSpPr>
          <p:cNvPr id="3" name="Group 2"/>
          <p:cNvGrpSpPr/>
          <p:nvPr/>
        </p:nvGrpSpPr>
        <p:grpSpPr>
          <a:xfrm>
            <a:off x="4210050" y="435016"/>
            <a:ext cx="571500" cy="571500"/>
            <a:chOff x="304800" y="3657600"/>
            <a:chExt cx="685800" cy="685800"/>
          </a:xfrm>
        </p:grpSpPr>
        <p:sp>
          <p:nvSpPr>
            <p:cNvPr id="2" name="Oval 1"/>
            <p:cNvSpPr/>
            <p:nvPr/>
          </p:nvSpPr>
          <p:spPr>
            <a:xfrm>
              <a:off x="304800" y="3657600"/>
              <a:ext cx="685800" cy="68580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466725" y="3829050"/>
              <a:ext cx="361950" cy="3429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1791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463927"/>
            <a:ext cx="708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he-IL" sz="3200" u="sng" dirty="0" smtClean="0"/>
          </a:p>
          <a:p>
            <a:pPr algn="r" rtl="1"/>
            <a:r>
              <a:rPr lang="he-IL" sz="3200" u="sng" dirty="0" smtClean="0"/>
              <a:t>מבנה </a:t>
            </a:r>
            <a:r>
              <a:rPr lang="he-IL" sz="3200" u="sng" dirty="0"/>
              <a:t>הניסוי:</a:t>
            </a:r>
          </a:p>
          <a:p>
            <a:pPr marL="342900" indent="-342900" algn="r" rtl="1">
              <a:buAutoNum type="arabicPeriod"/>
            </a:pPr>
            <a:r>
              <a:rPr lang="he-IL" sz="3200" dirty="0"/>
              <a:t>לניסוי יש 2 </a:t>
            </a:r>
            <a:r>
              <a:rPr lang="he-IL" sz="3200" dirty="0" smtClean="0"/>
              <a:t>חלקים: החלק הראשון מכיל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he-IL" sz="3200" dirty="0" smtClean="0"/>
              <a:t>6-8 בלוקים</a:t>
            </a:r>
            <a:r>
              <a:rPr lang="he-IL" sz="3200" smtClean="0"/>
              <a:t>, החלק השני </a:t>
            </a:r>
            <a:r>
              <a:rPr lang="he-IL" sz="3200" dirty="0" smtClean="0"/>
              <a:t>מכיל </a:t>
            </a:r>
            <a:r>
              <a:rPr lang="he-IL" sz="3200" dirty="0"/>
              <a:t>4 </a:t>
            </a:r>
            <a:r>
              <a:rPr lang="he-IL" sz="3200" dirty="0" smtClean="0"/>
              <a:t>בלוקים והם יתקיימו בימים שונים. </a:t>
            </a:r>
            <a:r>
              <a:rPr lang="he-IL" sz="3200" dirty="0"/>
              <a:t>תוכלו לקחת הפסקות קצרות בין </a:t>
            </a:r>
            <a:r>
              <a:rPr lang="he-IL" sz="3200" dirty="0" smtClean="0"/>
              <a:t>בלוקים.</a:t>
            </a:r>
            <a:endParaRPr lang="he-IL" sz="3200" dirty="0"/>
          </a:p>
          <a:p>
            <a:pPr marL="342900" indent="-342900" algn="r" rtl="1">
              <a:buAutoNum type="arabicPeriod"/>
            </a:pPr>
            <a:r>
              <a:rPr lang="he-IL" sz="3200" dirty="0"/>
              <a:t>כל בלוק יתחיל עם </a:t>
            </a:r>
            <a:r>
              <a:rPr lang="he-IL" sz="3200" dirty="0" err="1"/>
              <a:t>קליברציה</a:t>
            </a:r>
            <a:r>
              <a:rPr lang="he-IL" sz="3200" dirty="0"/>
              <a:t> וולידציה</a:t>
            </a:r>
            <a:endParaRPr lang="en-US" sz="3200" dirty="0"/>
          </a:p>
          <a:p>
            <a:pPr marL="342900" indent="-342900" algn="r" rtl="1">
              <a:buAutoNum type="arabicPeriod"/>
            </a:pPr>
            <a:r>
              <a:rPr lang="he-IL" sz="3200" dirty="0"/>
              <a:t>נתחיל מבלוק אימון קצר שבו תוכלו להתאמן על המטלה</a:t>
            </a:r>
            <a:r>
              <a:rPr lang="he-IL" sz="3200" dirty="0" smtClean="0"/>
              <a:t>.</a:t>
            </a:r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459377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850642"/>
            <a:ext cx="8001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u="sng" dirty="0" smtClean="0"/>
              <a:t>דגשים</a:t>
            </a:r>
            <a:r>
              <a:rPr lang="he-IL" sz="3200" dirty="0"/>
              <a:t>: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3200" dirty="0"/>
              <a:t>יש להימנע מהזזת הראש במשך כל זמן הניסוי על מנת לא להשפיע על התפיסה. ניתן לזוז בזמן ההפסקות.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3200" dirty="0"/>
              <a:t>במהלך </a:t>
            </a:r>
            <a:r>
              <a:rPr lang="he-IL" sz="3200" dirty="0" smtClean="0"/>
              <a:t>הצגת הגירויים </a:t>
            </a:r>
            <a:r>
              <a:rPr lang="he-IL" sz="3200" dirty="0"/>
              <a:t>יש למקם את יד ימין על מקש ה</a:t>
            </a:r>
            <a:r>
              <a:rPr lang="en-US" sz="3200" dirty="0" smtClean="0"/>
              <a:t>enter-</a:t>
            </a:r>
            <a:r>
              <a:rPr lang="he-IL" sz="3200" smtClean="0"/>
              <a:t> (ובשאלה </a:t>
            </a:r>
            <a:r>
              <a:rPr lang="he-IL" sz="3200" dirty="0" smtClean="0"/>
              <a:t>הראשונה להזיז אותה לחיצים) ואת </a:t>
            </a:r>
            <a:r>
              <a:rPr lang="he-IL" sz="3200" dirty="0"/>
              <a:t>יד שמאל על המספרים בצד שמאל של המקלדת</a:t>
            </a:r>
            <a:r>
              <a:rPr lang="he-IL" sz="3200" dirty="0" smtClean="0"/>
              <a:t>.</a:t>
            </a:r>
            <a:endParaRPr lang="he-IL" sz="3200" dirty="0"/>
          </a:p>
          <a:p>
            <a:pPr algn="ctr" rtl="1"/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290521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850642"/>
            <a:ext cx="8001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u="sng" dirty="0" smtClean="0"/>
              <a:t>דגשים</a:t>
            </a:r>
            <a:r>
              <a:rPr lang="he-IL" sz="3200" dirty="0"/>
              <a:t>: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3200" dirty="0"/>
              <a:t>כאשר מופיע צלב הפיקסציה, יש להסתכל עליו.   אחרת הצעד לא יתחיל.</a:t>
            </a:r>
          </a:p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he-IL" sz="3200" dirty="0"/>
              <a:t>בכל שלב אם אתם רוצים להפסיק את הניסוי יש לכם את הזכות לעשות זאת. אם אתם חשים אי נוחות אנא עדכנו את הנסיינית.</a:t>
            </a:r>
          </a:p>
          <a:p>
            <a:pPr algn="ctr" rtl="1"/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156096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762000"/>
            <a:ext cx="708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u="sng" dirty="0" smtClean="0"/>
              <a:t>הוראות</a:t>
            </a:r>
            <a:endParaRPr lang="he-IL" sz="3200" dirty="0" smtClean="0"/>
          </a:p>
          <a:p>
            <a:pPr algn="r" rtl="1"/>
            <a:r>
              <a:rPr lang="he-IL" sz="3200" dirty="0" smtClean="0"/>
              <a:t>על </a:t>
            </a:r>
            <a:r>
              <a:rPr lang="he-IL" sz="3200" dirty="0"/>
              <a:t>המסך יוצגו </a:t>
            </a:r>
            <a:r>
              <a:rPr lang="he-IL" sz="3200" dirty="0" smtClean="0"/>
              <a:t>שוב גירויים מתחלפים, וביניהם תמונות, כשהפעם יהיה קל בהרבה לראות את התמונות. </a:t>
            </a:r>
          </a:p>
          <a:p>
            <a:pPr algn="r" rtl="1"/>
            <a:r>
              <a:rPr lang="he-IL" sz="3200" u="sng" dirty="0" smtClean="0"/>
              <a:t>המטלה</a:t>
            </a:r>
            <a:r>
              <a:rPr lang="he-IL" sz="3200" dirty="0" smtClean="0"/>
              <a:t> </a:t>
            </a:r>
            <a:r>
              <a:rPr lang="he-IL" sz="3200" dirty="0"/>
              <a:t>שלכם היא להסתכל </a:t>
            </a:r>
            <a:r>
              <a:rPr lang="he-IL" sz="3200" dirty="0" smtClean="0"/>
              <a:t>על התמונה באופן חופשי.</a:t>
            </a:r>
          </a:p>
          <a:p>
            <a:pPr algn="r" rtl="1"/>
            <a:r>
              <a:rPr lang="he-IL" sz="3200" dirty="0" smtClean="0"/>
              <a:t>בכל צעד לאחר </a:t>
            </a:r>
            <a:r>
              <a:rPr lang="he-IL" sz="3200" dirty="0"/>
              <a:t>סיום הצגת הגירויים תשאלו שתי שאלות לגבי </a:t>
            </a:r>
            <a:r>
              <a:rPr lang="he-IL" sz="3200" dirty="0" smtClean="0"/>
              <a:t>התמונה.</a:t>
            </a:r>
            <a:endParaRPr lang="he-IL" sz="3200" dirty="0"/>
          </a:p>
          <a:p>
            <a:pPr algn="r" rtl="1"/>
            <a:endParaRPr lang="he-IL" sz="3200" dirty="0" smtClean="0"/>
          </a:p>
        </p:txBody>
      </p:sp>
    </p:spTree>
    <p:extLst>
      <p:ext uri="{BB962C8B-B14F-4D97-AF65-F5344CB8AC3E}">
        <p14:creationId xmlns:p14="http://schemas.microsoft.com/office/powerpoint/2010/main" val="37533093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799" y="475357"/>
            <a:ext cx="607892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u="sng" dirty="0" smtClean="0"/>
              <a:t>מהלך </a:t>
            </a:r>
            <a:r>
              <a:rPr lang="he-IL" sz="3200" u="sng" dirty="0"/>
              <a:t>הניסוי:</a:t>
            </a:r>
          </a:p>
          <a:p>
            <a:pPr marL="342900" indent="-342900" algn="r" rtl="1">
              <a:buAutoNum type="arabicPeriod"/>
            </a:pPr>
            <a:r>
              <a:rPr lang="he-IL" sz="3200" dirty="0"/>
              <a:t>יופיע </a:t>
            </a:r>
            <a:r>
              <a:rPr lang="he-IL" sz="3200" b="1" dirty="0"/>
              <a:t>ריבוע</a:t>
            </a:r>
            <a:r>
              <a:rPr lang="he-IL" sz="3200" dirty="0"/>
              <a:t> שבו בהמשך יופיעו הגירויים. יש ללחוץ על </a:t>
            </a:r>
            <a:r>
              <a:rPr lang="he-IL" sz="3200" b="1" dirty="0"/>
              <a:t>מקש</a:t>
            </a:r>
            <a:r>
              <a:rPr lang="he-IL" sz="3200" dirty="0"/>
              <a:t> </a:t>
            </a:r>
            <a:r>
              <a:rPr lang="en-US" sz="3200" b="1" dirty="0"/>
              <a:t>enter</a:t>
            </a:r>
            <a:r>
              <a:rPr lang="he-IL" sz="3200" dirty="0"/>
              <a:t> להתחלת הצעד.</a:t>
            </a:r>
          </a:p>
          <a:p>
            <a:pPr marL="342900" indent="-342900" algn="r" rtl="1">
              <a:buAutoNum type="arabicPeriod"/>
            </a:pPr>
            <a:r>
              <a:rPr lang="he-IL" sz="3200" dirty="0"/>
              <a:t>יופיע </a:t>
            </a:r>
            <a:r>
              <a:rPr lang="he-IL" sz="3200" b="1" dirty="0"/>
              <a:t>צלב</a:t>
            </a:r>
            <a:r>
              <a:rPr lang="he-IL" sz="3200" dirty="0"/>
              <a:t> </a:t>
            </a:r>
            <a:r>
              <a:rPr lang="he-IL" sz="3200" b="1" dirty="0"/>
              <a:t>פיקסציה</a:t>
            </a:r>
            <a:r>
              <a:rPr lang="he-IL" sz="3200" dirty="0"/>
              <a:t>. יש להסתכל עליו במשך כל זמן הופעתו על המסך.</a:t>
            </a:r>
          </a:p>
          <a:p>
            <a:pPr marL="342900" indent="-342900" algn="r" rtl="1">
              <a:buFontTx/>
              <a:buAutoNum type="arabicPeriod"/>
            </a:pPr>
            <a:r>
              <a:rPr lang="he-IL" sz="3200" dirty="0"/>
              <a:t>יופיעו </a:t>
            </a:r>
            <a:r>
              <a:rPr lang="he-IL" sz="3200" b="1" dirty="0"/>
              <a:t>גירויים</a:t>
            </a:r>
            <a:r>
              <a:rPr lang="he-IL" sz="3200" dirty="0"/>
              <a:t> </a:t>
            </a:r>
            <a:r>
              <a:rPr lang="he-IL" sz="3200" b="1" dirty="0" smtClean="0"/>
              <a:t>מתחלפים </a:t>
            </a:r>
            <a:r>
              <a:rPr lang="he-IL" sz="3200" dirty="0" smtClean="0"/>
              <a:t>וביניהם</a:t>
            </a:r>
            <a:r>
              <a:rPr lang="he-IL" sz="3200" b="1" dirty="0" smtClean="0"/>
              <a:t> תמונה</a:t>
            </a:r>
            <a:r>
              <a:rPr lang="he-IL" sz="3200" dirty="0" smtClean="0"/>
              <a:t>. </a:t>
            </a:r>
            <a:r>
              <a:rPr lang="he-IL" sz="3200" dirty="0"/>
              <a:t>יש להסתכל </a:t>
            </a:r>
            <a:r>
              <a:rPr lang="he-IL" sz="3200" smtClean="0"/>
              <a:t>על התמונה </a:t>
            </a:r>
            <a:r>
              <a:rPr lang="he-IL" sz="3200" dirty="0" smtClean="0"/>
              <a:t>באופן חופשי</a:t>
            </a:r>
            <a:r>
              <a:rPr lang="he-IL" sz="3200" dirty="0"/>
              <a:t>.</a:t>
            </a:r>
          </a:p>
        </p:txBody>
      </p:sp>
      <p:pic>
        <p:nvPicPr>
          <p:cNvPr id="266" name="Picture 265"/>
          <p:cNvPicPr>
            <a:picLocks noChangeAspect="1"/>
          </p:cNvPicPr>
          <p:nvPr/>
        </p:nvPicPr>
        <p:blipFill rotWithShape="1">
          <a:blip r:embed="rId3"/>
          <a:srcRect l="28735" t="30894" r="50102" b="35160"/>
          <a:stretch/>
        </p:blipFill>
        <p:spPr>
          <a:xfrm>
            <a:off x="6557127" y="388294"/>
            <a:ext cx="1667933" cy="1673482"/>
          </a:xfrm>
          <a:prstGeom prst="rect">
            <a:avLst/>
          </a:prstGeom>
        </p:spPr>
      </p:pic>
      <p:grpSp>
        <p:nvGrpSpPr>
          <p:cNvPr id="272" name="Group 271"/>
          <p:cNvGrpSpPr/>
          <p:nvPr/>
        </p:nvGrpSpPr>
        <p:grpSpPr>
          <a:xfrm>
            <a:off x="6557127" y="2230983"/>
            <a:ext cx="1669542" cy="1682551"/>
            <a:chOff x="2718858" y="2209800"/>
            <a:chExt cx="1669542" cy="1682551"/>
          </a:xfrm>
        </p:grpSpPr>
        <p:pic>
          <p:nvPicPr>
            <p:cNvPr id="273" name="Picture 272"/>
            <p:cNvPicPr>
              <a:picLocks noChangeAspect="1"/>
            </p:cNvPicPr>
            <p:nvPr/>
          </p:nvPicPr>
          <p:blipFill rotWithShape="1">
            <a:blip r:embed="rId4"/>
            <a:srcRect l="28769" t="30834" r="50104" b="35125"/>
            <a:stretch/>
          </p:blipFill>
          <p:spPr>
            <a:xfrm>
              <a:off x="2718858" y="2209800"/>
              <a:ext cx="1669542" cy="1682551"/>
            </a:xfrm>
            <a:prstGeom prst="rect">
              <a:avLst/>
            </a:prstGeom>
          </p:spPr>
        </p:pic>
        <p:sp>
          <p:nvSpPr>
            <p:cNvPr id="274" name="Rectangle 273"/>
            <p:cNvSpPr/>
            <p:nvPr/>
          </p:nvSpPr>
          <p:spPr>
            <a:xfrm>
              <a:off x="3352800" y="2667000"/>
              <a:ext cx="374401" cy="6275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406160" y="2863334"/>
              <a:ext cx="26767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+</a:t>
              </a:r>
              <a:endParaRPr lang="he-IL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7127" y="4109868"/>
            <a:ext cx="1676400" cy="1676399"/>
            <a:chOff x="6557127" y="4109868"/>
            <a:chExt cx="1676400" cy="1676399"/>
          </a:xfrm>
        </p:grpSpPr>
        <p:pic>
          <p:nvPicPr>
            <p:cNvPr id="276" name="Picture 275"/>
            <p:cNvPicPr>
              <a:picLocks noChangeAspect="1"/>
            </p:cNvPicPr>
            <p:nvPr/>
          </p:nvPicPr>
          <p:blipFill rotWithShape="1">
            <a:blip r:embed="rId5"/>
            <a:srcRect l="49452" t="30730" r="29181" b="35109"/>
            <a:stretch/>
          </p:blipFill>
          <p:spPr>
            <a:xfrm>
              <a:off x="6557127" y="4109868"/>
              <a:ext cx="1676400" cy="1676399"/>
            </a:xfrm>
            <a:prstGeom prst="rect">
              <a:avLst/>
            </a:prstGeom>
          </p:spPr>
        </p:pic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29400" y="4357516"/>
              <a:ext cx="1574800" cy="1181100"/>
            </a:xfrm>
            <a:prstGeom prst="rect">
              <a:avLst/>
            </a:prstGeom>
            <a:blipFill dpi="0" rotWithShape="1">
              <a:blip r:embed="rId7"/>
              <a:srcRect/>
              <a:tile tx="0" ty="0" sx="100000" sy="100000" flip="none" algn="tl"/>
            </a:blipFill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5"/>
            <a:srcRect l="61443" t="51184" r="33707" b="41859"/>
            <a:stretch/>
          </p:blipFill>
          <p:spPr>
            <a:xfrm>
              <a:off x="7253202" y="4602821"/>
              <a:ext cx="381000" cy="341777"/>
            </a:xfrm>
            <a:prstGeom prst="rect">
              <a:avLst/>
            </a:prstGeom>
            <a:blipFill dpi="0" rotWithShape="1">
              <a:blip r:embed="rId7">
                <a:alphaModFix amt="0"/>
              </a:blip>
              <a:srcRect/>
              <a:tile tx="0" ty="0" sx="100000" sy="100000" flip="none" algn="tl"/>
            </a:blipFill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5"/>
            <a:srcRect l="64676" t="42173" r="30473" b="50072"/>
            <a:stretch/>
          </p:blipFill>
          <p:spPr>
            <a:xfrm>
              <a:off x="7823200" y="5147971"/>
              <a:ext cx="381000" cy="381000"/>
            </a:xfrm>
            <a:prstGeom prst="rect">
              <a:avLst/>
            </a:prstGeom>
            <a:blipFill dpi="0" rotWithShape="1">
              <a:blip r:embed="rId7">
                <a:alphaModFix amt="0"/>
              </a:blip>
              <a:srcRect/>
              <a:tile tx="0" ty="0" sx="100000" sy="100000" flip="none" algn="tl"/>
            </a:blipFill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5"/>
            <a:srcRect l="62362" t="34123" r="30524" b="58284"/>
            <a:stretch/>
          </p:blipFill>
          <p:spPr>
            <a:xfrm>
              <a:off x="7645400" y="4275141"/>
              <a:ext cx="558800" cy="373059"/>
            </a:xfrm>
            <a:prstGeom prst="rect">
              <a:avLst/>
            </a:prstGeom>
            <a:blipFill dpi="0" rotWithShape="1">
              <a:blip r:embed="rId7">
                <a:alphaModFix amt="0"/>
              </a:blip>
              <a:srcRect/>
              <a:tile tx="0" ty="0" sx="100000" sy="100000" flip="none" algn="tl"/>
            </a:blipFill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/>
            <a:srcRect l="53332" t="51332" r="38907" b="41859"/>
            <a:stretch/>
          </p:blipFill>
          <p:spPr>
            <a:xfrm>
              <a:off x="6634829" y="4362892"/>
              <a:ext cx="609600" cy="334499"/>
            </a:xfrm>
            <a:prstGeom prst="rect">
              <a:avLst/>
            </a:prstGeom>
            <a:blipFill dpi="0" rotWithShape="1">
              <a:blip r:embed="rId7">
                <a:alphaModFix amt="0"/>
              </a:blip>
              <a:srcRect/>
              <a:tile tx="0" ty="0" sx="100000" sy="100000" flip="none" algn="tl"/>
            </a:blipFill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5"/>
            <a:srcRect l="58208" t="44078" r="36941" b="44356"/>
            <a:stretch/>
          </p:blipFill>
          <p:spPr>
            <a:xfrm>
              <a:off x="6629400" y="4953000"/>
              <a:ext cx="381000" cy="568242"/>
            </a:xfrm>
            <a:prstGeom prst="rect">
              <a:avLst/>
            </a:prstGeom>
            <a:blipFill dpi="0" rotWithShape="1">
              <a:blip r:embed="rId7">
                <a:alphaModFix amt="0"/>
              </a:blip>
              <a:srcRect/>
              <a:tile tx="0" ty="0" sx="100000" sy="100000" flip="none" algn="tl"/>
            </a:blipFill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/>
            <a:srcRect l="61119" t="39964" r="30150" b="55896"/>
            <a:stretch/>
          </p:blipFill>
          <p:spPr>
            <a:xfrm>
              <a:off x="7473199" y="4842911"/>
              <a:ext cx="685800" cy="203373"/>
            </a:xfrm>
            <a:prstGeom prst="rect">
              <a:avLst/>
            </a:prstGeom>
            <a:blipFill dpi="0" rotWithShape="1">
              <a:blip r:embed="rId7">
                <a:alphaModFix amt="0"/>
              </a:blip>
              <a:srcRect/>
              <a:tile tx="0" ty="0" sx="100000" sy="100000" flip="none" algn="tl"/>
            </a:blipFill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5"/>
            <a:srcRect l="51256" t="36826" r="42924" b="58521"/>
            <a:stretch/>
          </p:blipFill>
          <p:spPr>
            <a:xfrm>
              <a:off x="7143180" y="5117812"/>
              <a:ext cx="457200" cy="228600"/>
            </a:xfrm>
            <a:prstGeom prst="rect">
              <a:avLst/>
            </a:prstGeom>
            <a:blipFill dpi="0" rotWithShape="1">
              <a:blip r:embed="rId7">
                <a:alphaModFix amt="0"/>
              </a:blip>
              <a:srcRect/>
              <a:tile tx="0" ty="0" sx="100000" sy="100000" flip="none" algn="tl"/>
            </a:blipFill>
          </p:spPr>
        </p:pic>
      </p:grpSp>
    </p:spTree>
    <p:extLst>
      <p:ext uri="{BB962C8B-B14F-4D97-AF65-F5344CB8AC3E}">
        <p14:creationId xmlns:p14="http://schemas.microsoft.com/office/powerpoint/2010/main" val="4461760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475357"/>
            <a:ext cx="7086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he-IL" sz="3200" u="sng" dirty="0" smtClean="0"/>
          </a:p>
          <a:p>
            <a:pPr algn="r" rtl="1"/>
            <a:r>
              <a:rPr lang="he-IL" sz="3200" u="sng" dirty="0" smtClean="0"/>
              <a:t>מבנה </a:t>
            </a:r>
            <a:r>
              <a:rPr lang="he-IL" sz="3200" u="sng" dirty="0"/>
              <a:t>הניסוי:</a:t>
            </a:r>
          </a:p>
          <a:p>
            <a:pPr marL="342900" indent="-342900" algn="r" rtl="1">
              <a:buAutoNum type="arabicPeriod"/>
            </a:pPr>
            <a:r>
              <a:rPr lang="he-IL" sz="3200" dirty="0"/>
              <a:t>זה החלק השני של הניסוי שמכיל 4 בלוקים. תוכלו לקחת הפסקות קצרות בין הבלוקים.</a:t>
            </a:r>
          </a:p>
          <a:p>
            <a:pPr marL="342900" indent="-342900" algn="r" rtl="1">
              <a:buAutoNum type="arabicPeriod"/>
            </a:pPr>
            <a:r>
              <a:rPr lang="he-IL" sz="3200" dirty="0"/>
              <a:t>כל בלוק יתחיל עם </a:t>
            </a:r>
            <a:r>
              <a:rPr lang="he-IL" sz="3200" dirty="0" err="1"/>
              <a:t>קליברציה</a:t>
            </a:r>
            <a:r>
              <a:rPr lang="he-IL" sz="3200" dirty="0"/>
              <a:t> וולידציה</a:t>
            </a:r>
            <a:endParaRPr lang="en-US" sz="3200" dirty="0"/>
          </a:p>
          <a:p>
            <a:pPr marL="342900" indent="-342900" algn="r" rtl="1">
              <a:buAutoNum type="arabicPeriod"/>
            </a:pPr>
            <a:r>
              <a:rPr lang="he-IL" sz="3200" dirty="0"/>
              <a:t>נתחיל מבלוק אימון קצר שבו תוכלו להתאמן על המטלה.</a:t>
            </a:r>
          </a:p>
          <a:p>
            <a:pPr algn="r" rtl="1"/>
            <a:endParaRPr lang="he-IL" sz="3200" dirty="0"/>
          </a:p>
          <a:p>
            <a:pPr algn="ctr" rtl="1"/>
            <a:endParaRPr lang="he-IL" sz="3200" dirty="0"/>
          </a:p>
        </p:txBody>
      </p:sp>
    </p:spTree>
    <p:extLst>
      <p:ext uri="{BB962C8B-B14F-4D97-AF65-F5344CB8AC3E}">
        <p14:creationId xmlns:p14="http://schemas.microsoft.com/office/powerpoint/2010/main" val="3195816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475357"/>
            <a:ext cx="7086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he-IL" sz="3200" b="1" dirty="0" smtClean="0"/>
          </a:p>
          <a:p>
            <a:pPr algn="ctr" rtl="1"/>
            <a:r>
              <a:rPr lang="he-IL" sz="4000" b="1" dirty="0" smtClean="0"/>
              <a:t>האם ראיתם תמונה או חלק ממנה?</a:t>
            </a:r>
          </a:p>
          <a:p>
            <a:pPr algn="r" rtl="1"/>
            <a:endParaRPr lang="he-IL" sz="3200" b="1" dirty="0" smtClean="0"/>
          </a:p>
          <a:p>
            <a:pPr algn="r" rtl="1"/>
            <a:r>
              <a:rPr lang="he-IL" sz="3200" dirty="0" smtClean="0"/>
              <a:t>1 - לא ראיתי </a:t>
            </a:r>
          </a:p>
          <a:p>
            <a:pPr algn="r" rtl="1"/>
            <a:r>
              <a:rPr lang="he-IL" sz="3200" dirty="0" smtClean="0"/>
              <a:t>2 - ראיתי משהו אין לי מושג מה</a:t>
            </a:r>
          </a:p>
          <a:p>
            <a:pPr algn="r" rtl="1"/>
            <a:r>
              <a:rPr lang="he-IL" sz="3200" dirty="0" smtClean="0"/>
              <a:t>3 - ראיתי באופן ברור חלק מתמונה</a:t>
            </a:r>
          </a:p>
          <a:p>
            <a:pPr algn="r" rtl="1"/>
            <a:r>
              <a:rPr lang="he-IL" sz="3200" dirty="0" smtClean="0"/>
              <a:t>4 </a:t>
            </a:r>
            <a:r>
              <a:rPr lang="he-IL" sz="3200" smtClean="0"/>
              <a:t>- ראיתי </a:t>
            </a:r>
            <a:r>
              <a:rPr lang="he-IL" sz="3200" dirty="0"/>
              <a:t>באופן ברור </a:t>
            </a:r>
            <a:r>
              <a:rPr lang="he-IL" sz="3200" dirty="0" smtClean="0"/>
              <a:t>את כל התמונה</a:t>
            </a:r>
          </a:p>
        </p:txBody>
      </p:sp>
    </p:spTree>
    <p:extLst>
      <p:ext uri="{BB962C8B-B14F-4D97-AF65-F5344CB8AC3E}">
        <p14:creationId xmlns:p14="http://schemas.microsoft.com/office/powerpoint/2010/main" val="2637974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926842"/>
            <a:ext cx="7086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u="sng" dirty="0" smtClean="0"/>
              <a:t>הוראות</a:t>
            </a:r>
          </a:p>
          <a:p>
            <a:pPr algn="r" rtl="1"/>
            <a:r>
              <a:rPr lang="he-IL" sz="3200" dirty="0" smtClean="0"/>
              <a:t>על </a:t>
            </a:r>
            <a:r>
              <a:rPr lang="he-IL" sz="3200" dirty="0"/>
              <a:t>המסך יוצגו גירויים </a:t>
            </a:r>
            <a:r>
              <a:rPr lang="he-IL" sz="3200" dirty="0" smtClean="0"/>
              <a:t>מתחלפים של ריבועים צבעוניים, וביניהם תמונות.</a:t>
            </a:r>
          </a:p>
          <a:p>
            <a:pPr algn="r" rtl="1"/>
            <a:r>
              <a:rPr lang="he-IL" sz="3200" u="sng" dirty="0" smtClean="0"/>
              <a:t>המטלה</a:t>
            </a:r>
            <a:r>
              <a:rPr lang="he-IL" sz="3200" dirty="0" smtClean="0"/>
              <a:t> </a:t>
            </a:r>
            <a:r>
              <a:rPr lang="he-IL" sz="3200" dirty="0"/>
              <a:t>שלכם היא להסתכל על </a:t>
            </a:r>
            <a:r>
              <a:rPr lang="he-IL" sz="3200" dirty="0" smtClean="0"/>
              <a:t>התמונה </a:t>
            </a:r>
            <a:r>
              <a:rPr lang="he-IL" sz="3200" dirty="0"/>
              <a:t>באופן </a:t>
            </a:r>
            <a:r>
              <a:rPr lang="he-IL" sz="3200" dirty="0" smtClean="0"/>
              <a:t>חופשי.</a:t>
            </a:r>
          </a:p>
          <a:p>
            <a:pPr algn="r" rtl="1"/>
            <a:r>
              <a:rPr lang="he-IL" sz="3200" dirty="0" smtClean="0"/>
              <a:t>בכל צעד לאחר סיום הצגת הגירויים תתבקשו לתאר לנסיינית מה ראיתם בתמונה בעל פה. </a:t>
            </a:r>
          </a:p>
          <a:p>
            <a:pPr algn="r" rtl="1"/>
            <a:r>
              <a:rPr lang="he-IL" sz="3200" dirty="0"/>
              <a:t>בצעדים </a:t>
            </a:r>
            <a:r>
              <a:rPr lang="he-IL" sz="3200" dirty="0" smtClean="0"/>
              <a:t>הראשונים בבלוק הראשון, לא תתבקשו לתאר את התמונה בסוף הצעד. רק החל מהצעד שבו </a:t>
            </a:r>
            <a:r>
              <a:rPr lang="he-IL" sz="3200" dirty="0" smtClean="0"/>
              <a:t>הנסיינית </a:t>
            </a:r>
            <a:r>
              <a:rPr lang="he-IL" sz="3200" dirty="0"/>
              <a:t>ת</a:t>
            </a:r>
            <a:r>
              <a:rPr lang="he-IL" sz="3200" dirty="0" smtClean="0"/>
              <a:t>גיד </a:t>
            </a:r>
            <a:r>
              <a:rPr lang="he-IL" sz="3200" dirty="0" smtClean="0"/>
              <a:t>לכם.</a:t>
            </a:r>
          </a:p>
          <a:p>
            <a:pPr algn="r" rtl="1"/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1188811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905000"/>
            <a:ext cx="5105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7200" dirty="0" smtClean="0"/>
              <a:t>תחילת </a:t>
            </a:r>
            <a:r>
              <a:rPr lang="he-IL" sz="7200" dirty="0"/>
              <a:t>בלוק</a:t>
            </a:r>
          </a:p>
          <a:p>
            <a:pPr algn="ctr" rtl="1"/>
            <a:r>
              <a:rPr lang="he-IL" sz="7200" dirty="0" smtClean="0"/>
              <a:t>התאמת סף</a:t>
            </a:r>
          </a:p>
          <a:p>
            <a:pPr algn="ctr" rtl="1"/>
            <a:r>
              <a:rPr lang="he-IL" sz="3200" dirty="0" smtClean="0"/>
              <a:t>לחצו </a:t>
            </a:r>
            <a:r>
              <a:rPr lang="he-IL" sz="3200" dirty="0"/>
              <a:t>על מקש </a:t>
            </a:r>
            <a:r>
              <a:rPr lang="he-IL" sz="3200" dirty="0" smtClean="0"/>
              <a:t>רווח </a:t>
            </a:r>
            <a:r>
              <a:rPr lang="he-IL" sz="3200" dirty="0"/>
              <a:t>לחזור לניסוי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02115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7200" dirty="0"/>
              <a:t>בלוק אימון</a:t>
            </a:r>
          </a:p>
          <a:p>
            <a:pPr algn="ctr" rtl="1"/>
            <a:r>
              <a:rPr lang="he-IL" sz="3200" dirty="0"/>
              <a:t>לחצו על מקש </a:t>
            </a:r>
            <a:r>
              <a:rPr lang="he-IL" sz="3200" dirty="0" smtClean="0"/>
              <a:t>רווח </a:t>
            </a:r>
            <a:r>
              <a:rPr lang="he-IL" sz="3200" dirty="0"/>
              <a:t>להמשך  </a:t>
            </a:r>
            <a:endParaRPr lang="en-US" sz="3200" dirty="0"/>
          </a:p>
          <a:p>
            <a:pPr algn="ctr" rtl="1"/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9588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1371600"/>
            <a:ext cx="708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he-IL" sz="3200" b="1" dirty="0" smtClean="0"/>
          </a:p>
          <a:p>
            <a:pPr algn="ctr" rtl="1"/>
            <a:r>
              <a:rPr lang="he-IL" sz="4000" b="1" dirty="0" smtClean="0"/>
              <a:t>האם לשנות את הסף?</a:t>
            </a:r>
          </a:p>
          <a:p>
            <a:pPr algn="r" rtl="1"/>
            <a:endParaRPr lang="he-IL" sz="3200" b="1" dirty="0" smtClean="0"/>
          </a:p>
          <a:p>
            <a:pPr algn="ctr" rtl="1"/>
            <a:r>
              <a:rPr lang="he-IL" sz="3200" dirty="0" smtClean="0"/>
              <a:t>חץ למעלה – להגדיל סף</a:t>
            </a:r>
          </a:p>
          <a:p>
            <a:pPr algn="ctr" rtl="1"/>
            <a:r>
              <a:rPr lang="en-US" sz="3200" dirty="0" smtClean="0"/>
              <a:t>esc</a:t>
            </a:r>
            <a:r>
              <a:rPr lang="he-IL" sz="3200" dirty="0" smtClean="0"/>
              <a:t> - יציאה</a:t>
            </a:r>
          </a:p>
        </p:txBody>
      </p:sp>
    </p:spTree>
    <p:extLst>
      <p:ext uri="{BB962C8B-B14F-4D97-AF65-F5344CB8AC3E}">
        <p14:creationId xmlns:p14="http://schemas.microsoft.com/office/powerpoint/2010/main" val="3663268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1828800"/>
            <a:ext cx="5105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7200" dirty="0"/>
              <a:t>סוף בלוק</a:t>
            </a:r>
          </a:p>
          <a:p>
            <a:pPr algn="ctr" rtl="1"/>
            <a:r>
              <a:rPr lang="he-IL" sz="7200" dirty="0"/>
              <a:t>הפסקה</a:t>
            </a:r>
          </a:p>
          <a:p>
            <a:pPr algn="ctr" rtl="1"/>
            <a:r>
              <a:rPr lang="he-IL" sz="3200" dirty="0"/>
              <a:t>לחצו על מקש </a:t>
            </a:r>
            <a:r>
              <a:rPr lang="he-IL" sz="3200" dirty="0" smtClean="0"/>
              <a:t>רווח </a:t>
            </a:r>
            <a:r>
              <a:rPr lang="he-IL" sz="3200" dirty="0"/>
              <a:t>לחזור לניסוי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01996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251460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e-IL" sz="7200" dirty="0"/>
              <a:t>סוף ניסוי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5985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475357"/>
            <a:ext cx="7086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u="sng" dirty="0" smtClean="0"/>
              <a:t>הוראות</a:t>
            </a:r>
          </a:p>
          <a:p>
            <a:pPr algn="r" rtl="1"/>
            <a:r>
              <a:rPr lang="he-IL" sz="3200" dirty="0" smtClean="0"/>
              <a:t>על </a:t>
            </a:r>
            <a:r>
              <a:rPr lang="he-IL" sz="3200" dirty="0"/>
              <a:t>המסך יוצגו גירויים </a:t>
            </a:r>
            <a:r>
              <a:rPr lang="he-IL" sz="3200" dirty="0" smtClean="0"/>
              <a:t>מתחלפים, שברובם יהיו ריבועים צבעוניים, אבל עשויים לכלול גם תמונות. </a:t>
            </a:r>
            <a:r>
              <a:rPr lang="he-IL" sz="3200" b="1" dirty="0" smtClean="0"/>
              <a:t>שימו</a:t>
            </a:r>
            <a:r>
              <a:rPr lang="he-IL" sz="3200" dirty="0" smtClean="0"/>
              <a:t> </a:t>
            </a:r>
            <a:r>
              <a:rPr lang="he-IL" sz="3200" b="1" dirty="0" smtClean="0"/>
              <a:t>לב</a:t>
            </a:r>
            <a:r>
              <a:rPr lang="he-IL" sz="3200" dirty="0" smtClean="0"/>
              <a:t> </a:t>
            </a:r>
            <a:r>
              <a:rPr lang="en-IL" sz="3200" dirty="0" smtClean="0"/>
              <a:t>–</a:t>
            </a:r>
            <a:r>
              <a:rPr lang="he-IL" sz="3200" dirty="0" smtClean="0"/>
              <a:t> הניסוי נבנה כך שלא תוכלו לראות את התמונות, כך שזה בסדר אם אתם לא רואים אותן </a:t>
            </a:r>
            <a:r>
              <a:rPr lang="en-IL" sz="3200" dirty="0" smtClean="0"/>
              <a:t>–</a:t>
            </a:r>
            <a:r>
              <a:rPr lang="he-IL" sz="3200" dirty="0" smtClean="0"/>
              <a:t> זו המטרה. </a:t>
            </a:r>
            <a:r>
              <a:rPr lang="he-IL" sz="3200" u="sng" dirty="0" smtClean="0"/>
              <a:t>המטלה</a:t>
            </a:r>
            <a:r>
              <a:rPr lang="he-IL" sz="3200" dirty="0" smtClean="0"/>
              <a:t> </a:t>
            </a:r>
            <a:r>
              <a:rPr lang="he-IL" sz="3200" dirty="0"/>
              <a:t>שלכם היא להסתכל על הגירויים באופן </a:t>
            </a:r>
            <a:r>
              <a:rPr lang="he-IL" sz="3200" dirty="0" smtClean="0"/>
              <a:t>חופשי.</a:t>
            </a:r>
          </a:p>
          <a:p>
            <a:pPr algn="r" rtl="1"/>
            <a:r>
              <a:rPr lang="he-IL" sz="3200" dirty="0" smtClean="0"/>
              <a:t>בכל צעד לאחר </a:t>
            </a:r>
            <a:r>
              <a:rPr lang="he-IL" sz="3200" dirty="0" smtClean="0"/>
              <a:t>סיום הצגת הגירויים תשאלו שתי שאלות לגבי התמונה.</a:t>
            </a:r>
          </a:p>
          <a:p>
            <a:pPr algn="r" rtl="1"/>
            <a:endParaRPr lang="he-IL" sz="3200" u="sng" dirty="0" smtClean="0"/>
          </a:p>
          <a:p>
            <a:pPr algn="r" rtl="1"/>
            <a:endParaRPr lang="he-IL" sz="3200" u="sng" dirty="0"/>
          </a:p>
        </p:txBody>
      </p:sp>
    </p:spTree>
    <p:extLst>
      <p:ext uri="{BB962C8B-B14F-4D97-AF65-F5344CB8AC3E}">
        <p14:creationId xmlns:p14="http://schemas.microsoft.com/office/powerpoint/2010/main" val="1774000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799" y="475357"/>
            <a:ext cx="60789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u="sng" dirty="0" smtClean="0"/>
              <a:t>מהלך </a:t>
            </a:r>
            <a:r>
              <a:rPr lang="he-IL" sz="3200" u="sng" dirty="0"/>
              <a:t>הניסוי:</a:t>
            </a:r>
          </a:p>
          <a:p>
            <a:pPr marL="342900" indent="-342900" algn="r" rtl="1">
              <a:buAutoNum type="arabicPeriod"/>
            </a:pPr>
            <a:r>
              <a:rPr lang="he-IL" sz="3200" dirty="0"/>
              <a:t>יופיע </a:t>
            </a:r>
            <a:r>
              <a:rPr lang="he-IL" sz="3200" b="1" dirty="0"/>
              <a:t>ריבוע</a:t>
            </a:r>
            <a:r>
              <a:rPr lang="he-IL" sz="3200" dirty="0"/>
              <a:t> שבו בהמשך יופיעו הגירויים. יש ללחוץ על </a:t>
            </a:r>
            <a:r>
              <a:rPr lang="he-IL" sz="3200" b="1" dirty="0"/>
              <a:t>מקש</a:t>
            </a:r>
            <a:r>
              <a:rPr lang="he-IL" sz="3200" dirty="0"/>
              <a:t> </a:t>
            </a:r>
            <a:r>
              <a:rPr lang="en-US" sz="3200" b="1" dirty="0"/>
              <a:t>enter</a:t>
            </a:r>
            <a:r>
              <a:rPr lang="he-IL" sz="3200" dirty="0"/>
              <a:t> להתחלת הצעד.</a:t>
            </a:r>
          </a:p>
          <a:p>
            <a:pPr marL="342900" indent="-342900" algn="r" rtl="1">
              <a:buAutoNum type="arabicPeriod"/>
            </a:pPr>
            <a:r>
              <a:rPr lang="he-IL" sz="3200" dirty="0"/>
              <a:t>יופיע </a:t>
            </a:r>
            <a:r>
              <a:rPr lang="he-IL" sz="3200" b="1" dirty="0"/>
              <a:t>צלב</a:t>
            </a:r>
            <a:r>
              <a:rPr lang="he-IL" sz="3200" dirty="0"/>
              <a:t> </a:t>
            </a:r>
            <a:r>
              <a:rPr lang="he-IL" sz="3200" b="1" dirty="0"/>
              <a:t>פיקסציה</a:t>
            </a:r>
            <a:r>
              <a:rPr lang="he-IL" sz="3200" dirty="0"/>
              <a:t>. יש להסתכל עליו במשך כל זמן הופעתו על המסך.</a:t>
            </a:r>
          </a:p>
          <a:p>
            <a:pPr marL="342900" indent="-342900" algn="r" rtl="1">
              <a:buFontTx/>
              <a:buAutoNum type="arabicPeriod"/>
            </a:pPr>
            <a:r>
              <a:rPr lang="he-IL" sz="3200" dirty="0"/>
              <a:t>יופיעו </a:t>
            </a:r>
            <a:r>
              <a:rPr lang="he-IL" sz="3200" b="1" dirty="0"/>
              <a:t>גירויים</a:t>
            </a:r>
            <a:r>
              <a:rPr lang="he-IL" sz="3200" dirty="0"/>
              <a:t> </a:t>
            </a:r>
            <a:r>
              <a:rPr lang="he-IL" sz="3200" b="1" dirty="0"/>
              <a:t>מתחלפים</a:t>
            </a:r>
            <a:r>
              <a:rPr lang="he-IL" sz="3200" dirty="0"/>
              <a:t>. יש להסתכל עליהם באופן </a:t>
            </a:r>
            <a:r>
              <a:rPr lang="he-IL" sz="3200" dirty="0" smtClean="0"/>
              <a:t>חופשי</a:t>
            </a:r>
            <a:r>
              <a:rPr lang="he-IL" sz="3200" dirty="0"/>
              <a:t>.</a:t>
            </a:r>
          </a:p>
        </p:txBody>
      </p:sp>
      <p:pic>
        <p:nvPicPr>
          <p:cNvPr id="266" name="Picture 265"/>
          <p:cNvPicPr>
            <a:picLocks noChangeAspect="1"/>
          </p:cNvPicPr>
          <p:nvPr/>
        </p:nvPicPr>
        <p:blipFill rotWithShape="1">
          <a:blip r:embed="rId3"/>
          <a:srcRect l="28735" t="30894" r="50102" b="35160"/>
          <a:stretch/>
        </p:blipFill>
        <p:spPr>
          <a:xfrm>
            <a:off x="6557127" y="388294"/>
            <a:ext cx="1667933" cy="1673482"/>
          </a:xfrm>
          <a:prstGeom prst="rect">
            <a:avLst/>
          </a:prstGeom>
        </p:spPr>
      </p:pic>
      <p:grpSp>
        <p:nvGrpSpPr>
          <p:cNvPr id="272" name="Group 271"/>
          <p:cNvGrpSpPr/>
          <p:nvPr/>
        </p:nvGrpSpPr>
        <p:grpSpPr>
          <a:xfrm>
            <a:off x="6557127" y="2230983"/>
            <a:ext cx="1669542" cy="1682551"/>
            <a:chOff x="2718858" y="2209800"/>
            <a:chExt cx="1669542" cy="1682551"/>
          </a:xfrm>
        </p:grpSpPr>
        <p:pic>
          <p:nvPicPr>
            <p:cNvPr id="273" name="Picture 272"/>
            <p:cNvPicPr>
              <a:picLocks noChangeAspect="1"/>
            </p:cNvPicPr>
            <p:nvPr/>
          </p:nvPicPr>
          <p:blipFill rotWithShape="1">
            <a:blip r:embed="rId4"/>
            <a:srcRect l="28769" t="30834" r="50104" b="35125"/>
            <a:stretch/>
          </p:blipFill>
          <p:spPr>
            <a:xfrm>
              <a:off x="2718858" y="2209800"/>
              <a:ext cx="1669542" cy="1682551"/>
            </a:xfrm>
            <a:prstGeom prst="rect">
              <a:avLst/>
            </a:prstGeom>
          </p:spPr>
        </p:pic>
        <p:sp>
          <p:nvSpPr>
            <p:cNvPr id="274" name="Rectangle 273"/>
            <p:cNvSpPr/>
            <p:nvPr/>
          </p:nvSpPr>
          <p:spPr>
            <a:xfrm>
              <a:off x="3352800" y="2667000"/>
              <a:ext cx="374401" cy="62752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3406160" y="2863334"/>
              <a:ext cx="267679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 smtClean="0"/>
                <a:t>+</a:t>
              </a:r>
              <a:endParaRPr lang="he-IL" dirty="0"/>
            </a:p>
          </p:txBody>
        </p:sp>
      </p:grpSp>
      <p:pic>
        <p:nvPicPr>
          <p:cNvPr id="276" name="Picture 275"/>
          <p:cNvPicPr>
            <a:picLocks noChangeAspect="1"/>
          </p:cNvPicPr>
          <p:nvPr/>
        </p:nvPicPr>
        <p:blipFill rotWithShape="1">
          <a:blip r:embed="rId5"/>
          <a:srcRect l="49452" t="30730" r="29181" b="35109"/>
          <a:stretch/>
        </p:blipFill>
        <p:spPr>
          <a:xfrm>
            <a:off x="6557127" y="4109868"/>
            <a:ext cx="1676400" cy="16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19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475357"/>
            <a:ext cx="708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he-IL" sz="3200" u="sng" dirty="0" smtClean="0"/>
          </a:p>
          <a:p>
            <a:pPr algn="r" rtl="1"/>
            <a:r>
              <a:rPr lang="he-IL" sz="3200" u="sng" dirty="0" smtClean="0"/>
              <a:t>שאלה ראשונה:</a:t>
            </a:r>
            <a:endParaRPr lang="he-IL" sz="3200" dirty="0" smtClean="0"/>
          </a:p>
          <a:p>
            <a:pPr algn="r" rtl="1"/>
            <a:r>
              <a:rPr lang="he-IL" sz="3200" dirty="0" smtClean="0"/>
              <a:t>יוצגו שתי תמונות זו לצד זו ואתם תצטרכו לבחור בעזרת החיצים האם התמונה הימנית או התמונה השמאלית הוצגה במהלך הצעד.</a:t>
            </a:r>
          </a:p>
          <a:p>
            <a:pPr algn="r" rtl="1"/>
            <a:endParaRPr lang="he-IL" sz="3200" u="sng" dirty="0" smtClean="0"/>
          </a:p>
          <a:p>
            <a:pPr algn="r" rtl="1"/>
            <a:r>
              <a:rPr lang="he-IL" sz="3200" u="sng" dirty="0" smtClean="0"/>
              <a:t>דגשים לשאלה הראשונה</a:t>
            </a:r>
            <a:r>
              <a:rPr lang="he-IL" sz="3200" u="sng" dirty="0"/>
              <a:t>:</a:t>
            </a:r>
            <a:endParaRPr lang="he-IL" sz="3200" dirty="0"/>
          </a:p>
          <a:p>
            <a:pPr marL="457200" indent="-457200" algn="r" rtl="1">
              <a:buFontTx/>
              <a:buChar char="-"/>
            </a:pPr>
            <a:r>
              <a:rPr lang="he-IL" sz="3200" dirty="0" smtClean="0"/>
              <a:t>נסו לענות בצורה כמה שיותר מדויקת.</a:t>
            </a:r>
          </a:p>
          <a:p>
            <a:pPr marL="457200" indent="-457200" algn="r" rtl="1">
              <a:buFontTx/>
              <a:buChar char="-"/>
            </a:pPr>
            <a:r>
              <a:rPr lang="he-IL" sz="3200" dirty="0" smtClean="0"/>
              <a:t>אם אינכם יודעים את התשובה נחשו. </a:t>
            </a:r>
          </a:p>
        </p:txBody>
      </p:sp>
    </p:spTree>
    <p:extLst>
      <p:ext uri="{BB962C8B-B14F-4D97-AF65-F5344CB8AC3E}">
        <p14:creationId xmlns:p14="http://schemas.microsoft.com/office/powerpoint/2010/main" val="2473618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475357"/>
            <a:ext cx="7086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he-IL" sz="3200" u="sng" dirty="0" smtClean="0"/>
          </a:p>
          <a:p>
            <a:pPr algn="r" rtl="1"/>
            <a:r>
              <a:rPr lang="he-IL" sz="3200" u="sng" dirty="0" smtClean="0"/>
              <a:t>שאלה שנייה:</a:t>
            </a:r>
            <a:endParaRPr lang="he-IL" sz="3200" dirty="0" smtClean="0"/>
          </a:p>
          <a:p>
            <a:pPr algn="r" rtl="1"/>
            <a:r>
              <a:rPr lang="he-IL" sz="3200" dirty="0" smtClean="0"/>
              <a:t>האם </a:t>
            </a:r>
            <a:r>
              <a:rPr lang="he-IL" sz="3200" dirty="0"/>
              <a:t>ראיתם תמונה או חלק ממנה מבעד לגירויים המתחלפים במהלך הצעד</a:t>
            </a:r>
            <a:r>
              <a:rPr lang="he-IL" sz="3200" dirty="0" smtClean="0"/>
              <a:t>?</a:t>
            </a:r>
          </a:p>
          <a:p>
            <a:pPr marL="514350" indent="-514350" algn="r" rtl="1">
              <a:buAutoNum type="arabicPeriod"/>
            </a:pPr>
            <a:r>
              <a:rPr lang="he-IL" sz="3200" dirty="0"/>
              <a:t>לא ראיתי </a:t>
            </a:r>
          </a:p>
          <a:p>
            <a:pPr marL="514350" indent="-514350" algn="r" rtl="1">
              <a:buAutoNum type="arabicPeriod"/>
            </a:pPr>
            <a:r>
              <a:rPr lang="he-IL" sz="3200" dirty="0" smtClean="0"/>
              <a:t>ראיתי שהופיע משהו אך אין לי מושג מה זה היה</a:t>
            </a:r>
            <a:endParaRPr lang="he-IL" sz="3200" dirty="0"/>
          </a:p>
          <a:p>
            <a:pPr algn="r" rtl="1"/>
            <a:r>
              <a:rPr lang="he-IL" sz="3200" dirty="0"/>
              <a:t>3. ראיתי באופן ברור חלק מתמונה</a:t>
            </a:r>
          </a:p>
          <a:p>
            <a:pPr algn="r" rtl="1"/>
            <a:r>
              <a:rPr lang="he-IL" sz="3200" dirty="0"/>
              <a:t>4. ראיתי באופן ברור את כל התמונה</a:t>
            </a:r>
          </a:p>
        </p:txBody>
      </p:sp>
    </p:spTree>
    <p:extLst>
      <p:ext uri="{BB962C8B-B14F-4D97-AF65-F5344CB8AC3E}">
        <p14:creationId xmlns:p14="http://schemas.microsoft.com/office/powerpoint/2010/main" val="444595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7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11515"/>
            <a:ext cx="777240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200" u="sng" dirty="0" smtClean="0"/>
              <a:t>דגשים לשאלה השנייה:</a:t>
            </a:r>
          </a:p>
          <a:p>
            <a:pPr marL="457200" indent="-457200" algn="r" rtl="1">
              <a:buFontTx/>
              <a:buChar char="-"/>
            </a:pPr>
            <a:r>
              <a:rPr lang="he-IL" sz="3200" dirty="0" smtClean="0"/>
              <a:t>הסקאלה הזו אינה מדד רציף והיא גם לא דירוג אינטואיטיבי. לכן חשוב להבין את המשמעות של כל רמה בסקאלה. </a:t>
            </a:r>
          </a:p>
          <a:p>
            <a:pPr marL="457200" indent="-457200" algn="r" rtl="1">
              <a:buFontTx/>
              <a:buChar char="-"/>
            </a:pPr>
            <a:r>
              <a:rPr lang="he-IL" sz="3200" dirty="0" smtClean="0"/>
              <a:t>במהלך הצגת הגירוי תמיד תראו את הגירויים המתחלפים והשאלה היא האם ראיתם מבעד אליהם תמונה או חלק ממנה.</a:t>
            </a:r>
          </a:p>
          <a:p>
            <a:pPr marL="457200" indent="-457200" algn="r" rtl="1">
              <a:buFontTx/>
              <a:buChar char="-"/>
            </a:pPr>
            <a:r>
              <a:rPr lang="he-IL" sz="3200" dirty="0" smtClean="0"/>
              <a:t>אנו סומכים עליכם לדווח בצורה המדו</a:t>
            </a:r>
            <a:r>
              <a:rPr lang="he-IL" sz="3200" dirty="0"/>
              <a:t>י</a:t>
            </a:r>
            <a:r>
              <a:rPr lang="he-IL" sz="3200" dirty="0" smtClean="0"/>
              <a:t>קת ביותר מה ראיתם, כי אין לנו דרך אחרת לדעת זאת. אם לא ראיתם דבר (שזה בסדר גמור, כי זו מטרת המניפולציה) תדווחו 1, אם ראיתם משהו תדווחו 2, 3 או 4 בהתאם למה שראיתם.</a:t>
            </a:r>
          </a:p>
        </p:txBody>
      </p:sp>
    </p:spTree>
    <p:extLst>
      <p:ext uri="{BB962C8B-B14F-4D97-AF65-F5344CB8AC3E}">
        <p14:creationId xmlns:p14="http://schemas.microsoft.com/office/powerpoint/2010/main" val="3815257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ppt/theme/themeOverride10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ppt/theme/themeOverride11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ppt/theme/themeOverride12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ppt/theme/themeOverride13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ppt/theme/themeOverride14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ppt/theme/themeOverride15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ppt/theme/themeOverride16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ppt/theme/themeOverride17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ppt/theme/themeOverride2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ppt/theme/themeOverride3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ppt/theme/themeOverride4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ppt/theme/themeOverride5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ppt/theme/themeOverride6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ppt/theme/themeOverride7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ppt/theme/themeOverride8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ppt/theme/themeOverride9.xml><?xml version="1.0" encoding="utf-8"?>
<a:themeOverride xmlns:a="http://schemas.openxmlformats.org/drawingml/2006/main">
  <a:clrScheme name="Essential">
    <a:dk1>
      <a:srgbClr val="000000"/>
    </a:dk1>
    <a:lt1>
      <a:srgbClr val="FFFFFF"/>
    </a:lt1>
    <a:dk2>
      <a:srgbClr val="D1282E"/>
    </a:dk2>
    <a:lt2>
      <a:srgbClr val="C8C8B1"/>
    </a:lt2>
    <a:accent1>
      <a:srgbClr val="7A7A7A"/>
    </a:accent1>
    <a:accent2>
      <a:srgbClr val="F5C201"/>
    </a:accent2>
    <a:accent3>
      <a:srgbClr val="526DB0"/>
    </a:accent3>
    <a:accent4>
      <a:srgbClr val="989AAC"/>
    </a:accent4>
    <a:accent5>
      <a:srgbClr val="DC5924"/>
    </a:accent5>
    <a:accent6>
      <a:srgbClr val="B4B392"/>
    </a:accent6>
    <a:hlink>
      <a:srgbClr val="CC9900"/>
    </a:hlink>
    <a:folHlink>
      <a:srgbClr val="96969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7272</TotalTime>
  <Words>719</Words>
  <Application>Microsoft Office PowerPoint</Application>
  <PresentationFormat>On-screen Show (4:3)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 Aviv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Shlomit Greenberg</dc:creator>
  <cp:lastModifiedBy>Shaked</cp:lastModifiedBy>
  <cp:revision>125</cp:revision>
  <dcterms:created xsi:type="dcterms:W3CDTF">2015-12-30T12:54:39Z</dcterms:created>
  <dcterms:modified xsi:type="dcterms:W3CDTF">2022-02-17T07:41:26Z</dcterms:modified>
</cp:coreProperties>
</file>