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Roboto Slab"/>
      <p:regular r:id="rId16"/>
      <p:bold r:id="rId17"/>
    </p:embeddedFont>
    <p:embeddedFont>
      <p:font typeface="Oswald"/>
      <p:regular r:id="rId18"/>
      <p:bold r:id="rId19"/>
    </p:embeddedFont>
    <p:embeddedFont>
      <p:font typeface="Source Sans Pr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22" Type="http://schemas.openxmlformats.org/officeDocument/2006/relationships/font" Target="fonts/SourceSansPro-italic.fntdata"/><Relationship Id="rId21" Type="http://schemas.openxmlformats.org/officeDocument/2006/relationships/font" Target="fonts/SourceSansPro-bold.fntdata"/><Relationship Id="rId24" Type="http://schemas.openxmlformats.org/officeDocument/2006/relationships/font" Target="fonts/OpenSans-regular.fntdata"/><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Oswald-bold.fntdata"/><Relationship Id="rId18" Type="http://schemas.openxmlformats.org/officeDocument/2006/relationships/font" Target="fonts/Oswa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046688f4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4046688f4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20 seconds</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048a6f6f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4048a6f6f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t>After this sentence:</a:t>
            </a:r>
            <a:endParaRPr/>
          </a:p>
          <a:p>
            <a:pPr indent="0" lvl="0" marL="0" rtl="0" algn="l">
              <a:spcBef>
                <a:spcPts val="0"/>
              </a:spcBef>
              <a:spcAft>
                <a:spcPts val="0"/>
              </a:spcAft>
              <a:buClr>
                <a:schemeClr val="dk1"/>
              </a:buClr>
              <a:buSzPts val="1400"/>
              <a:buFont typeface="Arial"/>
              <a:buNone/>
            </a:pPr>
            <a:r>
              <a:rPr lang="en"/>
              <a:t>“Another interesting fact about depression….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20 seconds</a:t>
            </a:r>
            <a:endParaRPr/>
          </a:p>
          <a:p>
            <a:pPr indent="0" lvl="0" marL="0" marR="0" rtl="0" algn="l">
              <a:lnSpc>
                <a:spcPct val="100000"/>
              </a:lnSpc>
              <a:spcBef>
                <a:spcPts val="0"/>
              </a:spcBef>
              <a:spcAft>
                <a:spcPts val="0"/>
              </a:spcAft>
              <a:buClr>
                <a:srgbClr val="000000"/>
              </a:buClr>
              <a:buSzPts val="1400"/>
              <a:buFont typeface="Arial"/>
              <a:buNone/>
            </a:pPr>
            <a:r>
              <a:rPr lang="en" sz="1350">
                <a:solidFill>
                  <a:schemeClr val="dk1"/>
                </a:solidFill>
                <a:highlight>
                  <a:srgbClr val="FFFFFF"/>
                </a:highlight>
              </a:rPr>
              <a:t>Depression. More </a:t>
            </a:r>
            <a:r>
              <a:rPr lang="en" sz="1350">
                <a:solidFill>
                  <a:schemeClr val="dk1"/>
                </a:solidFill>
                <a:highlight>
                  <a:srgbClr val="FFFFFF"/>
                </a:highlight>
              </a:rPr>
              <a:t>specifically</a:t>
            </a:r>
            <a:r>
              <a:rPr lang="en" sz="1350">
                <a:solidFill>
                  <a:schemeClr val="dk1"/>
                </a:solidFill>
                <a:highlight>
                  <a:srgbClr val="FFFFFF"/>
                </a:highlight>
              </a:rPr>
              <a:t> for my project, I wanted to explore the relationship between drug use and depression. </a:t>
            </a:r>
            <a:endParaRPr sz="13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350">
                <a:solidFill>
                  <a:schemeClr val="dk1"/>
                </a:solidFill>
                <a:highlight>
                  <a:srgbClr val="FFFFFF"/>
                </a:highlight>
              </a:rPr>
              <a:t>One in three adults who abuse drugs or alcohol also experience depression.</a:t>
            </a:r>
            <a:endParaRPr sz="13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350">
                <a:solidFill>
                  <a:schemeClr val="dk1"/>
                </a:solidFill>
                <a:highlight>
                  <a:srgbClr val="FFFFFF"/>
                </a:highlight>
              </a:rPr>
              <a:t>The purpose of this project is to predict whether a person will experience depression in the last year based on his drug use </a:t>
            </a:r>
            <a:endParaRPr sz="13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350">
                <a:solidFill>
                  <a:schemeClr val="dk1"/>
                </a:solidFill>
                <a:highlight>
                  <a:srgbClr val="FFFFFF"/>
                </a:highlight>
              </a:rPr>
              <a:t>That fact lead me to my capstone project which is to predict depresiion based on drug use.. </a:t>
            </a:r>
            <a:endParaRPr sz="13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3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350">
                <a:solidFill>
                  <a:schemeClr val="dk1"/>
                </a:solidFill>
                <a:highlight>
                  <a:srgbClr val="FFFFFF"/>
                </a:highlight>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048a6f6f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4048a6f6fd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30 seconds</a:t>
            </a:r>
            <a:endParaRPr>
              <a:solidFill>
                <a:schemeClr val="dk1"/>
              </a:solidFill>
            </a:endParaRPr>
          </a:p>
          <a:p>
            <a:pPr indent="0" lvl="0" marL="0" rtl="0" algn="l">
              <a:spcBef>
                <a:spcPts val="0"/>
              </a:spcBef>
              <a:spcAft>
                <a:spcPts val="0"/>
              </a:spcAft>
              <a:buClr>
                <a:schemeClr val="dk1"/>
              </a:buClr>
              <a:buSzPts val="1400"/>
              <a:buFont typeface="Arial"/>
              <a:buNone/>
            </a:pPr>
            <a:r>
              <a:rPr lang="en" sz="1200">
                <a:solidFill>
                  <a:schemeClr val="dk1"/>
                </a:solidFill>
              </a:rPr>
              <a:t>I used the </a:t>
            </a:r>
            <a:r>
              <a:rPr lang="en" sz="1200">
                <a:solidFill>
                  <a:srgbClr val="333333"/>
                </a:solidFill>
                <a:latin typeface="Open Sans"/>
                <a:ea typeface="Open Sans"/>
                <a:cs typeface="Open Sans"/>
                <a:sym typeface="Open Sans"/>
              </a:rPr>
              <a:t>National Survey on Drug Use and Health, 2012 as my </a:t>
            </a:r>
            <a:r>
              <a:rPr lang="en" sz="1200">
                <a:solidFill>
                  <a:schemeClr val="dk1"/>
                </a:solidFill>
              </a:rPr>
              <a:t>data set. This is a huge data set with about 60000 responders and about 3000 columns. They really asked people about any aspects about their life. Questions about any drug that you can think of, mental health and demopgaphic information. They also gave them 30$ and promised anonymity which inclined people to answer these sensitive questions. </a:t>
            </a:r>
            <a:endParaRPr sz="1200">
              <a:solidFill>
                <a:schemeClr val="dk1"/>
              </a:solidFill>
            </a:endParaRPr>
          </a:p>
          <a:p>
            <a:pPr indent="0" lvl="0" marL="0" rtl="0" algn="l">
              <a:spcBef>
                <a:spcPts val="0"/>
              </a:spcBef>
              <a:spcAft>
                <a:spcPts val="0"/>
              </a:spcAft>
              <a:buClr>
                <a:schemeClr val="dk1"/>
              </a:buClr>
              <a:buSzPts val="1400"/>
              <a:buFont typeface="Arial"/>
              <a:buNone/>
            </a:pPr>
            <a:r>
              <a:t/>
            </a:r>
            <a:endParaRPr sz="1200">
              <a:solidFill>
                <a:schemeClr val="dk1"/>
              </a:solidFill>
            </a:endParaRPr>
          </a:p>
          <a:p>
            <a:pPr indent="0" lvl="0" marL="0" rtl="0" algn="l">
              <a:spcBef>
                <a:spcPts val="0"/>
              </a:spcBef>
              <a:spcAft>
                <a:spcPts val="0"/>
              </a:spcAft>
              <a:buClr>
                <a:schemeClr val="dk1"/>
              </a:buClr>
              <a:buSzPts val="1400"/>
              <a:buFont typeface="Arial"/>
              <a:buNone/>
            </a:pPr>
            <a:r>
              <a:rPr lang="en" sz="1200">
                <a:solidFill>
                  <a:schemeClr val="dk1"/>
                </a:solidFill>
              </a:rPr>
              <a:t>Make the numbers more visual</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046688f4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4046688f4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20 seconds</a:t>
            </a:r>
            <a:endParaRPr/>
          </a:p>
          <a:p>
            <a:pPr indent="0" lvl="0" marL="0" marR="0" rtl="0" algn="l">
              <a:lnSpc>
                <a:spcPct val="100000"/>
              </a:lnSpc>
              <a:spcBef>
                <a:spcPts val="0"/>
              </a:spcBef>
              <a:spcAft>
                <a:spcPts val="0"/>
              </a:spcAft>
              <a:buClr>
                <a:srgbClr val="000000"/>
              </a:buClr>
              <a:buSzPts val="1400"/>
              <a:buFont typeface="Arial"/>
              <a:buNone/>
            </a:pPr>
            <a:r>
              <a:rPr lang="en"/>
              <a:t>Explain one feature</a:t>
            </a:r>
            <a:endParaRPr/>
          </a:p>
          <a:p>
            <a:pPr indent="0" lvl="0" marL="0" marR="0" rtl="0" algn="l">
              <a:lnSpc>
                <a:spcPct val="100000"/>
              </a:lnSpc>
              <a:spcBef>
                <a:spcPts val="0"/>
              </a:spcBef>
              <a:spcAft>
                <a:spcPts val="0"/>
              </a:spcAft>
              <a:buClr>
                <a:srgbClr val="000000"/>
              </a:buClr>
              <a:buSzPts val="1400"/>
              <a:buFont typeface="Arial"/>
              <a:buNone/>
            </a:pPr>
            <a:r>
              <a:rPr lang="en"/>
              <a:t>Initial findings</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30 seconds</a:t>
            </a:r>
            <a:endParaRPr/>
          </a:p>
          <a:p>
            <a:pPr indent="0" lvl="0" marL="0" marR="0" rtl="0" algn="l">
              <a:lnSpc>
                <a:spcPct val="100000"/>
              </a:lnSpc>
              <a:spcBef>
                <a:spcPts val="0"/>
              </a:spcBef>
              <a:spcAft>
                <a:spcPts val="0"/>
              </a:spcAft>
              <a:buClr>
                <a:srgbClr val="000000"/>
              </a:buClr>
              <a:buSzPts val="1400"/>
              <a:buFont typeface="Arial"/>
              <a:buNone/>
            </a:pPr>
            <a:r>
              <a:rPr lang="en"/>
              <a:t>The next step was to choose models. I started with RF because:</a:t>
            </a:r>
            <a:endParaRPr/>
          </a:p>
          <a:p>
            <a:pPr indent="-317500" lvl="0" marL="457200" marR="0" rtl="0" algn="l">
              <a:lnSpc>
                <a:spcPct val="100000"/>
              </a:lnSpc>
              <a:spcBef>
                <a:spcPts val="0"/>
              </a:spcBef>
              <a:spcAft>
                <a:spcPts val="0"/>
              </a:spcAft>
              <a:buSzPts val="1400"/>
              <a:buChar char="●"/>
            </a:pPr>
            <a:r>
              <a:rPr lang="en"/>
              <a:t>Imbalanced data.</a:t>
            </a:r>
            <a:endParaRPr/>
          </a:p>
          <a:p>
            <a:pPr indent="-304800" lvl="0" marL="457200" marR="279400" rtl="0" algn="l">
              <a:lnSpc>
                <a:spcPct val="115000"/>
              </a:lnSpc>
              <a:spcBef>
                <a:spcPts val="0"/>
              </a:spcBef>
              <a:spcAft>
                <a:spcPts val="0"/>
              </a:spcAft>
              <a:buClr>
                <a:srgbClr val="333333"/>
              </a:buClr>
              <a:buSzPts val="1200"/>
              <a:buFont typeface="Georgia"/>
              <a:buChar char="●"/>
            </a:pPr>
            <a:r>
              <a:rPr lang="en" sz="1200">
                <a:solidFill>
                  <a:srgbClr val="333333"/>
                </a:solidFill>
                <a:latin typeface="Georgia"/>
                <a:ea typeface="Georgia"/>
                <a:cs typeface="Georgia"/>
                <a:sym typeface="Georgia"/>
              </a:rPr>
              <a:t>Reduction in overfitting: by averaging several trees, there is a significantly lower risk of overfitting.</a:t>
            </a:r>
            <a:endParaRPr sz="1200">
              <a:solidFill>
                <a:srgbClr val="333333"/>
              </a:solidFill>
              <a:latin typeface="Georgia"/>
              <a:ea typeface="Georgia"/>
              <a:cs typeface="Georgia"/>
              <a:sym typeface="Georgia"/>
            </a:endParaRPr>
          </a:p>
          <a:p>
            <a:pPr indent="0" lvl="0" marL="0" marR="0" rtl="0" algn="l">
              <a:lnSpc>
                <a:spcPct val="100000"/>
              </a:lnSpc>
              <a:spcBef>
                <a:spcPts val="1100"/>
              </a:spcBef>
              <a:spcAft>
                <a:spcPts val="0"/>
              </a:spcAft>
              <a:buNone/>
            </a:pPr>
            <a:r>
              <a:rPr lang="en"/>
              <a:t>I also tried GB because</a:t>
            </a:r>
            <a:endParaRPr/>
          </a:p>
          <a:p>
            <a:pPr indent="-317500" lvl="0" marL="457200" marR="0" rtl="0" algn="l">
              <a:lnSpc>
                <a:spcPct val="100000"/>
              </a:lnSpc>
              <a:spcBef>
                <a:spcPts val="0"/>
              </a:spcBef>
              <a:spcAft>
                <a:spcPts val="0"/>
              </a:spcAft>
              <a:buSzPts val="1400"/>
              <a:buChar char="●"/>
            </a:pPr>
            <a:r>
              <a:rPr lang="en"/>
              <a:t>Combination of weak learners</a:t>
            </a:r>
            <a:endParaRPr/>
          </a:p>
          <a:p>
            <a:pPr indent="-317500" lvl="0" marL="457200" marR="0" rtl="0" algn="l">
              <a:lnSpc>
                <a:spcPct val="100000"/>
              </a:lnSpc>
              <a:spcBef>
                <a:spcPts val="0"/>
              </a:spcBef>
              <a:spcAft>
                <a:spcPts val="0"/>
              </a:spcAft>
              <a:buSzPts val="1400"/>
              <a:buChar char="●"/>
            </a:pPr>
            <a:r>
              <a:rPr lang="en" sz="1200">
                <a:solidFill>
                  <a:srgbClr val="333333"/>
                </a:solidFill>
                <a:latin typeface="Georgia"/>
                <a:ea typeface="Georgia"/>
                <a:cs typeface="Georgia"/>
                <a:sym typeface="Georgia"/>
              </a:rPr>
              <a:t> Each new tree helps to correct errors made by previously trained tree. </a:t>
            </a:r>
            <a:endParaRPr/>
          </a:p>
          <a:p>
            <a:pPr indent="-317500" lvl="0" marL="457200" marR="0" rtl="0" algn="l">
              <a:lnSpc>
                <a:spcPct val="100000"/>
              </a:lnSpc>
              <a:spcBef>
                <a:spcPts val="0"/>
              </a:spcBef>
              <a:spcAft>
                <a:spcPts val="0"/>
              </a:spcAft>
              <a:buSzPts val="1400"/>
              <a:buChar char="●"/>
            </a:pPr>
            <a:r>
              <a:rPr lang="en"/>
              <a:t>Non linear relationship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046688f4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4046688f4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30 seconds</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The most important issue for me was to not miss people who have depression, even at a price of being overly </a:t>
            </a:r>
            <a:r>
              <a:rPr lang="en"/>
              <a:t>concerned</a:t>
            </a:r>
            <a:r>
              <a:rPr lang="en"/>
              <a:t> with people who do not have depression.</a:t>
            </a:r>
            <a:endParaRPr/>
          </a:p>
          <a:p>
            <a:pPr indent="0" lvl="0" marL="0" marR="0" rtl="0" algn="l">
              <a:lnSpc>
                <a:spcPct val="100000"/>
              </a:lnSpc>
              <a:spcBef>
                <a:spcPts val="0"/>
              </a:spcBef>
              <a:spcAft>
                <a:spcPts val="0"/>
              </a:spcAft>
              <a:buClr>
                <a:srgbClr val="000000"/>
              </a:buClr>
              <a:buSzPts val="1400"/>
              <a:buFont typeface="Arial"/>
              <a:buNone/>
            </a:pPr>
            <a:r>
              <a:rPr lang="en"/>
              <a:t>I wanted to catch the all of the red fish, even if some blue fish come along.</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In terms of performance, I wanted to focus on the recall rate of the model. It was more important to me to correctly identify people with depression than </a:t>
            </a:r>
            <a:r>
              <a:rPr lang="en"/>
              <a:t>mistakenly</a:t>
            </a:r>
            <a:r>
              <a:rPr lang="en"/>
              <a:t> label non depressed sample as depressed.   </a:t>
            </a:r>
            <a:endParaRPr/>
          </a:p>
          <a:p>
            <a:pPr indent="0" lvl="0" marL="0" marR="0" rtl="0" algn="l">
              <a:lnSpc>
                <a:spcPct val="100000"/>
              </a:lnSpc>
              <a:spcBef>
                <a:spcPts val="0"/>
              </a:spcBef>
              <a:spcAft>
                <a:spcPts val="0"/>
              </a:spcAft>
              <a:buClr>
                <a:srgbClr val="000000"/>
              </a:buClr>
              <a:buSzPts val="1400"/>
              <a:buFont typeface="Arial"/>
              <a:buNone/>
            </a:pPr>
            <a:r>
              <a:rPr lang="en"/>
              <a:t>Add numbers</a:t>
            </a:r>
            <a:endParaRPr/>
          </a:p>
          <a:p>
            <a:pPr indent="0" lvl="0" marL="0" marR="0" rtl="0" algn="l">
              <a:lnSpc>
                <a:spcPct val="100000"/>
              </a:lnSpc>
              <a:spcBef>
                <a:spcPts val="0"/>
              </a:spcBef>
              <a:spcAft>
                <a:spcPts val="0"/>
              </a:spcAft>
              <a:buClr>
                <a:srgbClr val="000000"/>
              </a:buClr>
              <a:buSzPts val="1400"/>
              <a:buFont typeface="Arial"/>
              <a:buNone/>
            </a:pPr>
            <a:r>
              <a:rPr lang="en">
                <a:solidFill>
                  <a:srgbClr val="1D1F22"/>
                </a:solidFill>
                <a:highlight>
                  <a:srgbClr val="FFFFFF"/>
                </a:highlight>
              </a:rPr>
              <a:t>The precision is intuitively the ability of the classifier not to label as positive a sample that is negative.</a:t>
            </a:r>
            <a:endParaRPr>
              <a:solidFill>
                <a:srgbClr val="1D1F22"/>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a:solidFill>
                  <a:srgbClr val="1D1F22"/>
                </a:solidFill>
              </a:rPr>
              <a:t>The recall is intuitively the ability of the classifier to find all the positive samples.</a:t>
            </a:r>
            <a:endParaRPr>
              <a:solidFill>
                <a:srgbClr val="1D1F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048a6f6f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4048a6f6f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30 seconds</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Looking at one of the model’s recall precision graph, I chose the optimal trade off point to be 90% recall and 10% precision</a:t>
            </a:r>
            <a:endParaRPr/>
          </a:p>
          <a:p>
            <a:pPr indent="0" lvl="0" marL="0" marR="0" rtl="0" algn="l">
              <a:lnSpc>
                <a:spcPct val="100000"/>
              </a:lnSpc>
              <a:spcBef>
                <a:spcPts val="0"/>
              </a:spcBef>
              <a:spcAft>
                <a:spcPts val="0"/>
              </a:spcAft>
              <a:buClr>
                <a:srgbClr val="000000"/>
              </a:buClr>
              <a:buSzPts val="1400"/>
              <a:buFont typeface="Arial"/>
              <a:buNone/>
            </a:pPr>
            <a:r>
              <a:t/>
            </a:r>
            <a:endParaRPr>
              <a:solidFill>
                <a:srgbClr val="1D1F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048a6f6f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4048a6f6f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30 seconds</a:t>
            </a:r>
            <a:endParaRPr/>
          </a:p>
          <a:p>
            <a:pPr indent="0" lvl="0" marL="0" marR="0" rtl="0" algn="l">
              <a:lnSpc>
                <a:spcPct val="100000"/>
              </a:lnSpc>
              <a:spcBef>
                <a:spcPts val="0"/>
              </a:spcBef>
              <a:spcAft>
                <a:spcPts val="0"/>
              </a:spcAft>
              <a:buClr>
                <a:srgbClr val="000000"/>
              </a:buClr>
              <a:buSzPts val="1400"/>
              <a:buFont typeface="Arial"/>
              <a:buNone/>
            </a:pPr>
            <a:r>
              <a:rPr lang="en"/>
              <a:t>These are the most important features in my model. </a:t>
            </a:r>
            <a:endParaRPr/>
          </a:p>
          <a:p>
            <a:pPr indent="0" lvl="0" marL="0" marR="0" rtl="0" algn="l">
              <a:lnSpc>
                <a:spcPct val="100000"/>
              </a:lnSpc>
              <a:spcBef>
                <a:spcPts val="0"/>
              </a:spcBef>
              <a:spcAft>
                <a:spcPts val="0"/>
              </a:spcAft>
              <a:buClr>
                <a:srgbClr val="000000"/>
              </a:buClr>
              <a:buSzPts val="1400"/>
              <a:buFont typeface="Arial"/>
              <a:buNone/>
            </a:pPr>
            <a:r>
              <a:rPr lang="en"/>
              <a:t>Fix the never used alcohol to alc and cig. Move the never used to the start.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9pPr>
          </a:lstStyle>
          <a:p/>
        </p:txBody>
      </p:sp>
      <p:sp>
        <p:nvSpPr>
          <p:cNvPr id="11" name="Google Shape;11;p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txBox="1"/>
          <p:nvPr>
            <p:ph idx="1" type="body"/>
          </p:nvPr>
        </p:nvSpPr>
        <p:spPr>
          <a:xfrm>
            <a:off x="457200" y="5407123"/>
            <a:ext cx="8229600" cy="491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CFD8DC"/>
              </a:buClr>
              <a:buSzPts val="1800"/>
              <a:buFont typeface="Source Sans Pro"/>
              <a:buNone/>
              <a:defRPr b="0" i="0" sz="1800" u="none" cap="none" strike="noStrike">
                <a:solidFill>
                  <a:srgbClr val="263238"/>
                </a:solidFill>
                <a:latin typeface="Source Sans Pro"/>
                <a:ea typeface="Source Sans Pro"/>
                <a:cs typeface="Source Sans Pro"/>
                <a:sym typeface="Source Sans Pro"/>
              </a:defRPr>
            </a:lvl1pPr>
          </a:lstStyle>
          <a:p/>
        </p:txBody>
      </p:sp>
      <p:sp>
        <p:nvSpPr>
          <p:cNvPr id="65" name="Google Shape;65;p11"/>
          <p:cNvSpPr txBox="1"/>
          <p:nvPr>
            <p:ph idx="12" type="sldNum"/>
          </p:nvPr>
        </p:nvSpPr>
        <p:spPr>
          <a:xfrm>
            <a:off x="-92" y="6333125"/>
            <a:ext cx="9144000" cy="525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28" name="Google Shape;28;p3"/>
          <p:cNvSpPr txBox="1"/>
          <p:nvPr>
            <p:ph idx="1" type="body"/>
          </p:nvPr>
        </p:nvSpPr>
        <p:spPr>
          <a:xfrm>
            <a:off x="786137" y="1600200"/>
            <a:ext cx="3675300" cy="49677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1pPr>
            <a:lvl2pPr indent="-393700" lvl="1" marL="914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2pPr>
            <a:lvl3pPr indent="-393700" lvl="2" marL="1371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3pPr>
            <a:lvl4pPr indent="-393700" lvl="3" marL="1828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4pPr>
            <a:lvl5pPr indent="-393700" lvl="4" marL="22860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5pPr>
            <a:lvl6pPr indent="-393700" lvl="5" marL="27432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6pPr>
            <a:lvl7pPr indent="-393700" lvl="6" marL="3200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7pPr>
            <a:lvl8pPr indent="-393700" lvl="7" marL="3657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8pPr>
            <a:lvl9pPr indent="-393700" lvl="8" marL="4114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9pPr>
          </a:lstStyle>
          <a:p/>
        </p:txBody>
      </p:sp>
      <p:sp>
        <p:nvSpPr>
          <p:cNvPr id="29" name="Google Shape;29;p3"/>
          <p:cNvSpPr txBox="1"/>
          <p:nvPr>
            <p:ph idx="2" type="body"/>
          </p:nvPr>
        </p:nvSpPr>
        <p:spPr>
          <a:xfrm>
            <a:off x="4682659" y="1600200"/>
            <a:ext cx="3675300" cy="49677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1pPr>
            <a:lvl2pPr indent="-393700" lvl="1" marL="914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2pPr>
            <a:lvl3pPr indent="-393700" lvl="2" marL="1371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3pPr>
            <a:lvl4pPr indent="-393700" lvl="3" marL="1828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4pPr>
            <a:lvl5pPr indent="-393700" lvl="4" marL="22860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5pPr>
            <a:lvl6pPr indent="-393700" lvl="5" marL="27432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6pPr>
            <a:lvl7pPr indent="-393700" lvl="6" marL="3200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7pPr>
            <a:lvl8pPr indent="-393700" lvl="7" marL="3657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8pPr>
            <a:lvl9pPr indent="-393700" lvl="8" marL="4114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9pPr>
          </a:lstStyle>
          <a:p/>
        </p:txBody>
      </p:sp>
      <p:sp>
        <p:nvSpPr>
          <p:cNvPr id="30" name="Google Shape;30;p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5"/>
          <p:cNvSpPr txBox="1"/>
          <p:nvPr>
            <p:ph type="ctrTitle"/>
          </p:nvPr>
        </p:nvSpPr>
        <p:spPr>
          <a:xfrm>
            <a:off x="1546025" y="2034925"/>
            <a:ext cx="5832600" cy="1546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9pPr>
          </a:lstStyle>
          <a:p/>
        </p:txBody>
      </p:sp>
      <p:sp>
        <p:nvSpPr>
          <p:cNvPr id="35" name="Google Shape;35;p5"/>
          <p:cNvSpPr txBox="1"/>
          <p:nvPr>
            <p:ph idx="1" type="subTitle"/>
          </p:nvPr>
        </p:nvSpPr>
        <p:spPr>
          <a:xfrm>
            <a:off x="1546025" y="3710548"/>
            <a:ext cx="5832600" cy="1046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1pPr>
            <a:lvl2pPr lvl="1"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2pPr>
            <a:lvl3pPr lvl="2"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3pPr>
            <a:lvl4pPr lvl="3"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4pPr>
            <a:lvl5pPr lvl="4"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5pPr>
            <a:lvl6pPr lvl="5"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6pPr>
            <a:lvl7pPr lvl="6"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7pPr>
            <a:lvl8pPr lvl="7"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8pPr>
            <a:lvl9pPr lvl="8"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 name="Shape 36"/>
        <p:cNvGrpSpPr/>
        <p:nvPr/>
      </p:nvGrpSpPr>
      <p:grpSpPr>
        <a:xfrm>
          <a:off x="0" y="0"/>
          <a:ext cx="0" cy="0"/>
          <a:chOff x="0" y="0"/>
          <a:chExt cx="0" cy="0"/>
        </a:xfrm>
      </p:grpSpPr>
      <p:pic>
        <p:nvPicPr>
          <p:cNvPr descr="connections-05.png" id="37" name="Google Shape;37;p6"/>
          <p:cNvPicPr preferRelativeResize="0"/>
          <p:nvPr/>
        </p:nvPicPr>
        <p:blipFill rotWithShape="1">
          <a:blip r:embed="rId2">
            <a:alphaModFix/>
          </a:blip>
          <a:srcRect b="0" l="0" r="0" t="0"/>
          <a:stretch/>
        </p:blipFill>
        <p:spPr>
          <a:xfrm flipH="1" rot="10800000">
            <a:off x="5945" y="0"/>
            <a:ext cx="9132109" cy="6858000"/>
          </a:xfrm>
          <a:prstGeom prst="rect">
            <a:avLst/>
          </a:prstGeom>
          <a:noFill/>
          <a:ln>
            <a:noFill/>
          </a:ln>
        </p:spPr>
      </p:pic>
      <p:sp>
        <p:nvSpPr>
          <p:cNvPr id="38" name="Google Shape;38;p6"/>
          <p:cNvSpPr txBox="1"/>
          <p:nvPr>
            <p:ph idx="1" type="body"/>
          </p:nvPr>
        </p:nvSpPr>
        <p:spPr>
          <a:xfrm>
            <a:off x="1215300" y="2501400"/>
            <a:ext cx="6713400" cy="1093200"/>
          </a:xfrm>
          <a:prstGeom prst="rect">
            <a:avLst/>
          </a:prstGeom>
          <a:noFill/>
          <a:ln>
            <a:noFill/>
          </a:ln>
        </p:spPr>
        <p:txBody>
          <a:bodyPr anchorCtr="0" anchor="t" bIns="91425" lIns="91425" spcFirstLastPara="1" rIns="91425" wrap="square" tIns="91425"/>
          <a:lstStyle>
            <a:lvl1pPr indent="-457200" lvl="0" marL="457200" marR="0" rtl="0" algn="ctr">
              <a:lnSpc>
                <a:spcPct val="100000"/>
              </a:lnSpc>
              <a:spcBef>
                <a:spcPts val="60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1pPr>
            <a:lvl2pPr indent="-457200" lvl="1" marL="9144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2pPr>
            <a:lvl3pPr indent="-457200" lvl="2" marL="13716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3pPr>
            <a:lvl4pPr indent="-457200" lvl="3" marL="18288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4pPr>
            <a:lvl5pPr indent="-457200" lvl="4" marL="22860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5pPr>
            <a:lvl6pPr indent="-457200" lvl="5" marL="27432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6pPr>
            <a:lvl7pPr indent="-457200" lvl="6" marL="32004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7pPr>
            <a:lvl8pPr indent="-457200" lvl="7" marL="36576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8pPr>
            <a:lvl9pPr indent="-457200" lvl="8" marL="41148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9pPr>
          </a:lstStyle>
          <a:p/>
        </p:txBody>
      </p:sp>
      <p:grpSp>
        <p:nvGrpSpPr>
          <p:cNvPr id="39" name="Google Shape;39;p6"/>
          <p:cNvGrpSpPr/>
          <p:nvPr/>
        </p:nvGrpSpPr>
        <p:grpSpPr>
          <a:xfrm>
            <a:off x="3593400" y="1074285"/>
            <a:ext cx="1957200" cy="1093200"/>
            <a:chOff x="3593400" y="1760085"/>
            <a:chExt cx="1957200" cy="1093200"/>
          </a:xfrm>
        </p:grpSpPr>
        <p:sp>
          <p:nvSpPr>
            <p:cNvPr id="40" name="Google Shape;40;p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0091EA"/>
                  </a:solidFill>
                  <a:latin typeface="Source Sans Pro"/>
                  <a:ea typeface="Source Sans Pro"/>
                  <a:cs typeface="Source Sans Pro"/>
                  <a:sym typeface="Source Sans Pro"/>
                </a:rPr>
                <a:t>“</a:t>
              </a:r>
              <a:endParaRPr b="1" i="0" sz="6000" u="none" cap="none" strike="noStrike">
                <a:solidFill>
                  <a:srgbClr val="0091EA"/>
                </a:solidFill>
                <a:latin typeface="Source Sans Pro"/>
                <a:ea typeface="Source Sans Pro"/>
                <a:cs typeface="Source Sans Pro"/>
                <a:sym typeface="Source Sans Pro"/>
              </a:endParaRPr>
            </a:p>
          </p:txBody>
        </p:sp>
        <p:sp>
          <p:nvSpPr>
            <p:cNvPr id="41" name="Google Shape;41;p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 name="Google Shape;43;p6"/>
          <p:cNvCxnSpPr>
            <a:endCxn id="41" idx="1"/>
          </p:cNvCxnSpPr>
          <p:nvPr/>
        </p:nvCxnSpPr>
        <p:spPr>
          <a:xfrm>
            <a:off x="3742095" y="871980"/>
            <a:ext cx="443400" cy="362400"/>
          </a:xfrm>
          <a:prstGeom prst="straightConnector1">
            <a:avLst/>
          </a:prstGeom>
          <a:noFill/>
          <a:ln cap="flat" cmpd="sng" w="9525">
            <a:solidFill>
              <a:srgbClr val="CFD8DC"/>
            </a:solidFill>
            <a:prstDash val="solid"/>
            <a:round/>
            <a:headEnd len="sm" w="sm" type="none"/>
            <a:tailEnd len="sm" w="sm" type="none"/>
          </a:ln>
        </p:spPr>
      </p:cxnSp>
      <p:cxnSp>
        <p:nvCxnSpPr>
          <p:cNvPr id="44" name="Google Shape;44;p6"/>
          <p:cNvCxnSpPr/>
          <p:nvPr/>
        </p:nvCxnSpPr>
        <p:spPr>
          <a:xfrm rot="10800000">
            <a:off x="4114800" y="269685"/>
            <a:ext cx="457200" cy="804600"/>
          </a:xfrm>
          <a:prstGeom prst="straightConnector1">
            <a:avLst/>
          </a:prstGeom>
          <a:noFill/>
          <a:ln cap="flat" cmpd="sng" w="9525">
            <a:solidFill>
              <a:srgbClr val="CFD8DC"/>
            </a:solidFill>
            <a:prstDash val="solid"/>
            <a:round/>
            <a:headEnd len="sm" w="sm" type="none"/>
            <a:tailEnd len="sm" w="sm" type="none"/>
          </a:ln>
        </p:spPr>
      </p:cxnSp>
      <p:cxnSp>
        <p:nvCxnSpPr>
          <p:cNvPr id="45" name="Google Shape;45;p6"/>
          <p:cNvCxnSpPr/>
          <p:nvPr/>
        </p:nvCxnSpPr>
        <p:spPr>
          <a:xfrm flipH="1" rot="10800000">
            <a:off x="4749075" y="753125"/>
            <a:ext cx="95100" cy="348900"/>
          </a:xfrm>
          <a:prstGeom prst="straightConnector1">
            <a:avLst/>
          </a:prstGeom>
          <a:noFill/>
          <a:ln cap="flat" cmpd="sng" w="9525">
            <a:solidFill>
              <a:srgbClr val="CFD8DC"/>
            </a:solidFill>
            <a:prstDash val="solid"/>
            <a:round/>
            <a:headEnd len="sm" w="sm" type="none"/>
            <a:tailEnd len="sm" w="sm" type="none"/>
          </a:ln>
        </p:spPr>
      </p:cxnSp>
      <p:sp>
        <p:nvSpPr>
          <p:cNvPr id="46" name="Google Shape;46;p6"/>
          <p:cNvSpPr txBox="1"/>
          <p:nvPr>
            <p:ph idx="12" type="sldNum"/>
          </p:nvPr>
        </p:nvSpPr>
        <p:spPr>
          <a:xfrm>
            <a:off x="-87" y="6333125"/>
            <a:ext cx="9144000" cy="525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sp>
        <p:nvSpPr>
          <p:cNvPr id="48" name="Google Shape;48;p7"/>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49" name="Google Shape;49;p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CFD8DC"/>
              </a:buClr>
              <a:buSzPts val="3000"/>
              <a:buFont typeface="Source Sans Pro"/>
              <a:buChar char="◎"/>
              <a:defRPr b="0" i="0" sz="3000" u="none" cap="none" strike="noStrike">
                <a:solidFill>
                  <a:srgbClr val="263238"/>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9pPr>
          </a:lstStyle>
          <a:p/>
        </p:txBody>
      </p:sp>
      <p:sp>
        <p:nvSpPr>
          <p:cNvPr id="50" name="Google Shape;50;p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53" name="Google Shape;53;p8"/>
          <p:cNvSpPr txBox="1"/>
          <p:nvPr>
            <p:ph idx="1" type="body"/>
          </p:nvPr>
        </p:nvSpPr>
        <p:spPr>
          <a:xfrm>
            <a:off x="786150" y="1600200"/>
            <a:ext cx="2419800" cy="4967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355600" lvl="1" marL="914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355600" lvl="2" marL="1371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355600" lvl="3" marL="1828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4pPr>
            <a:lvl5pPr indent="-355600" lvl="4" marL="22860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5pPr>
            <a:lvl6pPr indent="-355600" lvl="5" marL="27432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6pPr>
            <a:lvl7pPr indent="-355600" lvl="6" marL="3200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7pPr>
            <a:lvl8pPr indent="-355600" lvl="7" marL="3657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8pPr>
            <a:lvl9pPr indent="-355600" lvl="8" marL="4114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9pPr>
          </a:lstStyle>
          <a:p/>
        </p:txBody>
      </p:sp>
      <p:sp>
        <p:nvSpPr>
          <p:cNvPr id="54" name="Google Shape;54;p8"/>
          <p:cNvSpPr txBox="1"/>
          <p:nvPr>
            <p:ph idx="2" type="body"/>
          </p:nvPr>
        </p:nvSpPr>
        <p:spPr>
          <a:xfrm>
            <a:off x="3329992" y="1600200"/>
            <a:ext cx="2419800" cy="4967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355600" lvl="1" marL="914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355600" lvl="2" marL="1371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355600" lvl="3" marL="1828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4pPr>
            <a:lvl5pPr indent="-355600" lvl="4" marL="22860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5pPr>
            <a:lvl6pPr indent="-355600" lvl="5" marL="27432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6pPr>
            <a:lvl7pPr indent="-355600" lvl="6" marL="3200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7pPr>
            <a:lvl8pPr indent="-355600" lvl="7" marL="3657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8pPr>
            <a:lvl9pPr indent="-355600" lvl="8" marL="4114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9pPr>
          </a:lstStyle>
          <a:p/>
        </p:txBody>
      </p:sp>
      <p:sp>
        <p:nvSpPr>
          <p:cNvPr id="55" name="Google Shape;55;p8"/>
          <p:cNvSpPr txBox="1"/>
          <p:nvPr>
            <p:ph idx="3" type="body"/>
          </p:nvPr>
        </p:nvSpPr>
        <p:spPr>
          <a:xfrm>
            <a:off x="5873834" y="1600200"/>
            <a:ext cx="2419800" cy="4967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355600" lvl="1" marL="914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355600" lvl="2" marL="1371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355600" lvl="3" marL="1828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4pPr>
            <a:lvl5pPr indent="-355600" lvl="4" marL="22860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5pPr>
            <a:lvl6pPr indent="-355600" lvl="5" marL="27432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6pPr>
            <a:lvl7pPr indent="-355600" lvl="6" marL="3200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7pPr>
            <a:lvl8pPr indent="-355600" lvl="7" marL="3657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8pPr>
            <a:lvl9pPr indent="-355600" lvl="8" marL="4114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9pPr>
          </a:lstStyle>
          <a:p/>
        </p:txBody>
      </p:sp>
      <p:sp>
        <p:nvSpPr>
          <p:cNvPr id="56" name="Google Shape;56;p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59" name="Google Shape;59;p9"/>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0"/>
          <p:cNvSpPr/>
          <p:nvPr/>
        </p:nvSpPr>
        <p:spPr>
          <a:xfrm>
            <a:off x="-26550" y="-19800"/>
            <a:ext cx="9197100" cy="68976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CFD8DC"/>
              </a:buClr>
              <a:buSzPts val="3000"/>
              <a:buFont typeface="Source Sans Pro"/>
              <a:buChar char="◎"/>
              <a:defRPr b="0" i="0" sz="3000" u="none" cap="none" strike="noStrike">
                <a:solidFill>
                  <a:srgbClr val="263238"/>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ww.mentalhealthamerica.net/issues/2017-state-mental-health-america-report-overview-historical-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www.ncbi.nlm.nih.gov/pubmed/781435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sp>
        <p:nvSpPr>
          <p:cNvPr id="71" name="Google Shape;71;p12"/>
          <p:cNvSpPr txBox="1"/>
          <p:nvPr/>
        </p:nvSpPr>
        <p:spPr>
          <a:xfrm>
            <a:off x="462050" y="2533500"/>
            <a:ext cx="8063100" cy="17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398BA2"/>
                </a:solidFill>
                <a:latin typeface="Oswald"/>
                <a:ea typeface="Oswald"/>
                <a:cs typeface="Oswald"/>
                <a:sym typeface="Oswald"/>
              </a:rPr>
              <a:t>Drug Use Risk Analysis</a:t>
            </a:r>
            <a:endParaRPr b="1" sz="4800">
              <a:solidFill>
                <a:srgbClr val="398BA2"/>
              </a:solidFill>
              <a:latin typeface="Oswald"/>
              <a:ea typeface="Oswald"/>
              <a:cs typeface="Oswald"/>
              <a:sym typeface="Oswald"/>
            </a:endParaRPr>
          </a:p>
          <a:p>
            <a:pPr indent="0" lvl="0" marL="0" rtl="0" algn="l">
              <a:spcBef>
                <a:spcPts val="0"/>
              </a:spcBef>
              <a:spcAft>
                <a:spcPts val="0"/>
              </a:spcAft>
              <a:buNone/>
            </a:pPr>
            <a:r>
              <a:rPr b="1" lang="en" sz="3000">
                <a:solidFill>
                  <a:srgbClr val="398BA2"/>
                </a:solidFill>
                <a:latin typeface="Oswald"/>
                <a:ea typeface="Oswald"/>
                <a:cs typeface="Oswald"/>
                <a:sym typeface="Oswald"/>
              </a:rPr>
              <a:t>Depression prediction based on drug use</a:t>
            </a:r>
            <a:endParaRPr b="1" sz="3000">
              <a:solidFill>
                <a:srgbClr val="398BA2"/>
              </a:solidFill>
              <a:latin typeface="Oswald"/>
              <a:ea typeface="Oswald"/>
              <a:cs typeface="Oswald"/>
              <a:sym typeface="Oswald"/>
            </a:endParaRPr>
          </a:p>
          <a:p>
            <a:pPr indent="0" lvl="0" marL="0" rtl="0" algn="l">
              <a:spcBef>
                <a:spcPts val="0"/>
              </a:spcBef>
              <a:spcAft>
                <a:spcPts val="0"/>
              </a:spcAft>
              <a:buNone/>
            </a:pPr>
            <a:r>
              <a:t/>
            </a:r>
            <a:endParaRPr b="1" sz="2400">
              <a:solidFill>
                <a:srgbClr val="398BA2"/>
              </a:solidFill>
              <a:latin typeface="Oswald"/>
              <a:ea typeface="Oswald"/>
              <a:cs typeface="Oswald"/>
              <a:sym typeface="Oswald"/>
            </a:endParaRPr>
          </a:p>
          <a:p>
            <a:pPr indent="0" lvl="0" marL="0" rtl="0" algn="l">
              <a:spcBef>
                <a:spcPts val="0"/>
              </a:spcBef>
              <a:spcAft>
                <a:spcPts val="0"/>
              </a:spcAft>
              <a:buNone/>
            </a:pPr>
            <a:r>
              <a:rPr b="1" lang="en" sz="2400">
                <a:solidFill>
                  <a:srgbClr val="398BA2"/>
                </a:solidFill>
                <a:latin typeface="Oswald"/>
                <a:ea typeface="Oswald"/>
                <a:cs typeface="Oswald"/>
                <a:sym typeface="Oswald"/>
              </a:rPr>
              <a:t>Shaked Shalem</a:t>
            </a:r>
            <a:endParaRPr b="1" sz="2400">
              <a:solidFill>
                <a:srgbClr val="398BA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idx="4294967295" type="ctrTitle"/>
          </p:nvPr>
        </p:nvSpPr>
        <p:spPr>
          <a:xfrm>
            <a:off x="685800" y="587123"/>
            <a:ext cx="77724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b="1" i="0" lang="en" sz="6000" u="none" cap="none" strike="noStrike">
                <a:solidFill>
                  <a:srgbClr val="398BA2"/>
                </a:solidFill>
                <a:latin typeface="Roboto Slab"/>
                <a:ea typeface="Roboto Slab"/>
                <a:cs typeface="Roboto Slab"/>
                <a:sym typeface="Roboto Slab"/>
              </a:rPr>
              <a:t>Thanks!</a:t>
            </a:r>
            <a:endParaRPr b="1" i="0" sz="6000" u="none" cap="none" strike="noStrike">
              <a:solidFill>
                <a:srgbClr val="398BA2"/>
              </a:solidFill>
              <a:latin typeface="Roboto Slab"/>
              <a:ea typeface="Roboto Slab"/>
              <a:cs typeface="Roboto Slab"/>
              <a:sym typeface="Roboto Slab"/>
            </a:endParaRPr>
          </a:p>
        </p:txBody>
      </p:sp>
      <p:sp>
        <p:nvSpPr>
          <p:cNvPr id="171" name="Google Shape;171;p21"/>
          <p:cNvSpPr txBox="1"/>
          <p:nvPr>
            <p:ph idx="4294967295" type="subTitle"/>
          </p:nvPr>
        </p:nvSpPr>
        <p:spPr>
          <a:xfrm>
            <a:off x="685800" y="2186550"/>
            <a:ext cx="65937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CFD8DC"/>
              </a:buClr>
              <a:buSzPts val="3000"/>
              <a:buFont typeface="Source Sans Pro"/>
              <a:buNone/>
            </a:pPr>
            <a:r>
              <a:rPr b="1" i="0" lang="en" sz="3600" u="none" cap="none" strike="noStrike">
                <a:solidFill>
                  <a:srgbClr val="263238"/>
                </a:solidFill>
                <a:latin typeface="Source Sans Pro"/>
                <a:ea typeface="Source Sans Pro"/>
                <a:cs typeface="Source Sans Pro"/>
                <a:sym typeface="Source Sans Pro"/>
              </a:rPr>
              <a:t>Any questions?</a:t>
            </a:r>
            <a:endParaRPr b="1" i="0" sz="3600" u="none" cap="none" strike="noStrike">
              <a:solidFill>
                <a:srgbClr val="263238"/>
              </a:solidFill>
              <a:latin typeface="Source Sans Pro"/>
              <a:ea typeface="Source Sans Pro"/>
              <a:cs typeface="Source Sans Pro"/>
              <a:sym typeface="Source Sans Pro"/>
            </a:endParaRPr>
          </a:p>
        </p:txBody>
      </p:sp>
      <p:sp>
        <p:nvSpPr>
          <p:cNvPr id="172" name="Google Shape;172;p2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Performance</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178" name="Google Shape;178;p2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pic>
        <p:nvPicPr>
          <p:cNvPr id="179" name="Google Shape;179;p22"/>
          <p:cNvPicPr preferRelativeResize="0"/>
          <p:nvPr/>
        </p:nvPicPr>
        <p:blipFill>
          <a:blip r:embed="rId3">
            <a:alphaModFix/>
          </a:blip>
          <a:stretch>
            <a:fillRect/>
          </a:stretch>
        </p:blipFill>
        <p:spPr>
          <a:xfrm>
            <a:off x="1272600" y="1608300"/>
            <a:ext cx="6220175" cy="436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3"/>
          <p:cNvSpPr txBox="1"/>
          <p:nvPr>
            <p:ph idx="4294967295" type="ctrTitle"/>
          </p:nvPr>
        </p:nvSpPr>
        <p:spPr>
          <a:xfrm>
            <a:off x="1020600" y="2616600"/>
            <a:ext cx="7383900" cy="1193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6000">
                <a:solidFill>
                  <a:srgbClr val="398BA2"/>
                </a:solidFill>
              </a:rPr>
              <a:t>16.2 million adults </a:t>
            </a:r>
            <a:r>
              <a:rPr lang="en" sz="4800">
                <a:solidFill>
                  <a:srgbClr val="398BA2"/>
                </a:solidFill>
              </a:rPr>
              <a:t> </a:t>
            </a:r>
            <a:endParaRPr sz="48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rPr lang="en" sz="2400">
                <a:solidFill>
                  <a:srgbClr val="398BA2"/>
                </a:solidFill>
              </a:rPr>
              <a:t>in the US have experienced a major depressive episode in the past year</a:t>
            </a:r>
            <a:r>
              <a:rPr b="0" i="0" lang="en" sz="2400" u="none" cap="none" strike="noStrike">
                <a:solidFill>
                  <a:srgbClr val="398BA2"/>
                </a:solidFill>
                <a:latin typeface="Roboto Slab"/>
                <a:ea typeface="Roboto Slab"/>
                <a:cs typeface="Roboto Slab"/>
                <a:sym typeface="Roboto Slab"/>
              </a:rPr>
              <a:t> </a:t>
            </a:r>
            <a:endParaRPr b="0" i="0" sz="2400" u="none" cap="none" strike="noStrike">
              <a:solidFill>
                <a:srgbClr val="398BA2"/>
              </a:solidFill>
              <a:latin typeface="Roboto Slab"/>
              <a:ea typeface="Roboto Slab"/>
              <a:cs typeface="Roboto Slab"/>
              <a:sym typeface="Roboto Slab"/>
            </a:endParaRPr>
          </a:p>
        </p:txBody>
      </p:sp>
      <p:sp>
        <p:nvSpPr>
          <p:cNvPr id="77" name="Google Shape;77;p1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
        <p:nvSpPr>
          <p:cNvPr id="78" name="Google Shape;78;p13"/>
          <p:cNvSpPr txBox="1"/>
          <p:nvPr/>
        </p:nvSpPr>
        <p:spPr>
          <a:xfrm>
            <a:off x="4757500" y="6333125"/>
            <a:ext cx="392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1350">
                <a:solidFill>
                  <a:schemeClr val="dk1"/>
                </a:solidFill>
                <a:highlight>
                  <a:srgbClr val="FFFFFF"/>
                </a:highlight>
                <a:latin typeface="Open Sans"/>
                <a:ea typeface="Open Sans"/>
                <a:cs typeface="Open Sans"/>
                <a:sym typeface="Open Sans"/>
              </a:rPr>
              <a:t>According to </a:t>
            </a:r>
            <a:r>
              <a:rPr lang="en" sz="1350" u="sng">
                <a:solidFill>
                  <a:srgbClr val="F78F1E"/>
                </a:solidFill>
                <a:highlight>
                  <a:srgbClr val="FFFFFF"/>
                </a:highlight>
                <a:latin typeface="Open Sans"/>
                <a:ea typeface="Open Sans"/>
                <a:cs typeface="Open Sans"/>
                <a:sym typeface="Open Sans"/>
                <a:hlinkClick r:id="rId4"/>
              </a:rPr>
              <a:t>Mental Health America</a:t>
            </a:r>
            <a:endParaRPr>
              <a:solidFill>
                <a:srgbClr val="F78F1E"/>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Motivation</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84" name="Google Shape;84;p1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pic>
        <p:nvPicPr>
          <p:cNvPr id="85" name="Google Shape;85;p14"/>
          <p:cNvPicPr preferRelativeResize="0"/>
          <p:nvPr/>
        </p:nvPicPr>
        <p:blipFill>
          <a:blip r:embed="rId3">
            <a:alphaModFix/>
          </a:blip>
          <a:stretch>
            <a:fillRect/>
          </a:stretch>
        </p:blipFill>
        <p:spPr>
          <a:xfrm>
            <a:off x="2353900" y="1804925"/>
            <a:ext cx="4569625" cy="4691650"/>
          </a:xfrm>
          <a:prstGeom prst="rect">
            <a:avLst/>
          </a:prstGeom>
          <a:noFill/>
          <a:ln>
            <a:noFill/>
          </a:ln>
        </p:spPr>
      </p:pic>
      <p:sp>
        <p:nvSpPr>
          <p:cNvPr id="86" name="Google Shape;86;p14"/>
          <p:cNvSpPr txBox="1"/>
          <p:nvPr/>
        </p:nvSpPr>
        <p:spPr>
          <a:xfrm>
            <a:off x="1600925" y="1208875"/>
            <a:ext cx="5551200" cy="1604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CC0000"/>
                </a:solidFill>
                <a:highlight>
                  <a:srgbClr val="FFFFFF"/>
                </a:highlight>
                <a:latin typeface="Open Sans"/>
                <a:ea typeface="Open Sans"/>
                <a:cs typeface="Open Sans"/>
                <a:sym typeface="Open Sans"/>
              </a:rPr>
              <a:t>“O</a:t>
            </a:r>
            <a:r>
              <a:rPr b="1" lang="en" sz="2400">
                <a:solidFill>
                  <a:srgbClr val="CC0000"/>
                </a:solidFill>
                <a:highlight>
                  <a:srgbClr val="FFFFFF"/>
                </a:highlight>
                <a:latin typeface="Open Sans"/>
                <a:ea typeface="Open Sans"/>
                <a:cs typeface="Open Sans"/>
                <a:sym typeface="Open Sans"/>
              </a:rPr>
              <a:t>ne in three adults </a:t>
            </a:r>
            <a:endParaRPr b="1" sz="2400">
              <a:solidFill>
                <a:srgbClr val="CC0000"/>
              </a:solidFill>
              <a:highlight>
                <a:srgbClr val="FFFFFF"/>
              </a:highlight>
              <a:latin typeface="Open Sans"/>
              <a:ea typeface="Open Sans"/>
              <a:cs typeface="Open Sans"/>
              <a:sym typeface="Open Sans"/>
            </a:endParaRPr>
          </a:p>
          <a:p>
            <a:pPr indent="0" lvl="0" marL="0" rtl="0" algn="ctr">
              <a:spcBef>
                <a:spcPts val="0"/>
              </a:spcBef>
              <a:spcAft>
                <a:spcPts val="0"/>
              </a:spcAft>
              <a:buClr>
                <a:schemeClr val="dk1"/>
              </a:buClr>
              <a:buSzPts val="1400"/>
              <a:buFont typeface="Arial"/>
              <a:buNone/>
            </a:pPr>
            <a:r>
              <a:rPr b="1" lang="en" sz="2400">
                <a:solidFill>
                  <a:srgbClr val="CC0000"/>
                </a:solidFill>
                <a:highlight>
                  <a:srgbClr val="FFFFFF"/>
                </a:highlight>
                <a:latin typeface="Open Sans"/>
                <a:ea typeface="Open Sans"/>
                <a:cs typeface="Open Sans"/>
                <a:sym typeface="Open Sans"/>
              </a:rPr>
              <a:t>who abuse drugs or alcohol also experience depression.”</a:t>
            </a:r>
            <a:endParaRPr b="1" sz="2400">
              <a:solidFill>
                <a:srgbClr val="CC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87" name="Google Shape;87;p14"/>
          <p:cNvSpPr txBox="1"/>
          <p:nvPr/>
        </p:nvSpPr>
        <p:spPr>
          <a:xfrm>
            <a:off x="4483675" y="6333125"/>
            <a:ext cx="392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1350">
                <a:solidFill>
                  <a:schemeClr val="dk1"/>
                </a:solidFill>
                <a:highlight>
                  <a:srgbClr val="FFFFFF"/>
                </a:highlight>
                <a:latin typeface="Open Sans"/>
                <a:ea typeface="Open Sans"/>
                <a:cs typeface="Open Sans"/>
                <a:sym typeface="Open Sans"/>
              </a:rPr>
              <a:t>A</a:t>
            </a:r>
            <a:r>
              <a:rPr lang="en" sz="1350">
                <a:solidFill>
                  <a:schemeClr val="dk1"/>
                </a:solidFill>
                <a:highlight>
                  <a:srgbClr val="FFFFFF"/>
                </a:highlight>
                <a:latin typeface="Open Sans"/>
                <a:ea typeface="Open Sans"/>
                <a:cs typeface="Open Sans"/>
                <a:sym typeface="Open Sans"/>
              </a:rPr>
              <a:t>ccording to the </a:t>
            </a:r>
            <a:r>
              <a:rPr i="1" lang="en" sz="1350" u="sng">
                <a:solidFill>
                  <a:srgbClr val="F78F1E"/>
                </a:solidFill>
                <a:highlight>
                  <a:srgbClr val="FFFFFF"/>
                </a:highlight>
                <a:latin typeface="Open Sans"/>
                <a:ea typeface="Open Sans"/>
                <a:cs typeface="Open Sans"/>
                <a:sym typeface="Open Sans"/>
                <a:hlinkClick r:id="rId4"/>
              </a:rPr>
              <a:t>Journal of Clinical Psychiatry</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5"/>
          <p:cNvSpPr txBox="1"/>
          <p:nvPr>
            <p:ph idx="4294967295" type="ctrTitle"/>
          </p:nvPr>
        </p:nvSpPr>
        <p:spPr>
          <a:xfrm>
            <a:off x="1020475" y="2156050"/>
            <a:ext cx="7383900" cy="1193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2400">
                <a:solidFill>
                  <a:srgbClr val="398BA2"/>
                </a:solidFill>
              </a:rPr>
              <a:t>National Survey on Drug Use and Health, 2012</a:t>
            </a:r>
            <a:endParaRPr sz="24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sz="24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sz="2400">
              <a:solidFill>
                <a:srgbClr val="398BA2"/>
              </a:solidFill>
            </a:endParaRPr>
          </a:p>
        </p:txBody>
      </p:sp>
      <p:sp>
        <p:nvSpPr>
          <p:cNvPr id="93" name="Google Shape;93;p15"/>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
        <p:nvSpPr>
          <p:cNvPr id="94" name="Google Shape;94;p15"/>
          <p:cNvSpPr txBox="1"/>
          <p:nvPr>
            <p:ph idx="4294967295"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Data</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95" name="Google Shape;95;p15"/>
          <p:cNvSpPr txBox="1"/>
          <p:nvPr/>
        </p:nvSpPr>
        <p:spPr>
          <a:xfrm>
            <a:off x="1020625" y="3012050"/>
            <a:ext cx="7383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rgbClr val="398BA2"/>
                </a:solidFill>
                <a:latin typeface="Roboto Slab"/>
                <a:ea typeface="Roboto Slab"/>
                <a:cs typeface="Roboto Slab"/>
                <a:sym typeface="Roboto Slab"/>
              </a:rPr>
              <a:t>60,000</a:t>
            </a:r>
            <a:r>
              <a:rPr lang="en" sz="4800">
                <a:solidFill>
                  <a:srgbClr val="398BA2"/>
                </a:solidFill>
                <a:latin typeface="Roboto Slab"/>
                <a:ea typeface="Roboto Slab"/>
                <a:cs typeface="Roboto Slab"/>
                <a:sym typeface="Roboto Slab"/>
              </a:rPr>
              <a:t> </a:t>
            </a:r>
            <a:r>
              <a:rPr lang="en" sz="2400">
                <a:solidFill>
                  <a:srgbClr val="398BA2"/>
                </a:solidFill>
                <a:latin typeface="Roboto Slab"/>
                <a:ea typeface="Roboto Slab"/>
                <a:cs typeface="Roboto Slab"/>
                <a:sym typeface="Roboto Slab"/>
              </a:rPr>
              <a:t>samples </a:t>
            </a:r>
            <a:endParaRPr sz="2400">
              <a:solidFill>
                <a:srgbClr val="398BA2"/>
              </a:solidFill>
              <a:latin typeface="Roboto Slab"/>
              <a:ea typeface="Roboto Slab"/>
              <a:cs typeface="Roboto Slab"/>
              <a:sym typeface="Roboto Slab"/>
            </a:endParaRPr>
          </a:p>
          <a:p>
            <a:pPr indent="0" lvl="0" marL="0" rtl="0" algn="l">
              <a:spcBef>
                <a:spcPts val="0"/>
              </a:spcBef>
              <a:spcAft>
                <a:spcPts val="0"/>
              </a:spcAft>
              <a:buNone/>
            </a:pPr>
            <a:r>
              <a:rPr lang="en" sz="6000">
                <a:solidFill>
                  <a:srgbClr val="398BA2"/>
                </a:solidFill>
                <a:latin typeface="Roboto Slab"/>
                <a:ea typeface="Roboto Slab"/>
                <a:cs typeface="Roboto Slab"/>
                <a:sym typeface="Roboto Slab"/>
              </a:rPr>
              <a:t>3,000</a:t>
            </a:r>
            <a:r>
              <a:rPr lang="en" sz="4800">
                <a:solidFill>
                  <a:srgbClr val="398BA2"/>
                </a:solidFill>
                <a:latin typeface="Roboto Slab"/>
                <a:ea typeface="Roboto Slab"/>
                <a:cs typeface="Roboto Slab"/>
                <a:sym typeface="Roboto Slab"/>
              </a:rPr>
              <a:t> </a:t>
            </a:r>
            <a:r>
              <a:rPr lang="en" sz="2400">
                <a:solidFill>
                  <a:srgbClr val="398BA2"/>
                </a:solidFill>
                <a:latin typeface="Roboto Slab"/>
                <a:ea typeface="Roboto Slab"/>
                <a:cs typeface="Roboto Slab"/>
                <a:sym typeface="Roboto Slab"/>
              </a:rPr>
              <a:t>features</a:t>
            </a:r>
            <a:endParaRPr sz="2400">
              <a:solidFill>
                <a:srgbClr val="398BA2"/>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6000">
                <a:solidFill>
                  <a:srgbClr val="398BA2"/>
                </a:solidFill>
                <a:latin typeface="Roboto Slab"/>
                <a:ea typeface="Roboto Slab"/>
                <a:cs typeface="Roboto Slab"/>
                <a:sym typeface="Roboto Slab"/>
              </a:rPr>
              <a:t>8%</a:t>
            </a:r>
            <a:r>
              <a:rPr lang="en" sz="4800">
                <a:solidFill>
                  <a:srgbClr val="398BA2"/>
                </a:solidFill>
                <a:latin typeface="Roboto Slab"/>
                <a:ea typeface="Roboto Slab"/>
                <a:cs typeface="Roboto Slab"/>
                <a:sym typeface="Roboto Slab"/>
              </a:rPr>
              <a:t> </a:t>
            </a:r>
            <a:r>
              <a:rPr lang="en" sz="2400">
                <a:solidFill>
                  <a:srgbClr val="398BA2"/>
                </a:solidFill>
                <a:latin typeface="Roboto Slab"/>
                <a:ea typeface="Roboto Slab"/>
                <a:cs typeface="Roboto Slab"/>
                <a:sym typeface="Roboto Slab"/>
              </a:rPr>
              <a:t>experienced depression</a:t>
            </a:r>
            <a:endParaRPr sz="2400">
              <a:solidFill>
                <a:srgbClr val="398BA2"/>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Feature Engineering</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101" name="Google Shape;101;p16"/>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pic>
        <p:nvPicPr>
          <p:cNvPr id="102" name="Google Shape;102;p16"/>
          <p:cNvPicPr preferRelativeResize="0"/>
          <p:nvPr/>
        </p:nvPicPr>
        <p:blipFill>
          <a:blip r:embed="rId3">
            <a:alphaModFix/>
          </a:blip>
          <a:stretch>
            <a:fillRect/>
          </a:stretch>
        </p:blipFill>
        <p:spPr>
          <a:xfrm>
            <a:off x="588025" y="1549900"/>
            <a:ext cx="6817625" cy="447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p:nvPr/>
        </p:nvSpPr>
        <p:spPr>
          <a:xfrm>
            <a:off x="0" y="2571744"/>
            <a:ext cx="9144000" cy="4286400"/>
          </a:xfrm>
          <a:prstGeom prst="rect">
            <a:avLst/>
          </a:prstGeom>
          <a:solidFill>
            <a:srgbClr val="0091EA">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08" name="Google Shape;108;p17"/>
          <p:cNvGrpSpPr/>
          <p:nvPr/>
        </p:nvGrpSpPr>
        <p:grpSpPr>
          <a:xfrm>
            <a:off x="3338271" y="1579604"/>
            <a:ext cx="2467458" cy="4572382"/>
            <a:chOff x="-6729413" y="-17360900"/>
            <a:chExt cx="26138326" cy="48436250"/>
          </a:xfrm>
        </p:grpSpPr>
        <p:sp>
          <p:nvSpPr>
            <p:cNvPr id="109" name="Google Shape;109;p17"/>
            <p:cNvSpPr/>
            <p:nvPr/>
          </p:nvSpPr>
          <p:spPr>
            <a:xfrm>
              <a:off x="-6729413" y="-9364662"/>
              <a:ext cx="25398299" cy="2466900"/>
            </a:xfrm>
            <a:custGeom>
              <a:rect b="b" l="l" r="r" t="t"/>
              <a:pathLst>
                <a:path extrusionOk="0" h="120000" w="120000">
                  <a:moveTo>
                    <a:pt x="120000" y="119999"/>
                  </a:moveTo>
                  <a:lnTo>
                    <a:pt x="0" y="0"/>
                  </a:lnTo>
                  <a:lnTo>
                    <a:pt x="11145" y="119999"/>
                  </a:lnTo>
                  <a:lnTo>
                    <a:pt x="120000" y="119999"/>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7"/>
            <p:cNvSpPr/>
            <p:nvPr/>
          </p:nvSpPr>
          <p:spPr>
            <a:xfrm>
              <a:off x="3276600" y="-17360900"/>
              <a:ext cx="10882200" cy="8842500"/>
            </a:xfrm>
            <a:custGeom>
              <a:rect b="b" l="l" r="r" t="t"/>
              <a:pathLst>
                <a:path extrusionOk="0" h="120000" w="120000">
                  <a:moveTo>
                    <a:pt x="102547" y="0"/>
                  </a:moveTo>
                  <a:lnTo>
                    <a:pt x="0" y="120000"/>
                  </a:lnTo>
                  <a:lnTo>
                    <a:pt x="119999" y="109486"/>
                  </a:lnTo>
                  <a:lnTo>
                    <a:pt x="102547" y="0"/>
                  </a:lnTo>
                  <a:close/>
                </a:path>
              </a:pathLst>
            </a:custGeom>
            <a:gradFill>
              <a:gsLst>
                <a:gs pos="0">
                  <a:srgbClr val="A1EFFF"/>
                </a:gs>
                <a:gs pos="35000">
                  <a:srgbClr val="BBF2FF"/>
                </a:gs>
                <a:gs pos="100000">
                  <a:srgbClr val="E3FCFF"/>
                </a:gs>
              </a:gsLst>
              <a:lin ang="5400012"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7"/>
            <p:cNvSpPr/>
            <p:nvPr/>
          </p:nvSpPr>
          <p:spPr>
            <a:xfrm>
              <a:off x="12576175" y="-17360900"/>
              <a:ext cx="6832500" cy="10463100"/>
            </a:xfrm>
            <a:custGeom>
              <a:rect b="b" l="l" r="r" t="t"/>
              <a:pathLst>
                <a:path extrusionOk="0" h="120000" w="120000">
                  <a:moveTo>
                    <a:pt x="0" y="0"/>
                  </a:moveTo>
                  <a:lnTo>
                    <a:pt x="120000" y="62193"/>
                  </a:lnTo>
                  <a:lnTo>
                    <a:pt x="107007" y="120000"/>
                  </a:lnTo>
                  <a:lnTo>
                    <a:pt x="27797" y="92526"/>
                  </a:lnTo>
                  <a:lnTo>
                    <a:pt x="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7"/>
            <p:cNvSpPr/>
            <p:nvPr/>
          </p:nvSpPr>
          <p:spPr>
            <a:xfrm>
              <a:off x="-6729413" y="-9364662"/>
              <a:ext cx="2358900" cy="2466900"/>
            </a:xfrm>
            <a:custGeom>
              <a:rect b="b" l="l" r="r" t="t"/>
              <a:pathLst>
                <a:path extrusionOk="0" h="120000" w="12000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7"/>
            <p:cNvSpPr/>
            <p:nvPr/>
          </p:nvSpPr>
          <p:spPr>
            <a:xfrm>
              <a:off x="-6729413" y="-9364662"/>
              <a:ext cx="10005900" cy="2466900"/>
            </a:xfrm>
            <a:custGeom>
              <a:rect b="b" l="l" r="r" t="t"/>
              <a:pathLst>
                <a:path extrusionOk="0" h="120000" w="120000">
                  <a:moveTo>
                    <a:pt x="120000" y="41158"/>
                  </a:moveTo>
                  <a:lnTo>
                    <a:pt x="116173" y="119999"/>
                  </a:lnTo>
                  <a:lnTo>
                    <a:pt x="28291" y="119999"/>
                  </a:lnTo>
                  <a:lnTo>
                    <a:pt x="0" y="0"/>
                  </a:lnTo>
                  <a:lnTo>
                    <a:pt x="120000" y="41158"/>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17"/>
            <p:cNvSpPr/>
            <p:nvPr/>
          </p:nvSpPr>
          <p:spPr>
            <a:xfrm>
              <a:off x="-6729413" y="-17360900"/>
              <a:ext cx="19305601" cy="8842500"/>
            </a:xfrm>
            <a:custGeom>
              <a:rect b="b" l="l" r="r" t="t"/>
              <a:pathLst>
                <a:path extrusionOk="0" h="120000" w="120000">
                  <a:moveTo>
                    <a:pt x="120000" y="0"/>
                  </a:moveTo>
                  <a:lnTo>
                    <a:pt x="62195" y="120000"/>
                  </a:lnTo>
                  <a:lnTo>
                    <a:pt x="0" y="108517"/>
                  </a:lnTo>
                  <a:lnTo>
                    <a:pt x="60656" y="80315"/>
                  </a:lnTo>
                  <a:lnTo>
                    <a:pt x="12000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7"/>
            <p:cNvSpPr/>
            <p:nvPr/>
          </p:nvSpPr>
          <p:spPr>
            <a:xfrm>
              <a:off x="12752387" y="-9293225"/>
              <a:ext cx="5916600" cy="2395500"/>
            </a:xfrm>
            <a:custGeom>
              <a:rect b="b" l="l" r="r" t="t"/>
              <a:pathLst>
                <a:path extrusionOk="0" h="120000" w="120000">
                  <a:moveTo>
                    <a:pt x="28526" y="0"/>
                  </a:moveTo>
                  <a:lnTo>
                    <a:pt x="120000" y="120000"/>
                  </a:lnTo>
                  <a:lnTo>
                    <a:pt x="0" y="120000"/>
                  </a:lnTo>
                  <a:lnTo>
                    <a:pt x="28526"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7"/>
            <p:cNvSpPr/>
            <p:nvPr/>
          </p:nvSpPr>
          <p:spPr>
            <a:xfrm>
              <a:off x="3276600" y="-8518525"/>
              <a:ext cx="4192500" cy="1620900"/>
            </a:xfrm>
            <a:custGeom>
              <a:rect b="b" l="l" r="r" t="t"/>
              <a:pathLst>
                <a:path extrusionOk="0" h="120000" w="120000">
                  <a:moveTo>
                    <a:pt x="16084" y="120000"/>
                  </a:moveTo>
                  <a:lnTo>
                    <a:pt x="0" y="0"/>
                  </a:lnTo>
                  <a:lnTo>
                    <a:pt x="120000" y="120000"/>
                  </a:lnTo>
                  <a:lnTo>
                    <a:pt x="16084" y="12000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7"/>
            <p:cNvSpPr/>
            <p:nvPr/>
          </p:nvSpPr>
          <p:spPr>
            <a:xfrm>
              <a:off x="-6729413" y="-9364662"/>
              <a:ext cx="2358900" cy="2466900"/>
            </a:xfrm>
            <a:custGeom>
              <a:rect b="b" l="l" r="r" t="t"/>
              <a:pathLst>
                <a:path extrusionOk="0" h="120000" w="12000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7"/>
            <p:cNvSpPr/>
            <p:nvPr/>
          </p:nvSpPr>
          <p:spPr>
            <a:xfrm>
              <a:off x="-6729413" y="-11442700"/>
              <a:ext cx="10005900" cy="2924100"/>
            </a:xfrm>
            <a:custGeom>
              <a:rect b="b" l="l" r="r" t="t"/>
              <a:pathLst>
                <a:path extrusionOk="0" h="120000" w="120000">
                  <a:moveTo>
                    <a:pt x="117029" y="0"/>
                  </a:moveTo>
                  <a:lnTo>
                    <a:pt x="120000" y="120000"/>
                  </a:lnTo>
                  <a:lnTo>
                    <a:pt x="0" y="85276"/>
                  </a:lnTo>
                  <a:lnTo>
                    <a:pt x="117029"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7"/>
            <p:cNvSpPr/>
            <p:nvPr/>
          </p:nvSpPr>
          <p:spPr>
            <a:xfrm>
              <a:off x="14158913" y="-11938000"/>
              <a:ext cx="5250000" cy="5040300"/>
            </a:xfrm>
            <a:custGeom>
              <a:rect b="b" l="l" r="r" t="t"/>
              <a:pathLst>
                <a:path extrusionOk="0" h="120000" w="120000">
                  <a:moveTo>
                    <a:pt x="120000" y="0"/>
                  </a:moveTo>
                  <a:lnTo>
                    <a:pt x="0" y="62966"/>
                  </a:lnTo>
                  <a:lnTo>
                    <a:pt x="103090" y="119999"/>
                  </a:lnTo>
                  <a:lnTo>
                    <a:pt x="120000" y="0"/>
                  </a:lnTo>
                  <a:close/>
                </a:path>
              </a:pathLst>
            </a:custGeom>
            <a:gradFill>
              <a:gsLst>
                <a:gs pos="0">
                  <a:srgbClr val="A1EFFF"/>
                </a:gs>
                <a:gs pos="35000">
                  <a:srgbClr val="BBF2FF"/>
                </a:gs>
                <a:gs pos="100000">
                  <a:srgbClr val="E3FCFF"/>
                </a:gs>
              </a:gsLst>
              <a:lin ang="5400012"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17"/>
            <p:cNvSpPr/>
            <p:nvPr/>
          </p:nvSpPr>
          <p:spPr>
            <a:xfrm>
              <a:off x="2957512" y="-8518525"/>
              <a:ext cx="881100" cy="1620900"/>
            </a:xfrm>
            <a:custGeom>
              <a:rect b="b" l="l" r="r" t="t"/>
              <a:pathLst>
                <a:path extrusionOk="0" h="120000" w="120000">
                  <a:moveTo>
                    <a:pt x="120000" y="120000"/>
                  </a:moveTo>
                  <a:lnTo>
                    <a:pt x="43459" y="0"/>
                  </a:lnTo>
                  <a:lnTo>
                    <a:pt x="0" y="120000"/>
                  </a:lnTo>
                  <a:lnTo>
                    <a:pt x="120000" y="12000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7"/>
            <p:cNvSpPr/>
            <p:nvPr/>
          </p:nvSpPr>
          <p:spPr>
            <a:xfrm>
              <a:off x="11728450" y="-6897687"/>
              <a:ext cx="6940500" cy="15641700"/>
            </a:xfrm>
            <a:custGeom>
              <a:rect b="b" l="l" r="r" t="t"/>
              <a:pathLst>
                <a:path extrusionOk="0" h="120000" w="120000">
                  <a:moveTo>
                    <a:pt x="120000" y="0"/>
                  </a:moveTo>
                  <a:lnTo>
                    <a:pt x="118188" y="67289"/>
                  </a:lnTo>
                  <a:lnTo>
                    <a:pt x="0" y="120000"/>
                  </a:lnTo>
                  <a:lnTo>
                    <a:pt x="0" y="12970"/>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p17"/>
            <p:cNvSpPr/>
            <p:nvPr/>
          </p:nvSpPr>
          <p:spPr>
            <a:xfrm>
              <a:off x="-4899025" y="-698500"/>
              <a:ext cx="6378600" cy="17613300"/>
            </a:xfrm>
            <a:custGeom>
              <a:rect b="b" l="l" r="r" t="t"/>
              <a:pathLst>
                <a:path extrusionOk="0" h="120000" w="120000">
                  <a:moveTo>
                    <a:pt x="120000" y="0"/>
                  </a:moveTo>
                  <a:lnTo>
                    <a:pt x="68929" y="119999"/>
                  </a:lnTo>
                  <a:lnTo>
                    <a:pt x="0" y="17748"/>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17"/>
            <p:cNvSpPr/>
            <p:nvPr/>
          </p:nvSpPr>
          <p:spPr>
            <a:xfrm>
              <a:off x="-4370388" y="-6897687"/>
              <a:ext cx="7327800" cy="6199200"/>
            </a:xfrm>
            <a:custGeom>
              <a:rect b="b" l="l" r="r" t="t"/>
              <a:pathLst>
                <a:path extrusionOk="0" h="120000" w="120000">
                  <a:moveTo>
                    <a:pt x="120000" y="0"/>
                  </a:moveTo>
                  <a:lnTo>
                    <a:pt x="95797" y="120000"/>
                  </a:lnTo>
                  <a:lnTo>
                    <a:pt x="0" y="0"/>
                  </a:lnTo>
                  <a:lnTo>
                    <a:pt x="120000" y="0"/>
                  </a:lnTo>
                  <a:close/>
                </a:path>
              </a:pathLst>
            </a:custGeom>
            <a:gradFill>
              <a:gsLst>
                <a:gs pos="0">
                  <a:srgbClr val="398BA2"/>
                </a:gs>
                <a:gs pos="80000">
                  <a:srgbClr val="4CB8D4"/>
                </a:gs>
                <a:gs pos="100000">
                  <a:srgbClr val="4AB9D8"/>
                </a:gs>
              </a:gsLst>
              <a:lin ang="5400012"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17"/>
            <p:cNvSpPr/>
            <p:nvPr/>
          </p:nvSpPr>
          <p:spPr>
            <a:xfrm>
              <a:off x="9578975" y="8743950"/>
              <a:ext cx="4263900" cy="22331400"/>
            </a:xfrm>
            <a:custGeom>
              <a:rect b="b" l="l" r="r" t="t"/>
              <a:pathLst>
                <a:path extrusionOk="0" h="120000" w="120000">
                  <a:moveTo>
                    <a:pt x="60491" y="0"/>
                  </a:moveTo>
                  <a:lnTo>
                    <a:pt x="120000" y="33491"/>
                  </a:lnTo>
                  <a:lnTo>
                    <a:pt x="0" y="119999"/>
                  </a:lnTo>
                  <a:lnTo>
                    <a:pt x="60491"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5" name="Google Shape;125;p17"/>
            <p:cNvSpPr/>
            <p:nvPr/>
          </p:nvSpPr>
          <p:spPr>
            <a:xfrm>
              <a:off x="11728450" y="-6897687"/>
              <a:ext cx="6940500" cy="1690800"/>
            </a:xfrm>
            <a:custGeom>
              <a:rect b="b" l="l" r="r" t="t"/>
              <a:pathLst>
                <a:path extrusionOk="0" h="120000" w="120000">
                  <a:moveTo>
                    <a:pt x="120000" y="0"/>
                  </a:moveTo>
                  <a:lnTo>
                    <a:pt x="0" y="120000"/>
                  </a:lnTo>
                  <a:lnTo>
                    <a:pt x="17703" y="0"/>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6" name="Google Shape;126;p17"/>
            <p:cNvSpPr/>
            <p:nvPr/>
          </p:nvSpPr>
          <p:spPr>
            <a:xfrm>
              <a:off x="3838575" y="-6897687"/>
              <a:ext cx="7890000" cy="9791700"/>
            </a:xfrm>
            <a:custGeom>
              <a:rect b="b" l="l" r="r" t="t"/>
              <a:pathLst>
                <a:path extrusionOk="0" h="120000" w="120000">
                  <a:moveTo>
                    <a:pt x="48193" y="119999"/>
                  </a:moveTo>
                  <a:lnTo>
                    <a:pt x="0" y="0"/>
                  </a:lnTo>
                  <a:lnTo>
                    <a:pt x="55219" y="0"/>
                  </a:lnTo>
                  <a:lnTo>
                    <a:pt x="119999" y="20719"/>
                  </a:lnTo>
                  <a:lnTo>
                    <a:pt x="48193" y="119999"/>
                  </a:lnTo>
                  <a:close/>
                </a:path>
              </a:pathLst>
            </a:custGeom>
            <a:gradFill>
              <a:gsLst>
                <a:gs pos="0">
                  <a:srgbClr val="398BA2"/>
                </a:gs>
                <a:gs pos="80000">
                  <a:srgbClr val="4CB8D4"/>
                </a:gs>
                <a:gs pos="100000">
                  <a:srgbClr val="4AB9D8"/>
                </a:gs>
              </a:gsLst>
              <a:lin ang="5400012"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7" name="Google Shape;127;p17"/>
            <p:cNvSpPr/>
            <p:nvPr/>
          </p:nvSpPr>
          <p:spPr>
            <a:xfrm>
              <a:off x="-1235075" y="-698500"/>
              <a:ext cx="8242200" cy="17613300"/>
            </a:xfrm>
            <a:custGeom>
              <a:rect b="b" l="l" r="r" t="t"/>
              <a:pathLst>
                <a:path extrusionOk="0" h="120000" w="120000">
                  <a:moveTo>
                    <a:pt x="120000" y="24475"/>
                  </a:moveTo>
                  <a:lnTo>
                    <a:pt x="39522" y="0"/>
                  </a:lnTo>
                  <a:lnTo>
                    <a:pt x="0" y="119999"/>
                  </a:lnTo>
                  <a:lnTo>
                    <a:pt x="120000" y="24475"/>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p17"/>
            <p:cNvSpPr/>
            <p:nvPr/>
          </p:nvSpPr>
          <p:spPr>
            <a:xfrm>
              <a:off x="-1235075" y="-5207000"/>
              <a:ext cx="12963600" cy="22121700"/>
            </a:xfrm>
            <a:custGeom>
              <a:rect b="b" l="l" r="r" t="t"/>
              <a:pathLst>
                <a:path extrusionOk="0" h="120000" w="120000">
                  <a:moveTo>
                    <a:pt x="120000" y="0"/>
                  </a:moveTo>
                  <a:lnTo>
                    <a:pt x="0" y="120000"/>
                  </a:lnTo>
                  <a:lnTo>
                    <a:pt x="120000" y="75677"/>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17"/>
            <p:cNvSpPr/>
            <p:nvPr/>
          </p:nvSpPr>
          <p:spPr>
            <a:xfrm>
              <a:off x="-6305550" y="-6897687"/>
              <a:ext cx="7785000" cy="8804400"/>
            </a:xfrm>
            <a:custGeom>
              <a:rect b="b" l="l" r="r" t="t"/>
              <a:pathLst>
                <a:path extrusionOk="0" h="120000" w="120000">
                  <a:moveTo>
                    <a:pt x="29828" y="0"/>
                  </a:moveTo>
                  <a:lnTo>
                    <a:pt x="120000" y="84493"/>
                  </a:lnTo>
                  <a:lnTo>
                    <a:pt x="21680" y="120000"/>
                  </a:lnTo>
                  <a:lnTo>
                    <a:pt x="0" y="0"/>
                  </a:lnTo>
                  <a:lnTo>
                    <a:pt x="29828"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0" name="Google Shape;130;p17"/>
            <p:cNvSpPr/>
            <p:nvPr/>
          </p:nvSpPr>
          <p:spPr>
            <a:xfrm>
              <a:off x="11728450" y="-6897687"/>
              <a:ext cx="6940500" cy="8770800"/>
            </a:xfrm>
            <a:custGeom>
              <a:rect b="b" l="l" r="r" t="t"/>
              <a:pathLst>
                <a:path extrusionOk="0" h="120000" w="120000">
                  <a:moveTo>
                    <a:pt x="120000" y="0"/>
                  </a:moveTo>
                  <a:lnTo>
                    <a:pt x="0" y="23131"/>
                  </a:lnTo>
                  <a:lnTo>
                    <a:pt x="118188" y="120000"/>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1" name="Google Shape;131;p17"/>
            <p:cNvSpPr/>
            <p:nvPr/>
          </p:nvSpPr>
          <p:spPr>
            <a:xfrm>
              <a:off x="1479550" y="-6897687"/>
              <a:ext cx="5527800" cy="9791700"/>
            </a:xfrm>
            <a:custGeom>
              <a:rect b="b" l="l" r="r" t="t"/>
              <a:pathLst>
                <a:path extrusionOk="0" h="120000" w="120000">
                  <a:moveTo>
                    <a:pt x="0" y="75972"/>
                  </a:moveTo>
                  <a:lnTo>
                    <a:pt x="119999" y="119999"/>
                  </a:lnTo>
                  <a:lnTo>
                    <a:pt x="51211" y="0"/>
                  </a:lnTo>
                  <a:lnTo>
                    <a:pt x="32085" y="0"/>
                  </a:lnTo>
                  <a:lnTo>
                    <a:pt x="0" y="75972"/>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2" name="Google Shape;132;p17"/>
            <p:cNvSpPr/>
            <p:nvPr/>
          </p:nvSpPr>
          <p:spPr>
            <a:xfrm>
              <a:off x="-1373188" y="8743950"/>
              <a:ext cx="13101600" cy="13630199"/>
            </a:xfrm>
            <a:custGeom>
              <a:rect b="b" l="l" r="r" t="t"/>
              <a:pathLst>
                <a:path extrusionOk="0" h="120000" w="120000">
                  <a:moveTo>
                    <a:pt x="0" y="71642"/>
                  </a:moveTo>
                  <a:lnTo>
                    <a:pt x="120000" y="0"/>
                  </a:lnTo>
                  <a:lnTo>
                    <a:pt x="40000" y="120000"/>
                  </a:lnTo>
                  <a:lnTo>
                    <a:pt x="0" y="71642"/>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p17"/>
            <p:cNvSpPr/>
            <p:nvPr/>
          </p:nvSpPr>
          <p:spPr>
            <a:xfrm>
              <a:off x="2994025" y="8743950"/>
              <a:ext cx="8734500" cy="22331400"/>
            </a:xfrm>
            <a:custGeom>
              <a:rect b="b" l="l" r="r" t="t"/>
              <a:pathLst>
                <a:path extrusionOk="0" h="120000" w="120000">
                  <a:moveTo>
                    <a:pt x="0" y="73243"/>
                  </a:moveTo>
                  <a:lnTo>
                    <a:pt x="90468" y="119999"/>
                  </a:lnTo>
                  <a:lnTo>
                    <a:pt x="120000" y="0"/>
                  </a:lnTo>
                  <a:lnTo>
                    <a:pt x="0" y="73243"/>
                  </a:lnTo>
                  <a:close/>
                </a:path>
              </a:pathLst>
            </a:custGeom>
            <a:gradFill>
              <a:gsLst>
                <a:gs pos="0">
                  <a:srgbClr val="398BA2"/>
                </a:gs>
                <a:gs pos="80000">
                  <a:srgbClr val="4CB8D4"/>
                </a:gs>
                <a:gs pos="100000">
                  <a:srgbClr val="4AB9D8"/>
                </a:gs>
              </a:gsLst>
              <a:lin ang="5400012"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p17"/>
            <p:cNvSpPr/>
            <p:nvPr/>
          </p:nvSpPr>
          <p:spPr>
            <a:xfrm>
              <a:off x="11728450" y="1873250"/>
              <a:ext cx="6835800" cy="13103100"/>
            </a:xfrm>
            <a:custGeom>
              <a:rect b="b" l="l" r="r" t="t"/>
              <a:pathLst>
                <a:path extrusionOk="0" h="120000" w="120000">
                  <a:moveTo>
                    <a:pt x="120000" y="0"/>
                  </a:moveTo>
                  <a:lnTo>
                    <a:pt x="37120" y="120000"/>
                  </a:lnTo>
                  <a:lnTo>
                    <a:pt x="0" y="62922"/>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5" name="Google Shape;135;p17"/>
            <p:cNvSpPr/>
            <p:nvPr/>
          </p:nvSpPr>
          <p:spPr>
            <a:xfrm>
              <a:off x="3276600" y="-9293225"/>
              <a:ext cx="10882200" cy="2395500"/>
            </a:xfrm>
            <a:custGeom>
              <a:rect b="b" l="l" r="r" t="t"/>
              <a:pathLst>
                <a:path extrusionOk="0" h="120000" w="120000">
                  <a:moveTo>
                    <a:pt x="0" y="38807"/>
                  </a:moveTo>
                  <a:lnTo>
                    <a:pt x="119999" y="0"/>
                  </a:lnTo>
                  <a:lnTo>
                    <a:pt x="104490" y="120000"/>
                  </a:lnTo>
                  <a:lnTo>
                    <a:pt x="46231" y="120000"/>
                  </a:lnTo>
                  <a:lnTo>
                    <a:pt x="0" y="38807"/>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17"/>
            <p:cNvSpPr/>
            <p:nvPr/>
          </p:nvSpPr>
          <p:spPr>
            <a:xfrm>
              <a:off x="7469187" y="-6897687"/>
              <a:ext cx="5283300" cy="1690800"/>
            </a:xfrm>
            <a:custGeom>
              <a:rect b="b" l="l" r="r" t="t"/>
              <a:pathLst>
                <a:path extrusionOk="0" h="120000" w="120000">
                  <a:moveTo>
                    <a:pt x="96742" y="120000"/>
                  </a:moveTo>
                  <a:lnTo>
                    <a:pt x="120000" y="0"/>
                  </a:lnTo>
                  <a:lnTo>
                    <a:pt x="0" y="0"/>
                  </a:lnTo>
                  <a:lnTo>
                    <a:pt x="96742" y="12000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37" name="Google Shape;137;p17"/>
          <p:cNvSpPr/>
          <p:nvPr/>
        </p:nvSpPr>
        <p:spPr>
          <a:xfrm>
            <a:off x="786151" y="3157750"/>
            <a:ext cx="2552100" cy="323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 sz="3000">
                <a:solidFill>
                  <a:srgbClr val="263238"/>
                </a:solidFill>
                <a:latin typeface="Roboto Slab"/>
                <a:ea typeface="Roboto Slab"/>
                <a:cs typeface="Roboto Slab"/>
                <a:sym typeface="Roboto Slab"/>
              </a:rPr>
              <a:t>Random Forest</a:t>
            </a:r>
            <a:endParaRPr b="0" i="0" sz="3000" u="none" cap="none" strike="noStrike">
              <a:solidFill>
                <a:srgbClr val="263238"/>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63238"/>
              </a:solidFill>
              <a:latin typeface="Source Sans Pro"/>
              <a:ea typeface="Source Sans Pro"/>
              <a:cs typeface="Source Sans Pro"/>
              <a:sym typeface="Source Sans Pro"/>
            </a:endParaRPr>
          </a:p>
        </p:txBody>
      </p:sp>
      <p:sp>
        <p:nvSpPr>
          <p:cNvPr id="138" name="Google Shape;138;p17"/>
          <p:cNvSpPr/>
          <p:nvPr/>
        </p:nvSpPr>
        <p:spPr>
          <a:xfrm>
            <a:off x="6286499" y="3157750"/>
            <a:ext cx="2226900" cy="323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 sz="3000">
                <a:solidFill>
                  <a:srgbClr val="263238"/>
                </a:solidFill>
                <a:latin typeface="Roboto Slab"/>
                <a:ea typeface="Roboto Slab"/>
                <a:cs typeface="Roboto Slab"/>
                <a:sym typeface="Roboto Slab"/>
              </a:rPr>
              <a:t>Gradient Boosting</a:t>
            </a:r>
            <a:endParaRPr b="0" i="0" sz="30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63238"/>
              </a:solidFill>
              <a:latin typeface="Source Sans Pro"/>
              <a:ea typeface="Source Sans Pro"/>
              <a:cs typeface="Source Sans Pro"/>
              <a:sym typeface="Source Sans Pro"/>
            </a:endParaRPr>
          </a:p>
        </p:txBody>
      </p:sp>
      <p:sp>
        <p:nvSpPr>
          <p:cNvPr id="139" name="Google Shape;139;p1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
        <p:nvSpPr>
          <p:cNvPr id="140" name="Google Shape;140;p17"/>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Models</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Recall - Precision Trade Off</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146" name="Google Shape;146;p1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pic>
        <p:nvPicPr>
          <p:cNvPr id="147" name="Google Shape;147;p18"/>
          <p:cNvPicPr preferRelativeResize="0"/>
          <p:nvPr/>
        </p:nvPicPr>
        <p:blipFill rotWithShape="1">
          <a:blip r:embed="rId3">
            <a:alphaModFix/>
          </a:blip>
          <a:srcRect b="0" l="0" r="1777" t="0"/>
          <a:stretch/>
        </p:blipFill>
        <p:spPr>
          <a:xfrm>
            <a:off x="1503950" y="1347725"/>
            <a:ext cx="6136100" cy="500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1150" y="410825"/>
            <a:ext cx="86418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Optimal </a:t>
            </a:r>
            <a:r>
              <a:rPr lang="en" sz="3600">
                <a:solidFill>
                  <a:srgbClr val="398BA2"/>
                </a:solidFill>
              </a:rPr>
              <a:t>Recall - Precision Trade Off</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153" name="Google Shape;153;p19"/>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pic>
        <p:nvPicPr>
          <p:cNvPr id="154" name="Google Shape;154;p19"/>
          <p:cNvPicPr preferRelativeResize="0"/>
          <p:nvPr/>
        </p:nvPicPr>
        <p:blipFill>
          <a:blip r:embed="rId3">
            <a:alphaModFix/>
          </a:blip>
          <a:stretch>
            <a:fillRect/>
          </a:stretch>
        </p:blipFill>
        <p:spPr>
          <a:xfrm>
            <a:off x="1172137" y="1141175"/>
            <a:ext cx="6799725" cy="4833150"/>
          </a:xfrm>
          <a:prstGeom prst="rect">
            <a:avLst/>
          </a:prstGeom>
          <a:noFill/>
          <a:ln>
            <a:noFill/>
          </a:ln>
        </p:spPr>
      </p:pic>
      <p:sp>
        <p:nvSpPr>
          <p:cNvPr id="155" name="Google Shape;155;p19"/>
          <p:cNvSpPr txBox="1"/>
          <p:nvPr/>
        </p:nvSpPr>
        <p:spPr>
          <a:xfrm>
            <a:off x="1046750" y="5401800"/>
            <a:ext cx="7170600" cy="145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98BA2"/>
                </a:solidFill>
                <a:latin typeface="Roboto Slab"/>
                <a:ea typeface="Roboto Slab"/>
                <a:cs typeface="Roboto Slab"/>
                <a:sym typeface="Roboto Slab"/>
              </a:rPr>
              <a:t>90%</a:t>
            </a:r>
            <a:r>
              <a:rPr lang="en" sz="4800">
                <a:solidFill>
                  <a:srgbClr val="398BA2"/>
                </a:solidFill>
                <a:latin typeface="Roboto Slab"/>
                <a:ea typeface="Roboto Slab"/>
                <a:cs typeface="Roboto Slab"/>
                <a:sym typeface="Roboto Slab"/>
              </a:rPr>
              <a:t> </a:t>
            </a:r>
            <a:r>
              <a:rPr lang="en" sz="2400">
                <a:solidFill>
                  <a:srgbClr val="398BA2"/>
                </a:solidFill>
                <a:latin typeface="Roboto Slab"/>
                <a:ea typeface="Roboto Slab"/>
                <a:cs typeface="Roboto Slab"/>
                <a:sym typeface="Roboto Slab"/>
              </a:rPr>
              <a:t>Recall  </a:t>
            </a:r>
            <a:r>
              <a:rPr lang="en" sz="3600">
                <a:solidFill>
                  <a:srgbClr val="398BA2"/>
                </a:solidFill>
                <a:latin typeface="Roboto Slab"/>
                <a:ea typeface="Roboto Slab"/>
                <a:cs typeface="Roboto Slab"/>
                <a:sym typeface="Roboto Slab"/>
              </a:rPr>
              <a:t>10%</a:t>
            </a:r>
            <a:r>
              <a:rPr lang="en" sz="4800">
                <a:solidFill>
                  <a:srgbClr val="398BA2"/>
                </a:solidFill>
                <a:latin typeface="Roboto Slab"/>
                <a:ea typeface="Roboto Slab"/>
                <a:cs typeface="Roboto Slab"/>
                <a:sym typeface="Roboto Slab"/>
              </a:rPr>
              <a:t> </a:t>
            </a:r>
            <a:r>
              <a:rPr lang="en" sz="2400">
                <a:solidFill>
                  <a:srgbClr val="398BA2"/>
                </a:solidFill>
                <a:latin typeface="Roboto Slab"/>
                <a:ea typeface="Roboto Slab"/>
                <a:cs typeface="Roboto Slab"/>
                <a:sym typeface="Roboto Slab"/>
              </a:rPr>
              <a:t>Precision</a:t>
            </a:r>
            <a:endParaRPr sz="2400">
              <a:solidFill>
                <a:srgbClr val="398BA2"/>
              </a:solidFill>
              <a:latin typeface="Roboto Slab"/>
              <a:ea typeface="Roboto Slab"/>
              <a:cs typeface="Roboto Slab"/>
              <a:sym typeface="Roboto Slab"/>
            </a:endParaRPr>
          </a:p>
        </p:txBody>
      </p:sp>
      <p:cxnSp>
        <p:nvCxnSpPr>
          <p:cNvPr id="156" name="Google Shape;156;p19"/>
          <p:cNvCxnSpPr/>
          <p:nvPr/>
        </p:nvCxnSpPr>
        <p:spPr>
          <a:xfrm flipH="1" rot="10800000">
            <a:off x="2327500" y="1232100"/>
            <a:ext cx="12300" cy="4020300"/>
          </a:xfrm>
          <a:prstGeom prst="straightConnector1">
            <a:avLst/>
          </a:prstGeom>
          <a:noFill/>
          <a:ln cap="flat" cmpd="sng" w="28575">
            <a:solidFill>
              <a:schemeClr val="dk2"/>
            </a:solidFill>
            <a:prstDash val="solid"/>
            <a:round/>
            <a:headEnd len="med" w="med" type="none"/>
            <a:tailEnd len="med" w="med" type="none"/>
          </a:ln>
        </p:spPr>
      </p:cxnSp>
      <p:sp>
        <p:nvSpPr>
          <p:cNvPr id="157" name="Google Shape;157;p19"/>
          <p:cNvSpPr/>
          <p:nvPr/>
        </p:nvSpPr>
        <p:spPr>
          <a:xfrm>
            <a:off x="2251300" y="4729650"/>
            <a:ext cx="138300" cy="1494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2251300" y="1644425"/>
            <a:ext cx="138300" cy="1494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lang="en" sz="3600">
                <a:solidFill>
                  <a:srgbClr val="398BA2"/>
                </a:solidFill>
              </a:rPr>
              <a:t>Feature Importance</a:t>
            </a:r>
            <a:endParaRPr sz="3600">
              <a:solidFill>
                <a:srgbClr val="398BA2"/>
              </a:solidFill>
            </a:endParaRPr>
          </a:p>
          <a:p>
            <a:pPr indent="0" lvl="0" marL="0" marR="0" rtl="0" algn="l">
              <a:lnSpc>
                <a:spcPct val="100000"/>
              </a:lnSpc>
              <a:spcBef>
                <a:spcPts val="0"/>
              </a:spcBef>
              <a:spcAft>
                <a:spcPts val="0"/>
              </a:spcAft>
              <a:buClr>
                <a:srgbClr val="0091EA"/>
              </a:buClr>
              <a:buSzPts val="2000"/>
              <a:buFont typeface="Roboto Slab"/>
              <a:buNone/>
            </a:pPr>
            <a:r>
              <a:t/>
            </a:r>
            <a:endParaRPr/>
          </a:p>
        </p:txBody>
      </p:sp>
      <p:sp>
        <p:nvSpPr>
          <p:cNvPr id="164" name="Google Shape;164;p20"/>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398BA2"/>
                </a:solidFill>
                <a:latin typeface="Source Sans Pro"/>
                <a:ea typeface="Source Sans Pro"/>
                <a:cs typeface="Source Sans Pro"/>
                <a:sym typeface="Source Sans Pro"/>
              </a:rPr>
              <a:t>‹#›</a:t>
            </a:fld>
            <a:endParaRPr b="1" i="0" sz="1300" u="none" cap="none" strike="noStrike">
              <a:solidFill>
                <a:srgbClr val="398BA2"/>
              </a:solidFill>
              <a:latin typeface="Source Sans Pro"/>
              <a:ea typeface="Source Sans Pro"/>
              <a:cs typeface="Source Sans Pro"/>
              <a:sym typeface="Source Sans Pro"/>
            </a:endParaRPr>
          </a:p>
        </p:txBody>
      </p:sp>
      <p:pic>
        <p:nvPicPr>
          <p:cNvPr id="165" name="Google Shape;165;p20"/>
          <p:cNvPicPr preferRelativeResize="0"/>
          <p:nvPr/>
        </p:nvPicPr>
        <p:blipFill>
          <a:blip r:embed="rId3">
            <a:alphaModFix/>
          </a:blip>
          <a:stretch>
            <a:fillRect/>
          </a:stretch>
        </p:blipFill>
        <p:spPr>
          <a:xfrm>
            <a:off x="609600" y="1728724"/>
            <a:ext cx="6892300" cy="450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