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47" autoAdjust="0"/>
    <p:restoredTop sz="93162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C0A6D8-EFEF-446C-8EDF-367F1AA7C59B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64725507-1585-4319-9929-6D6E89E3C6C0}">
      <dgm:prSet phldrT="[טקסט]"/>
      <dgm:spPr/>
      <dgm:t>
        <a:bodyPr/>
        <a:lstStyle/>
        <a:p>
          <a:r>
            <a:rPr lang="he-IL" dirty="0"/>
            <a:t>עיבוד מקדים</a:t>
          </a:r>
          <a:endParaRPr lang="en-US" dirty="0"/>
        </a:p>
      </dgm:t>
    </dgm:pt>
    <dgm:pt modelId="{2DB00FE3-FBCB-4368-86E6-295A93028B88}" type="parTrans" cxnId="{8384066B-E561-4455-9F19-4D270B8AE95C}">
      <dgm:prSet/>
      <dgm:spPr/>
      <dgm:t>
        <a:bodyPr/>
        <a:lstStyle/>
        <a:p>
          <a:endParaRPr lang="en-US"/>
        </a:p>
      </dgm:t>
    </dgm:pt>
    <dgm:pt modelId="{041C13CF-3F9F-4522-9D4A-793E0EDFE618}" type="sibTrans" cxnId="{8384066B-E561-4455-9F19-4D270B8AE95C}">
      <dgm:prSet/>
      <dgm:spPr/>
      <dgm:t>
        <a:bodyPr/>
        <a:lstStyle/>
        <a:p>
          <a:endParaRPr lang="en-US"/>
        </a:p>
      </dgm:t>
    </dgm:pt>
    <dgm:pt modelId="{2CC2FC7B-0847-4F57-84F1-E5CD6EF0CF02}">
      <dgm:prSet phldrT="[טקסט]"/>
      <dgm:spPr/>
      <dgm:t>
        <a:bodyPr/>
        <a:lstStyle/>
        <a:p>
          <a:r>
            <a:rPr lang="he-IL" dirty="0"/>
            <a:t>חיזוי שביעות רצון</a:t>
          </a:r>
          <a:endParaRPr lang="en-US" dirty="0"/>
        </a:p>
      </dgm:t>
    </dgm:pt>
    <dgm:pt modelId="{09BC837C-7F58-48FF-B675-071524D85BA9}" type="parTrans" cxnId="{C351942A-799E-4C28-8C0E-D5496D89ED7B}">
      <dgm:prSet/>
      <dgm:spPr/>
      <dgm:t>
        <a:bodyPr/>
        <a:lstStyle/>
        <a:p>
          <a:endParaRPr lang="en-US"/>
        </a:p>
      </dgm:t>
    </dgm:pt>
    <dgm:pt modelId="{10871286-35BF-413B-A26A-2E401DFF910F}" type="sibTrans" cxnId="{C351942A-799E-4C28-8C0E-D5496D89ED7B}">
      <dgm:prSet/>
      <dgm:spPr/>
      <dgm:t>
        <a:bodyPr/>
        <a:lstStyle/>
        <a:p>
          <a:endParaRPr lang="en-US"/>
        </a:p>
      </dgm:t>
    </dgm:pt>
    <dgm:pt modelId="{72E47D19-B9A2-48BA-8BF8-C7E83C685C3B}">
      <dgm:prSet phldrT="[טקסט]"/>
      <dgm:spPr/>
      <dgm:t>
        <a:bodyPr/>
        <a:lstStyle/>
        <a:p>
          <a:r>
            <a:rPr lang="he-IL" dirty="0"/>
            <a:t>ניתוח נתונים</a:t>
          </a:r>
          <a:endParaRPr lang="en-US" dirty="0"/>
        </a:p>
      </dgm:t>
    </dgm:pt>
    <dgm:pt modelId="{172E63F5-93B2-4D93-81C2-937A3B3E6D4F}" type="parTrans" cxnId="{07C82B5A-5961-4356-AA1D-949E047C16F5}">
      <dgm:prSet/>
      <dgm:spPr/>
      <dgm:t>
        <a:bodyPr/>
        <a:lstStyle/>
        <a:p>
          <a:endParaRPr lang="en-US"/>
        </a:p>
      </dgm:t>
    </dgm:pt>
    <dgm:pt modelId="{9D4CC9FD-7FE0-4753-A9F6-2BA8E6FADF92}" type="sibTrans" cxnId="{07C82B5A-5961-4356-AA1D-949E047C16F5}">
      <dgm:prSet/>
      <dgm:spPr/>
      <dgm:t>
        <a:bodyPr/>
        <a:lstStyle/>
        <a:p>
          <a:endParaRPr lang="en-US"/>
        </a:p>
      </dgm:t>
    </dgm:pt>
    <dgm:pt modelId="{5B35C2F2-9F37-49D2-A6BD-743DC0AA6596}">
      <dgm:prSet/>
      <dgm:spPr/>
      <dgm:t>
        <a:bodyPr/>
        <a:lstStyle/>
        <a:p>
          <a:r>
            <a:rPr lang="he-IL" dirty="0" err="1"/>
            <a:t>קלאסטרינג</a:t>
          </a:r>
          <a:endParaRPr lang="en-US" dirty="0"/>
        </a:p>
      </dgm:t>
    </dgm:pt>
    <dgm:pt modelId="{375A5F83-1CC9-4AC2-BC04-9DCF6821F117}" type="parTrans" cxnId="{0EB73EE0-160E-4328-A598-4FBFA2977670}">
      <dgm:prSet/>
      <dgm:spPr/>
      <dgm:t>
        <a:bodyPr/>
        <a:lstStyle/>
        <a:p>
          <a:endParaRPr lang="en-US"/>
        </a:p>
      </dgm:t>
    </dgm:pt>
    <dgm:pt modelId="{5B2A2927-B8FA-4158-96E7-3DEDFB6C8294}" type="sibTrans" cxnId="{0EB73EE0-160E-4328-A598-4FBFA2977670}">
      <dgm:prSet/>
      <dgm:spPr/>
      <dgm:t>
        <a:bodyPr/>
        <a:lstStyle/>
        <a:p>
          <a:endParaRPr lang="en-US"/>
        </a:p>
      </dgm:t>
    </dgm:pt>
    <dgm:pt modelId="{A24B44FA-2257-471A-A20F-829AEB81395C}" type="pres">
      <dgm:prSet presAssocID="{03C0A6D8-EFEF-446C-8EDF-367F1AA7C59B}" presName="Name0" presStyleCnt="0">
        <dgm:presLayoutVars>
          <dgm:dir val="rev"/>
          <dgm:resizeHandles val="exact"/>
        </dgm:presLayoutVars>
      </dgm:prSet>
      <dgm:spPr/>
    </dgm:pt>
    <dgm:pt modelId="{1636B9BF-FCDD-4623-9CDB-9074167C2F83}" type="pres">
      <dgm:prSet presAssocID="{64725507-1585-4319-9929-6D6E89E3C6C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CE731F2E-CD8E-4FE3-82B1-2E086B0EDB36}" type="pres">
      <dgm:prSet presAssocID="{041C13CF-3F9F-4522-9D4A-793E0EDFE618}" presName="sibTrans" presStyleLbl="sibTrans2D1" presStyleIdx="0" presStyleCnt="3"/>
      <dgm:spPr/>
      <dgm:t>
        <a:bodyPr/>
        <a:lstStyle/>
        <a:p>
          <a:pPr rtl="1"/>
          <a:endParaRPr lang="he-IL"/>
        </a:p>
      </dgm:t>
    </dgm:pt>
    <dgm:pt modelId="{D644CBAC-7827-4BA9-B226-483826000AEF}" type="pres">
      <dgm:prSet presAssocID="{041C13CF-3F9F-4522-9D4A-793E0EDFE618}" presName="connectorText" presStyleLbl="sibTrans2D1" presStyleIdx="0" presStyleCnt="3"/>
      <dgm:spPr/>
      <dgm:t>
        <a:bodyPr/>
        <a:lstStyle/>
        <a:p>
          <a:pPr rtl="1"/>
          <a:endParaRPr lang="he-IL"/>
        </a:p>
      </dgm:t>
    </dgm:pt>
    <dgm:pt modelId="{EFF41C46-63B9-4952-99DC-B40C0113CFC4}" type="pres">
      <dgm:prSet presAssocID="{5B35C2F2-9F37-49D2-A6BD-743DC0AA659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CF83D8C-0F66-4F7F-AB77-3E3481708602}" type="pres">
      <dgm:prSet presAssocID="{5B2A2927-B8FA-4158-96E7-3DEDFB6C8294}" presName="sibTrans" presStyleLbl="sibTrans2D1" presStyleIdx="1" presStyleCnt="3"/>
      <dgm:spPr/>
      <dgm:t>
        <a:bodyPr/>
        <a:lstStyle/>
        <a:p>
          <a:pPr rtl="1"/>
          <a:endParaRPr lang="he-IL"/>
        </a:p>
      </dgm:t>
    </dgm:pt>
    <dgm:pt modelId="{4EEFEC0A-82B2-4192-A829-EBE2B2FDE59F}" type="pres">
      <dgm:prSet presAssocID="{5B2A2927-B8FA-4158-96E7-3DEDFB6C8294}" presName="connectorText" presStyleLbl="sibTrans2D1" presStyleIdx="1" presStyleCnt="3"/>
      <dgm:spPr/>
      <dgm:t>
        <a:bodyPr/>
        <a:lstStyle/>
        <a:p>
          <a:pPr rtl="1"/>
          <a:endParaRPr lang="he-IL"/>
        </a:p>
      </dgm:t>
    </dgm:pt>
    <dgm:pt modelId="{ED6D11D4-C415-4FF0-A46D-CCFB9CD3CD48}" type="pres">
      <dgm:prSet presAssocID="{2CC2FC7B-0847-4F57-84F1-E5CD6EF0CF02}" presName="node" presStyleLbl="node1" presStyleIdx="2" presStyleCnt="4" custLinFactNeighborX="1207" custLinFactNeighborY="0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3D4A6DB1-FAD7-4DB6-AE5D-DA7963349619}" type="pres">
      <dgm:prSet presAssocID="{10871286-35BF-413B-A26A-2E401DFF910F}" presName="sibTrans" presStyleLbl="sibTrans2D1" presStyleIdx="2" presStyleCnt="3"/>
      <dgm:spPr/>
      <dgm:t>
        <a:bodyPr/>
        <a:lstStyle/>
        <a:p>
          <a:pPr rtl="1"/>
          <a:endParaRPr lang="he-IL"/>
        </a:p>
      </dgm:t>
    </dgm:pt>
    <dgm:pt modelId="{CDE5175C-2B8C-49BA-B91E-CBF1751CCF76}" type="pres">
      <dgm:prSet presAssocID="{10871286-35BF-413B-A26A-2E401DFF910F}" presName="connectorText" presStyleLbl="sibTrans2D1" presStyleIdx="2" presStyleCnt="3"/>
      <dgm:spPr/>
      <dgm:t>
        <a:bodyPr/>
        <a:lstStyle/>
        <a:p>
          <a:pPr rtl="1"/>
          <a:endParaRPr lang="he-IL"/>
        </a:p>
      </dgm:t>
    </dgm:pt>
    <dgm:pt modelId="{05505ED0-C741-4DA5-8030-007FB9555804}" type="pres">
      <dgm:prSet presAssocID="{72E47D19-B9A2-48BA-8BF8-C7E83C685C3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D0CB9506-F26C-442E-97AD-D9D7296B010F}" type="presOf" srcId="{041C13CF-3F9F-4522-9D4A-793E0EDFE618}" destId="{D644CBAC-7827-4BA9-B226-483826000AEF}" srcOrd="1" destOrd="0" presId="urn:microsoft.com/office/officeart/2005/8/layout/process1"/>
    <dgm:cxn modelId="{66657A19-C5B6-4030-AAFF-958B6A2F2AE3}" type="presOf" srcId="{041C13CF-3F9F-4522-9D4A-793E0EDFE618}" destId="{CE731F2E-CD8E-4FE3-82B1-2E086B0EDB36}" srcOrd="0" destOrd="0" presId="urn:microsoft.com/office/officeart/2005/8/layout/process1"/>
    <dgm:cxn modelId="{FBEABF7F-27CA-4204-80EE-071786EA8318}" type="presOf" srcId="{5B2A2927-B8FA-4158-96E7-3DEDFB6C8294}" destId="{4EEFEC0A-82B2-4192-A829-EBE2B2FDE59F}" srcOrd="1" destOrd="0" presId="urn:microsoft.com/office/officeart/2005/8/layout/process1"/>
    <dgm:cxn modelId="{DC471BE8-623D-474C-B210-230EA32FC615}" type="presOf" srcId="{5B2A2927-B8FA-4158-96E7-3DEDFB6C8294}" destId="{7CF83D8C-0F66-4F7F-AB77-3E3481708602}" srcOrd="0" destOrd="0" presId="urn:microsoft.com/office/officeart/2005/8/layout/process1"/>
    <dgm:cxn modelId="{C351942A-799E-4C28-8C0E-D5496D89ED7B}" srcId="{03C0A6D8-EFEF-446C-8EDF-367F1AA7C59B}" destId="{2CC2FC7B-0847-4F57-84F1-E5CD6EF0CF02}" srcOrd="2" destOrd="0" parTransId="{09BC837C-7F58-48FF-B675-071524D85BA9}" sibTransId="{10871286-35BF-413B-A26A-2E401DFF910F}"/>
    <dgm:cxn modelId="{64BCE299-D294-49B5-B732-84750C23C02D}" type="presOf" srcId="{10871286-35BF-413B-A26A-2E401DFF910F}" destId="{CDE5175C-2B8C-49BA-B91E-CBF1751CCF76}" srcOrd="1" destOrd="0" presId="urn:microsoft.com/office/officeart/2005/8/layout/process1"/>
    <dgm:cxn modelId="{D5291B06-AD4B-4F68-A820-8711DACF4335}" type="presOf" srcId="{2CC2FC7B-0847-4F57-84F1-E5CD6EF0CF02}" destId="{ED6D11D4-C415-4FF0-A46D-CCFB9CD3CD48}" srcOrd="0" destOrd="0" presId="urn:microsoft.com/office/officeart/2005/8/layout/process1"/>
    <dgm:cxn modelId="{28CCEA59-EA26-4011-A773-0E7DF5476067}" type="presOf" srcId="{03C0A6D8-EFEF-446C-8EDF-367F1AA7C59B}" destId="{A24B44FA-2257-471A-A20F-829AEB81395C}" srcOrd="0" destOrd="0" presId="urn:microsoft.com/office/officeart/2005/8/layout/process1"/>
    <dgm:cxn modelId="{C01D9832-1FB0-41A4-8C70-6A89D9D813FC}" type="presOf" srcId="{10871286-35BF-413B-A26A-2E401DFF910F}" destId="{3D4A6DB1-FAD7-4DB6-AE5D-DA7963349619}" srcOrd="0" destOrd="0" presId="urn:microsoft.com/office/officeart/2005/8/layout/process1"/>
    <dgm:cxn modelId="{ECBDCE97-A591-48F5-9E54-827275092436}" type="presOf" srcId="{64725507-1585-4319-9929-6D6E89E3C6C0}" destId="{1636B9BF-FCDD-4623-9CDB-9074167C2F83}" srcOrd="0" destOrd="0" presId="urn:microsoft.com/office/officeart/2005/8/layout/process1"/>
    <dgm:cxn modelId="{DBF23432-A086-4945-ADBF-F5EF98636FC5}" type="presOf" srcId="{72E47D19-B9A2-48BA-8BF8-C7E83C685C3B}" destId="{05505ED0-C741-4DA5-8030-007FB9555804}" srcOrd="0" destOrd="0" presId="urn:microsoft.com/office/officeart/2005/8/layout/process1"/>
    <dgm:cxn modelId="{07C82B5A-5961-4356-AA1D-949E047C16F5}" srcId="{03C0A6D8-EFEF-446C-8EDF-367F1AA7C59B}" destId="{72E47D19-B9A2-48BA-8BF8-C7E83C685C3B}" srcOrd="3" destOrd="0" parTransId="{172E63F5-93B2-4D93-81C2-937A3B3E6D4F}" sibTransId="{9D4CC9FD-7FE0-4753-A9F6-2BA8E6FADF92}"/>
    <dgm:cxn modelId="{7764136A-E0B3-46C8-8F13-6127FD5AACD1}" type="presOf" srcId="{5B35C2F2-9F37-49D2-A6BD-743DC0AA6596}" destId="{EFF41C46-63B9-4952-99DC-B40C0113CFC4}" srcOrd="0" destOrd="0" presId="urn:microsoft.com/office/officeart/2005/8/layout/process1"/>
    <dgm:cxn modelId="{0EB73EE0-160E-4328-A598-4FBFA2977670}" srcId="{03C0A6D8-EFEF-446C-8EDF-367F1AA7C59B}" destId="{5B35C2F2-9F37-49D2-A6BD-743DC0AA6596}" srcOrd="1" destOrd="0" parTransId="{375A5F83-1CC9-4AC2-BC04-9DCF6821F117}" sibTransId="{5B2A2927-B8FA-4158-96E7-3DEDFB6C8294}"/>
    <dgm:cxn modelId="{8384066B-E561-4455-9F19-4D270B8AE95C}" srcId="{03C0A6D8-EFEF-446C-8EDF-367F1AA7C59B}" destId="{64725507-1585-4319-9929-6D6E89E3C6C0}" srcOrd="0" destOrd="0" parTransId="{2DB00FE3-FBCB-4368-86E6-295A93028B88}" sibTransId="{041C13CF-3F9F-4522-9D4A-793E0EDFE618}"/>
    <dgm:cxn modelId="{DC71EA38-5662-4AD0-B6F2-F9F01E22E60E}" type="presParOf" srcId="{A24B44FA-2257-471A-A20F-829AEB81395C}" destId="{1636B9BF-FCDD-4623-9CDB-9074167C2F83}" srcOrd="0" destOrd="0" presId="urn:microsoft.com/office/officeart/2005/8/layout/process1"/>
    <dgm:cxn modelId="{76FDE9F8-FB82-4D24-8C8D-C40D2B40D964}" type="presParOf" srcId="{A24B44FA-2257-471A-A20F-829AEB81395C}" destId="{CE731F2E-CD8E-4FE3-82B1-2E086B0EDB36}" srcOrd="1" destOrd="0" presId="urn:microsoft.com/office/officeart/2005/8/layout/process1"/>
    <dgm:cxn modelId="{4B3AC587-FD5C-4B69-A972-A964957217A0}" type="presParOf" srcId="{CE731F2E-CD8E-4FE3-82B1-2E086B0EDB36}" destId="{D644CBAC-7827-4BA9-B226-483826000AEF}" srcOrd="0" destOrd="0" presId="urn:microsoft.com/office/officeart/2005/8/layout/process1"/>
    <dgm:cxn modelId="{74A25B36-3F52-4408-883D-8B0737870B39}" type="presParOf" srcId="{A24B44FA-2257-471A-A20F-829AEB81395C}" destId="{EFF41C46-63B9-4952-99DC-B40C0113CFC4}" srcOrd="2" destOrd="0" presId="urn:microsoft.com/office/officeart/2005/8/layout/process1"/>
    <dgm:cxn modelId="{A0F0F8E8-FFC4-43F8-945F-1EA4906194B2}" type="presParOf" srcId="{A24B44FA-2257-471A-A20F-829AEB81395C}" destId="{7CF83D8C-0F66-4F7F-AB77-3E3481708602}" srcOrd="3" destOrd="0" presId="urn:microsoft.com/office/officeart/2005/8/layout/process1"/>
    <dgm:cxn modelId="{CED07E11-6C7E-419D-8F3F-60CD43FE6F85}" type="presParOf" srcId="{7CF83D8C-0F66-4F7F-AB77-3E3481708602}" destId="{4EEFEC0A-82B2-4192-A829-EBE2B2FDE59F}" srcOrd="0" destOrd="0" presId="urn:microsoft.com/office/officeart/2005/8/layout/process1"/>
    <dgm:cxn modelId="{CE057485-BE22-40C1-B049-D97F710B5131}" type="presParOf" srcId="{A24B44FA-2257-471A-A20F-829AEB81395C}" destId="{ED6D11D4-C415-4FF0-A46D-CCFB9CD3CD48}" srcOrd="4" destOrd="0" presId="urn:microsoft.com/office/officeart/2005/8/layout/process1"/>
    <dgm:cxn modelId="{C230AEA4-3679-43A8-B95D-80C66DDDC756}" type="presParOf" srcId="{A24B44FA-2257-471A-A20F-829AEB81395C}" destId="{3D4A6DB1-FAD7-4DB6-AE5D-DA7963349619}" srcOrd="5" destOrd="0" presId="urn:microsoft.com/office/officeart/2005/8/layout/process1"/>
    <dgm:cxn modelId="{D93B9714-59DF-4D2B-B7A4-5DA78AFE03CE}" type="presParOf" srcId="{3D4A6DB1-FAD7-4DB6-AE5D-DA7963349619}" destId="{CDE5175C-2B8C-49BA-B91E-CBF1751CCF76}" srcOrd="0" destOrd="0" presId="urn:microsoft.com/office/officeart/2005/8/layout/process1"/>
    <dgm:cxn modelId="{5AEBA0F8-5F9F-4B1D-A992-AF3C9CCC4DB5}" type="presParOf" srcId="{A24B44FA-2257-471A-A20F-829AEB81395C}" destId="{05505ED0-C741-4DA5-8030-007FB9555804}" srcOrd="6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36B9BF-FCDD-4623-9CDB-9074167C2F83}">
      <dsp:nvSpPr>
        <dsp:cNvPr id="0" name=""/>
        <dsp:cNvSpPr/>
      </dsp:nvSpPr>
      <dsp:spPr>
        <a:xfrm>
          <a:off x="7315680" y="2574117"/>
          <a:ext cx="1740880" cy="1044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500" kern="1200" dirty="0"/>
            <a:t>עיבוד מקדים</a:t>
          </a:r>
          <a:endParaRPr lang="en-US" sz="2500" kern="1200" dirty="0"/>
        </a:p>
      </dsp:txBody>
      <dsp:txXfrm>
        <a:off x="7346273" y="2604710"/>
        <a:ext cx="1679694" cy="983342"/>
      </dsp:txXfrm>
    </dsp:sp>
    <dsp:sp modelId="{CE731F2E-CD8E-4FE3-82B1-2E086B0EDB36}">
      <dsp:nvSpPr>
        <dsp:cNvPr id="0" name=""/>
        <dsp:cNvSpPr/>
      </dsp:nvSpPr>
      <dsp:spPr>
        <a:xfrm rot="10800000">
          <a:off x="6772525" y="2880512"/>
          <a:ext cx="369066" cy="43173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6883245" y="2966860"/>
        <a:ext cx="258346" cy="259042"/>
      </dsp:txXfrm>
    </dsp:sp>
    <dsp:sp modelId="{EFF41C46-63B9-4952-99DC-B40C0113CFC4}">
      <dsp:nvSpPr>
        <dsp:cNvPr id="0" name=""/>
        <dsp:cNvSpPr/>
      </dsp:nvSpPr>
      <dsp:spPr>
        <a:xfrm>
          <a:off x="4878447" y="2574117"/>
          <a:ext cx="1740880" cy="1044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500" kern="1200" dirty="0" err="1"/>
            <a:t>קלאסטרינג</a:t>
          </a:r>
          <a:endParaRPr lang="en-US" sz="2500" kern="1200" dirty="0"/>
        </a:p>
      </dsp:txBody>
      <dsp:txXfrm>
        <a:off x="4909040" y="2604710"/>
        <a:ext cx="1679694" cy="983342"/>
      </dsp:txXfrm>
    </dsp:sp>
    <dsp:sp modelId="{7CF83D8C-0F66-4F7F-AB77-3E3481708602}">
      <dsp:nvSpPr>
        <dsp:cNvPr id="0" name=""/>
        <dsp:cNvSpPr/>
      </dsp:nvSpPr>
      <dsp:spPr>
        <a:xfrm rot="10800000">
          <a:off x="4341848" y="2880512"/>
          <a:ext cx="364612" cy="43173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4451232" y="2966860"/>
        <a:ext cx="255228" cy="259042"/>
      </dsp:txXfrm>
    </dsp:sp>
    <dsp:sp modelId="{ED6D11D4-C415-4FF0-A46D-CCFB9CD3CD48}">
      <dsp:nvSpPr>
        <dsp:cNvPr id="0" name=""/>
        <dsp:cNvSpPr/>
      </dsp:nvSpPr>
      <dsp:spPr>
        <a:xfrm>
          <a:off x="2449619" y="2574117"/>
          <a:ext cx="1740880" cy="1044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500" kern="1200" dirty="0"/>
            <a:t>חיזוי שביעות רצון</a:t>
          </a:r>
          <a:endParaRPr lang="en-US" sz="2500" kern="1200" dirty="0"/>
        </a:p>
      </dsp:txBody>
      <dsp:txXfrm>
        <a:off x="2480212" y="2604710"/>
        <a:ext cx="1679694" cy="983342"/>
      </dsp:txXfrm>
    </dsp:sp>
    <dsp:sp modelId="{3D4A6DB1-FAD7-4DB6-AE5D-DA7963349619}">
      <dsp:nvSpPr>
        <dsp:cNvPr id="0" name=""/>
        <dsp:cNvSpPr/>
      </dsp:nvSpPr>
      <dsp:spPr>
        <a:xfrm rot="10800000">
          <a:off x="1899908" y="2880512"/>
          <a:ext cx="373521" cy="43173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2011964" y="2966860"/>
        <a:ext cx="261465" cy="259042"/>
      </dsp:txXfrm>
    </dsp:sp>
    <dsp:sp modelId="{05505ED0-C741-4DA5-8030-007FB9555804}">
      <dsp:nvSpPr>
        <dsp:cNvPr id="0" name=""/>
        <dsp:cNvSpPr/>
      </dsp:nvSpPr>
      <dsp:spPr>
        <a:xfrm>
          <a:off x="3981" y="2574117"/>
          <a:ext cx="1740880" cy="1044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500" kern="1200" dirty="0"/>
            <a:t>ניתוח נתונים</a:t>
          </a:r>
          <a:endParaRPr lang="en-US" sz="2500" kern="1200" dirty="0"/>
        </a:p>
      </dsp:txBody>
      <dsp:txXfrm>
        <a:off x="34574" y="2604710"/>
        <a:ext cx="1679694" cy="9833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F025EAA-FD0D-0243-F7F6-15125BE3D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E0FB57C-CD72-5F92-F6C5-3E53CB858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4BD4C7C-95EE-5645-B6E5-592C6CED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0EE-1514-44BF-9313-87406191865D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704A0C5-8698-9533-88D2-80D4CE07B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5322F79-1568-C9AF-E17E-9F2C0B78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D360-6162-4F60-B48C-6B23C4DEB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6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77E4EB5-82EA-32CA-3D7F-73D4FAD5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F9C9BC4-4B95-6799-0852-CCCF03D9C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5846137-997F-6439-71D7-EAC60B854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0EE-1514-44BF-9313-87406191865D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F5E3E6C-3BFB-7889-5979-698B9D093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F742E13-6160-0BC6-7087-46511DEF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D360-6162-4F60-B48C-6B23C4DEB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1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1721049-50A5-6D56-E2A5-8B853BFAA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0AB704B-6ACA-4271-D5AC-3B531E702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738FB28-6FB1-946B-4DC2-D4BADA4BE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0EE-1514-44BF-9313-87406191865D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FF8CC3F-EB9F-FBB2-2BA0-FFC670D59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79237A7-432B-B8D5-E326-E837C7814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D360-6162-4F60-B48C-6B23C4DEB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C89F47B-9066-3B16-7F73-99A4AF40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8C35CA2-6C15-789C-6AC5-5892CD5AC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8BD88AB-E4EB-A882-3808-8E4A278C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0EE-1514-44BF-9313-87406191865D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B29C2EE-C541-2232-B807-58CD93453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51FFCD5-621A-4BCA-7F9B-31ABC8C1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D360-6162-4F60-B48C-6B23C4DEB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1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1678E0-D104-B31E-7286-15FEEE0B6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F38BF96-F3FE-AB3A-F674-1B2323FB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4F3D2FD-4265-D595-C1B5-1ED4C5378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0EE-1514-44BF-9313-87406191865D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F50E288-6364-BC10-1C82-6BF9A3428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B176ED9-C870-33C4-5126-17ADDD12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D360-6162-4F60-B48C-6B23C4DEB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38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67D22E5-8518-E852-71CE-FA29AF6D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73E70DA-992F-A421-67CB-F3FD33560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84C585E-BDAA-A1DE-DB11-A1E648480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CD384D3-F65B-576F-E8D8-DB4D65F1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0EE-1514-44BF-9313-87406191865D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48CE540-3F92-FDD8-1592-8EE93D410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3DB5361-FD8D-DC5F-E0B9-A48F1FA5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D360-6162-4F60-B48C-6B23C4DEB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2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D8EB0F8-D1BD-72FF-056B-7BA81674C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F579D01-5A7E-F47E-FAEB-0EEEA3578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3879243-8F38-722C-F801-F3B7D9356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2FE65C39-D2D7-2411-EF59-0F6DD94D8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8A9F929A-34BA-9D7C-C94D-BF5C3EE60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3DC9C96-F1D6-7F83-4E58-9EA6431E2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0EE-1514-44BF-9313-87406191865D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1F7F944-B341-4743-D6A8-D6E2AA070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740865EF-41E3-BA52-F177-9DF44141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D360-6162-4F60-B48C-6B23C4DEB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C18EAB-8E67-79AB-552E-6CFE1003D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E3B80695-B641-9753-5999-1905507F6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0EE-1514-44BF-9313-87406191865D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0628D4C-76F5-0F85-A797-304BC3CD4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9D938A1-1979-9D7E-C4AA-34E8ADE72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D360-6162-4F60-B48C-6B23C4DEB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6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CBD2373-A6BA-F0D3-5E4A-064211F2F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0EE-1514-44BF-9313-87406191865D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E202E6ED-289F-4879-5948-088E2E7DB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FF954BD-D7C9-8104-3E21-A8CEE425E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D360-6162-4F60-B48C-6B23C4DEB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A16410-19A4-4ABF-0028-B4914FBCF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FE879CA-96B7-157F-FDEF-0D0196B87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66DBDFD-7D41-D7D0-A4FC-E62F19364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9F25240-2F40-F4D8-FB46-C7B7C738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0EE-1514-44BF-9313-87406191865D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45F61B9-8729-3370-3CFC-A9EC569B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A3ADF54-7517-DC96-F59A-1156676F6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D360-6162-4F60-B48C-6B23C4DEB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4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99B5A9-ED4D-0F49-AEB3-584E5E16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DBA1916-145E-0F87-9987-D352259CB3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6E3F518-6640-44D5-B5FC-81430B03B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D8B448B-E8EB-B6FB-888B-373A200CF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0EE-1514-44BF-9313-87406191865D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D654271-1DD1-8769-0674-C5BAB5BA1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FFE879B-1102-FA83-2CFE-2C080F136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D360-6162-4F60-B48C-6B23C4DEB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8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F338EE84-5671-4B84-9826-A4C81380F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A34FDC1-4033-76F5-C0D1-CE94E9753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AA29B99-49EC-BBEC-087E-233904C3E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6160EE-1514-44BF-9313-87406191865D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DE0A35A-AC6F-C2EE-C214-8A073E523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F0C8253-B33D-9193-8DB9-D5CC45CFE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4AD360-6162-4F60-B48C-6B23C4DEB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6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17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1C4280-A396-50B8-DC4B-67AE8504DC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e-IL" sz="6700" dirty="0"/>
              <a:t>נושאים מתקדמים בלמידת מכונה</a:t>
            </a:r>
            <a:r>
              <a:rPr lang="he-IL" dirty="0"/>
              <a:t/>
            </a:r>
            <a:br>
              <a:rPr lang="he-IL" dirty="0"/>
            </a:br>
            <a:r>
              <a:rPr lang="he-IL" dirty="0"/>
              <a:t/>
            </a:r>
            <a:br>
              <a:rPr lang="he-IL" dirty="0"/>
            </a:br>
            <a:r>
              <a:rPr lang="he-IL" sz="5300" dirty="0"/>
              <a:t>ניתוח סקר שביעות רצון בבתי חולים </a:t>
            </a:r>
            <a:r>
              <a:rPr lang="he-IL" sz="5300" dirty="0" err="1"/>
              <a:t>פסיכיארטיים</a:t>
            </a:r>
            <a:endParaRPr lang="en-US" sz="53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03170C5-8125-5DB4-B3A5-901964FB7A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עמית </a:t>
            </a:r>
            <a:r>
              <a:rPr lang="he-IL" dirty="0" smtClean="0"/>
              <a:t>לוי</a:t>
            </a:r>
            <a:endParaRPr lang="he-IL" dirty="0"/>
          </a:p>
          <a:p>
            <a:r>
              <a:rPr lang="he-IL"/>
              <a:t>שקד </a:t>
            </a:r>
            <a:r>
              <a:rPr lang="he-IL" smtClean="0"/>
              <a:t>יעקב</a:t>
            </a:r>
            <a:endParaRPr lang="he-IL" dirty="0"/>
          </a:p>
          <a:p>
            <a:endParaRPr lang="he-IL" dirty="0"/>
          </a:p>
          <a:p>
            <a:r>
              <a:rPr lang="he-IL" dirty="0"/>
              <a:t>מרצה: ד"ר חן חג'ג'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003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17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F35EEA2-E117-8415-13EF-376FDF81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תוצאות מודלי החיזוי 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858BAFC-FE81-F5BB-B345-D43AF56D1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נבחנו 6 מודלים, נבחר המודל עם הביצועים הטובים ביותר: </a:t>
            </a:r>
            <a:r>
              <a:rPr lang="en-US" dirty="0" err="1"/>
              <a:t>XGBoost</a:t>
            </a:r>
            <a:r>
              <a:rPr lang="he-IL" dirty="0"/>
              <a:t>.</a:t>
            </a:r>
          </a:p>
          <a:p>
            <a:endParaRPr lang="en-US" dirty="0"/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7C1EE016-3E47-C11B-C8B1-1A428D7E5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686271"/>
              </p:ext>
            </p:extLst>
          </p:nvPr>
        </p:nvGraphicFramePr>
        <p:xfrm>
          <a:off x="2492829" y="2558144"/>
          <a:ext cx="7206342" cy="3226937"/>
        </p:xfrm>
        <a:graphic>
          <a:graphicData uri="http://schemas.openxmlformats.org/drawingml/2006/table">
            <a:tbl>
              <a:tblPr rtl="1" firstRow="1" lastCol="1" bandRow="1">
                <a:tableStyleId>{5C22544A-7EE6-4342-B048-85BDC9FD1C3A}</a:tableStyleId>
              </a:tblPr>
              <a:tblGrid>
                <a:gridCol w="1237038">
                  <a:extLst>
                    <a:ext uri="{9D8B030D-6E8A-4147-A177-3AD203B41FA5}">
                      <a16:colId xmlns:a16="http://schemas.microsoft.com/office/drawing/2014/main" val="4230552898"/>
                    </a:ext>
                  </a:extLst>
                </a:gridCol>
                <a:gridCol w="3473223">
                  <a:extLst>
                    <a:ext uri="{9D8B030D-6E8A-4147-A177-3AD203B41FA5}">
                      <a16:colId xmlns:a16="http://schemas.microsoft.com/office/drawing/2014/main" val="3803516766"/>
                    </a:ext>
                  </a:extLst>
                </a:gridCol>
                <a:gridCol w="2496081">
                  <a:extLst>
                    <a:ext uri="{9D8B030D-6E8A-4147-A177-3AD203B41FA5}">
                      <a16:colId xmlns:a16="http://schemas.microsoft.com/office/drawing/2014/main" val="4069076515"/>
                    </a:ext>
                  </a:extLst>
                </a:gridCol>
              </a:tblGrid>
              <a:tr h="447299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F-1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Recall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100" kern="0">
                          <a:effectLst/>
                        </a:rPr>
                        <a:t>מודל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75598481"/>
                  </a:ext>
                </a:extLst>
              </a:tr>
              <a:tr h="46327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0" dirty="0">
                          <a:effectLst/>
                        </a:rPr>
                        <a:t>0.61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0" dirty="0">
                          <a:effectLst/>
                        </a:rPr>
                        <a:t>0.8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XGBoost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4326456"/>
                  </a:ext>
                </a:extLst>
              </a:tr>
              <a:tr h="46327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0" dirty="0">
                          <a:effectLst/>
                        </a:rPr>
                        <a:t>0.6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0" dirty="0">
                          <a:effectLst/>
                        </a:rPr>
                        <a:t>0.86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LightGBM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1932346"/>
                  </a:ext>
                </a:extLst>
              </a:tr>
              <a:tr h="46327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0">
                          <a:effectLst/>
                        </a:rPr>
                        <a:t>0.55</a:t>
                      </a:r>
                      <a:endParaRPr lang="en-US" sz="11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0" dirty="0">
                          <a:effectLst/>
                        </a:rPr>
                        <a:t>0.5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Random Forest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67305499"/>
                  </a:ext>
                </a:extLst>
              </a:tr>
              <a:tr h="46327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0">
                          <a:effectLst/>
                        </a:rPr>
                        <a:t>0.6</a:t>
                      </a:r>
                      <a:endParaRPr lang="en-US" sz="11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0" dirty="0">
                          <a:effectLst/>
                        </a:rPr>
                        <a:t>0.61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Decision Tree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25170"/>
                  </a:ext>
                </a:extLst>
              </a:tr>
              <a:tr h="46327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0">
                          <a:effectLst/>
                        </a:rPr>
                        <a:t>0.44</a:t>
                      </a:r>
                      <a:endParaRPr lang="en-US" sz="11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0" dirty="0">
                          <a:effectLst/>
                        </a:rPr>
                        <a:t>0.46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SVM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1487286"/>
                  </a:ext>
                </a:extLst>
              </a:tr>
              <a:tr h="46327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0">
                          <a:effectLst/>
                        </a:rPr>
                        <a:t>0.6</a:t>
                      </a:r>
                      <a:endParaRPr lang="en-US" sz="11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0" dirty="0">
                          <a:effectLst/>
                        </a:rPr>
                        <a:t>0.64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effectLst/>
                        </a:rPr>
                        <a:t>Logistic Regression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4940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291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17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136F91-EA3C-ED67-DD21-70DFCFE6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מסקנות והמלצות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CE253EB-FC49-1DFF-D53D-80F3BEB47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he-IL" dirty="0"/>
              <a:t> </a:t>
            </a:r>
            <a:r>
              <a:rPr lang="en-US" dirty="0" err="1"/>
              <a:t>XGBoost</a:t>
            </a:r>
            <a:r>
              <a:rPr lang="he-IL" dirty="0"/>
              <a:t> נמצא כמודל המועדף – </a:t>
            </a:r>
            <a:r>
              <a:rPr lang="en-US" dirty="0"/>
              <a:t>Recall </a:t>
            </a:r>
            <a:r>
              <a:rPr lang="he-IL" dirty="0"/>
              <a:t> גבוה לצד </a:t>
            </a:r>
            <a:r>
              <a:rPr lang="en-US" dirty="0"/>
              <a:t>F1 </a:t>
            </a:r>
            <a:r>
              <a:rPr lang="he-IL" dirty="0"/>
              <a:t> מאוזן. 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he-IL" dirty="0"/>
              <a:t> יש להתמקד בשיפור הגורמים המרכזיים המשפיעים על שביעות רצון (יחס הצוות, הבנה רפואית). 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he-IL" dirty="0"/>
              <a:t> ניתן להשתמש במודל ככלי תומך החלטות לזיהוי מטופלים עם פוטנציאל לחוסר שביעות רצון. 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he-IL" dirty="0"/>
              <a:t> המשך עבודה: שילוב נתונים נוספים, מעקב אחרי שביעות רצון לאורך זמן.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19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EA2BFE-FC6E-D682-328C-879200D87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</p:spPr>
        <p:txBody>
          <a:bodyPr anchor="b">
            <a:normAutofit/>
          </a:bodyPr>
          <a:lstStyle/>
          <a:p>
            <a:r>
              <a:rPr lang="he-IL" sz="4000" dirty="0"/>
              <a:t>הצגת הבעיה והמטרות</a:t>
            </a:r>
            <a:endParaRPr lang="en-US" sz="4000" dirty="0"/>
          </a:p>
        </p:txBody>
      </p:sp>
      <p:pic>
        <p:nvPicPr>
          <p:cNvPr id="8" name="תמונה 7" descr="תמונה שמכילה טקסט, סרט מצויר, צילום מסך, עיצוב&#10;&#10;התיאור נוצר באופן אוטומטי">
            <a:extLst>
              <a:ext uri="{FF2B5EF4-FFF2-40B4-BE49-F238E27FC236}">
                <a16:creationId xmlns:a16="http://schemas.microsoft.com/office/drawing/2014/main" id="{06FE2EB9-E8F5-B295-9C5E-4F36771DD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9" r="5511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73B533BB-5112-0EA3-5B13-E442D39107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17734" y="2614612"/>
            <a:ext cx="5291663" cy="37528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e-IL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he-IL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שביעות רצון מטופלים היא מדד קריטי לאיכות השירות הרפואי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e-IL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תנאי האשפוז והיחס של הצוות משפיעים ישירות על שביעות הרצון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e-IL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המטרה: לזהות גורמים משפיעים ולפתח מודל לחיזוי שביעות רצון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9827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638B24D-9566-8DB7-57D6-25C12261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מטרות הפרויקט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65B32D1-2248-CBA8-9E86-81A537083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  <a:p>
            <a:r>
              <a:rPr lang="he-IL" dirty="0"/>
              <a:t>לנתח את רמות שביעות הרצון ולחלק את המטופלים לקבוצות.  </a:t>
            </a:r>
          </a:p>
          <a:p>
            <a:r>
              <a:rPr lang="he-IL" dirty="0"/>
              <a:t>לזהות את הגורמים המרכזיים המשפיעים על שביעות הרצון.  </a:t>
            </a:r>
          </a:p>
          <a:p>
            <a:r>
              <a:rPr lang="he-IL" dirty="0"/>
              <a:t>לפתח מודל חיזוי לקביעת רמת שביעות הרצון של מטופלים חדשים.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e-IL" dirty="0"/>
              <a:t> </a:t>
            </a:r>
            <a:endParaRPr lang="en-US" dirty="0"/>
          </a:p>
        </p:txBody>
      </p:sp>
      <p:graphicFrame>
        <p:nvGraphicFramePr>
          <p:cNvPr id="6" name="דיאגרמה 5">
            <a:extLst>
              <a:ext uri="{FF2B5EF4-FFF2-40B4-BE49-F238E27FC236}">
                <a16:creationId xmlns:a16="http://schemas.microsoft.com/office/drawing/2014/main" id="{53100DB1-98F9-DB2E-9338-92BD5305A4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5253254"/>
              </p:ext>
            </p:extLst>
          </p:nvPr>
        </p:nvGraphicFramePr>
        <p:xfrm>
          <a:off x="2068286" y="1948542"/>
          <a:ext cx="9060543" cy="6192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020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17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D0E622-DD33-D0C0-F968-6B21C18873F9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>
              <a:alphaModFix amt="17000"/>
            </a:blip>
            <a:stretch>
              <a:fillRect/>
            </a:stretch>
          </a:blipFill>
        </p:spPr>
        <p:txBody>
          <a:bodyPr/>
          <a:lstStyle/>
          <a:p>
            <a:r>
              <a:rPr lang="he-IL" dirty="0"/>
              <a:t>הדאטה וה-</a:t>
            </a:r>
            <a:r>
              <a:rPr lang="en-US" dirty="0"/>
              <a:t>Features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FFCC642-E5E1-EE9C-68FB-9DD2F3D25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מקור: סקרי שביעות רצון מבתי חולים פסיכיאטריים (2017). </a:t>
            </a:r>
            <a:endParaRPr lang="en-US" dirty="0"/>
          </a:p>
          <a:p>
            <a:pPr marL="0" indent="0">
              <a:buNone/>
            </a:pPr>
            <a:endParaRPr lang="he-IL" dirty="0"/>
          </a:p>
          <a:p>
            <a:r>
              <a:rPr lang="he-IL" dirty="0"/>
              <a:t>כולל נתונים על תנאי אשפוז, יחס הצוות, טיפול רפואי ומאפיינים דמוגרפיים.</a:t>
            </a:r>
            <a:endParaRPr lang="en-US" dirty="0"/>
          </a:p>
          <a:p>
            <a:pPr marL="0" indent="0">
              <a:buNone/>
            </a:pPr>
            <a:r>
              <a:rPr lang="he-IL" dirty="0"/>
              <a:t>  </a:t>
            </a:r>
          </a:p>
          <a:p>
            <a:r>
              <a:rPr lang="he-IL" dirty="0"/>
              <a:t>בוצע עיבוד מקדים: טיפול בערכים חסרים, נרמול נתונים, </a:t>
            </a:r>
            <a:r>
              <a:rPr lang="en-US" dirty="0"/>
              <a:t>One-Hot Encoding </a:t>
            </a:r>
            <a:r>
              <a:rPr lang="he-IL" dirty="0"/>
              <a:t> ועוד.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8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B0B678-CD10-4371-96E5-2706F4579F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270323-9616-4384-857D-E86B78272E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A3838D5-9565-4601-BAC3-D1B5BDB803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349A4B8-3246-4579-922E-FE1155C7F0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6857953-F77C-0A56-EE02-4797A9DBC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75" y="847827"/>
            <a:ext cx="5408813" cy="1169585"/>
          </a:xfrm>
        </p:spPr>
        <p:txBody>
          <a:bodyPr anchor="b">
            <a:normAutofit/>
          </a:bodyPr>
          <a:lstStyle/>
          <a:p>
            <a:r>
              <a:rPr lang="he-IL" sz="4000"/>
              <a:t>שיטת הקלאסטרינג</a:t>
            </a:r>
            <a:endParaRPr lang="en-US" sz="400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52CA988F-50C7-9DCD-BA84-01482BA70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924" y="3617030"/>
            <a:ext cx="4389120" cy="180522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57331" y="2188548"/>
            <a:ext cx="5041025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תמונה 3" descr="תמונה שמכילה קו, תרשים, עלילה, טקסט&#10;&#10;התיאור נוצר באופן אוטומטי">
            <a:extLst>
              <a:ext uri="{FF2B5EF4-FFF2-40B4-BE49-F238E27FC236}">
                <a16:creationId xmlns:a16="http://schemas.microsoft.com/office/drawing/2014/main" id="{BF78EE03-5CD5-26A6-C5C2-4B12C2E7B5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57" y="1474305"/>
            <a:ext cx="4389120" cy="1624841"/>
          </a:xfrm>
          <a:prstGeom prst="rect">
            <a:avLst/>
          </a:prstGeom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241FD09-BB72-EF72-212D-4D94C3D75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786" y="2508105"/>
            <a:ext cx="5408813" cy="3632493"/>
          </a:xfrm>
        </p:spPr>
        <p:txBody>
          <a:bodyPr anchor="ctr">
            <a:normAutofit/>
          </a:bodyPr>
          <a:lstStyle/>
          <a:p>
            <a:r>
              <a:rPr lang="he-IL" sz="2000"/>
              <a:t>בוצעה חלוקה לקבוצות על בסיס שביעות רצון המטופלים.  </a:t>
            </a:r>
          </a:p>
          <a:p>
            <a:r>
              <a:rPr lang="he-IL" sz="2000"/>
              <a:t>מספר הקלאסטרים נבחר בעזרת שיטות שונות: </a:t>
            </a:r>
            <a:r>
              <a:rPr lang="en-US" sz="2000"/>
              <a:t>Elbow Method, Silhouette Score, Davies-Bouldin Index</a:t>
            </a:r>
            <a:r>
              <a:rPr lang="he-IL" sz="2000"/>
              <a:t>.</a:t>
            </a:r>
            <a:endParaRPr lang="en-US" sz="2000"/>
          </a:p>
          <a:p>
            <a:r>
              <a:rPr lang="he-IL" sz="2000"/>
              <a:t>נמצאה חלוקה אופטימלית של 2 קלאסטרים – מרוצים ופחות מרוצים.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10722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17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86E8AD-6214-587F-D953-EAAC0582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השוואת שיטות </a:t>
            </a:r>
            <a:r>
              <a:rPr lang="he-IL" dirty="0" err="1"/>
              <a:t>הקלאסטרינג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DE9D4BC-77D9-94AF-9427-19E5258EA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 נבחנו מספר אלגוריתמים: </a:t>
            </a:r>
            <a:r>
              <a:rPr lang="en-US" dirty="0"/>
              <a:t>K-Means, GMM, DBSCAN</a:t>
            </a:r>
            <a:r>
              <a:rPr lang="he-IL" dirty="0"/>
              <a:t>.</a:t>
            </a:r>
            <a:endParaRPr lang="en-US" dirty="0"/>
          </a:p>
          <a:p>
            <a:r>
              <a:rPr lang="en-US" dirty="0"/>
              <a:t>K-Means </a:t>
            </a:r>
            <a:r>
              <a:rPr lang="he-IL" dirty="0"/>
              <a:t> נמצא כמתאים ביותר עקב הפרדת </a:t>
            </a:r>
            <a:r>
              <a:rPr lang="he-IL" dirty="0" err="1"/>
              <a:t>הקלאסטרים</a:t>
            </a:r>
            <a:r>
              <a:rPr lang="he-IL" dirty="0"/>
              <a:t> הברורה.  </a:t>
            </a:r>
          </a:p>
          <a:p>
            <a:r>
              <a:rPr lang="en-US" dirty="0"/>
              <a:t>DBSCAN </a:t>
            </a:r>
            <a:r>
              <a:rPr lang="he-IL" dirty="0"/>
              <a:t> סיווג יותר מדי נקודות כחריגות ולכן לא נבחר. </a:t>
            </a:r>
          </a:p>
          <a:p>
            <a:pPr marL="0" indent="0">
              <a:buNone/>
            </a:pPr>
            <a:endParaRPr lang="he-IL" dirty="0"/>
          </a:p>
          <a:p>
            <a:endParaRPr lang="en-US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60DD0D27-9B2C-854A-4A2F-BEEE679D3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987" y="3429000"/>
            <a:ext cx="6925356" cy="308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06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9FB12AC-3F82-1826-2A21-0743142C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he-IL" sz="3600"/>
              <a:t>ניתוח הקלאטרים</a:t>
            </a:r>
            <a:endParaRPr lang="en-US" sz="3600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 descr="תמונה שמכילה צילום מסך, קו, טקסט, עלילה&#10;&#10;התיאור נוצר באופן אוטומטי">
            <a:extLst>
              <a:ext uri="{FF2B5EF4-FFF2-40B4-BE49-F238E27FC236}">
                <a16:creationId xmlns:a16="http://schemas.microsoft.com/office/drawing/2014/main" id="{BF2E42DE-0F2B-F0C9-5849-1C056FD2F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44" y="1757825"/>
            <a:ext cx="5628018" cy="31094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DE0653D-C1D1-5033-BFCC-EBC9E59C4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 lnSpcReduction="10000"/>
          </a:bodyPr>
          <a:lstStyle/>
          <a:p>
            <a:r>
              <a:rPr lang="he-IL" sz="1700"/>
              <a:t> קלאסטר "מרוצה" – ממוצע שביעות רצון: 0.8.  </a:t>
            </a:r>
          </a:p>
          <a:p>
            <a:r>
              <a:rPr lang="he-IL" sz="1700"/>
              <a:t>קלאסטר "פחות מרוצה" – ממוצע שביעות רצון: 0.58.  </a:t>
            </a:r>
          </a:p>
          <a:p>
            <a:endParaRPr lang="he-IL" sz="1700"/>
          </a:p>
          <a:p>
            <a:pPr marL="0" indent="0">
              <a:buNone/>
            </a:pPr>
            <a:r>
              <a:rPr lang="he-IL" sz="1700"/>
              <a:t>הבדלים דמוגרפיים בין הקבוצות:  </a:t>
            </a:r>
          </a:p>
          <a:p>
            <a:pPr marL="0" indent="0">
              <a:buNone/>
            </a:pPr>
            <a:endParaRPr lang="he-IL" sz="1700"/>
          </a:p>
          <a:p>
            <a:r>
              <a:rPr lang="he-IL" sz="1700"/>
              <a:t>בתי חולים מסוימים נטו יותר לקבוצה המרוצה וחלקם לפחות מרוצה.  </a:t>
            </a:r>
          </a:p>
          <a:p>
            <a:r>
              <a:rPr lang="he-IL" sz="1700"/>
              <a:t>קשר בין גודל בית החולים ומיקומו לקלאסטרים. </a:t>
            </a:r>
          </a:p>
          <a:p>
            <a:r>
              <a:rPr lang="he-IL" sz="1700"/>
              <a:t>אין קשר בין גיל ומגדר לשביעות הרצון.</a:t>
            </a:r>
            <a:endParaRPr lang="en-US" sz="17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57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D54C9E8-5999-0DC3-AC83-E07AC0766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he-IL" sz="3600"/>
              <a:t>זיהוי גורמים משפיעים</a:t>
            </a:r>
            <a:endParaRPr lang="en-US" sz="36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D1B28C9-C0CB-F0A5-2AC0-1935D07D7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he-IL" sz="1800" dirty="0"/>
              <a:t>השאלות עם ההשפעה הגדולה ביותר על שביעות הרצון:  </a:t>
            </a:r>
          </a:p>
          <a:p>
            <a:endParaRPr lang="he-IL" sz="1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76621716-5C46-C475-5068-FE63B2775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59785"/>
              </p:ext>
            </p:extLst>
          </p:nvPr>
        </p:nvGraphicFramePr>
        <p:xfrm>
          <a:off x="576243" y="1368844"/>
          <a:ext cx="5628019" cy="3887443"/>
        </p:xfrm>
        <a:graphic>
          <a:graphicData uri="http://schemas.openxmlformats.org/drawingml/2006/table">
            <a:tbl>
              <a:tblPr rtl="1" firstRow="1" firstCol="1" bandRow="1"/>
              <a:tblGrid>
                <a:gridCol w="3554743">
                  <a:extLst>
                    <a:ext uri="{9D8B030D-6E8A-4147-A177-3AD203B41FA5}">
                      <a16:colId xmlns:a16="http://schemas.microsoft.com/office/drawing/2014/main" val="1924732815"/>
                    </a:ext>
                  </a:extLst>
                </a:gridCol>
                <a:gridCol w="2073276">
                  <a:extLst>
                    <a:ext uri="{9D8B030D-6E8A-4147-A177-3AD203B41FA5}">
                      <a16:colId xmlns:a16="http://schemas.microsoft.com/office/drawing/2014/main" val="57440212"/>
                    </a:ext>
                  </a:extLst>
                </a:gridCol>
              </a:tblGrid>
              <a:tr h="647907"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שאלה</a:t>
                      </a:r>
                      <a:endParaRPr lang="he-I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746" marR="109746" marT="15242" marB="0" anchor="ctr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הפרש ממוצע בין הקלאסטרים</a:t>
                      </a:r>
                      <a:endParaRPr lang="he-I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746" marR="109746" marT="15242" marB="0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65096"/>
                  </a:ext>
                </a:extLst>
              </a:tr>
              <a:tr h="647907"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האם היית שותף בהחלטות הטיפוליות במידה בה היית מעוניין?</a:t>
                      </a:r>
                      <a:endParaRPr lang="he-I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746" marR="109746" marT="15242" marB="0" anchor="ctr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0.33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746" marR="109746" marT="15242" marB="0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66496"/>
                  </a:ext>
                </a:extLst>
              </a:tr>
              <a:tr h="934974"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האם הבנת את ההסברים על הטיפולים והתרופות שקיבלת מהרופאים</a:t>
                      </a:r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Aptos Narrow" panose="020B0004020202020204" pitchFamily="34" charset="0"/>
                        </a:rPr>
                        <a:t>  </a:t>
                      </a:r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במהלך האשפוז?</a:t>
                      </a:r>
                      <a:endParaRPr lang="he-I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746" marR="109746" marT="15242" marB="0" anchor="ctr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0.32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746" marR="109746" marT="15242" marB="0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1717294"/>
                  </a:ext>
                </a:extLst>
              </a:tr>
              <a:tr h="647907"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האם קיבלת מענה מהצוות המטפל לשאלות ולבקשות שלך, ללא צורך להתאמץ?</a:t>
                      </a:r>
                      <a:endParaRPr lang="he-I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746" marR="109746" marT="15242" marB="0" anchor="ctr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746" marR="109746" marT="15242" marB="0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851275"/>
                  </a:ext>
                </a:extLst>
              </a:tr>
              <a:tr h="360841"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האם הצוות הכין אותך לקראת השחרור?</a:t>
                      </a:r>
                      <a:endParaRPr lang="he-I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746" marR="109746" marT="15242" marB="0" anchor="ctr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746" marR="109746" marT="15242" marB="0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557552"/>
                  </a:ext>
                </a:extLst>
              </a:tr>
              <a:tr h="647907"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האם ניתן לך מספיק זמן לדון עם הרופא שלך על מצבך הרפואי והטיפול בך?</a:t>
                      </a:r>
                      <a:endParaRPr lang="he-I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746" marR="109746" marT="15242" marB="0" anchor="ctr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746" marR="109746" marT="15242" marB="0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307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884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4DCCA33-720A-9F1D-29D1-802B2B538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 fontScale="90000"/>
          </a:bodyPr>
          <a:lstStyle/>
          <a:p>
            <a:r>
              <a:rPr lang="he-IL" sz="3600"/>
              <a:t>חיזוי קלאסטרים (</a:t>
            </a:r>
            <a:r>
              <a:rPr lang="en-US" sz="3600"/>
              <a:t>(Supervised Learning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פגיעה במטרה">
            <a:extLst>
              <a:ext uri="{FF2B5EF4-FFF2-40B4-BE49-F238E27FC236}">
                <a16:creationId xmlns:a16="http://schemas.microsoft.com/office/drawing/2014/main" id="{1162F363-B7EA-F38C-2F29-31BEE4D70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28182" y="650494"/>
            <a:ext cx="5324142" cy="532414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2BE5142-0668-13DD-6D72-22F7C448F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he-IL" sz="1800"/>
              <a:t>פותח מודל לחיזוי שיוך מטופלים לקלאסטרים.  </a:t>
            </a:r>
          </a:p>
          <a:p>
            <a:r>
              <a:rPr lang="he-IL" sz="1800"/>
              <a:t>המטרה: למנוע פספוס של מטופלים לא מרוצים.  </a:t>
            </a:r>
          </a:p>
          <a:p>
            <a:r>
              <a:rPr lang="he-IL" sz="1800"/>
              <a:t>מדדי הערכה מרכזיים: </a:t>
            </a:r>
            <a:r>
              <a:rPr lang="en-US" sz="1800"/>
              <a:t>Recall</a:t>
            </a:r>
            <a:r>
              <a:rPr lang="he-IL" sz="1800"/>
              <a:t> גבוה תוך כדי התחשבות במדד 1-</a:t>
            </a:r>
            <a:r>
              <a:rPr lang="en-US" sz="1800"/>
              <a:t>F</a:t>
            </a:r>
            <a:r>
              <a:rPr lang="he-IL" sz="1800"/>
              <a:t>.</a:t>
            </a:r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7779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8680836-C99A-4F40-AC06-48A4E3BCABFE}">
  <we:reference id="wa200005566" version="3.0.0.2" store="he-IL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480</Words>
  <Application>Microsoft Office PowerPoint</Application>
  <PresentationFormat>מסך רחב</PresentationFormat>
  <Paragraphs>88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Aptos Narrow</vt:lpstr>
      <vt:lpstr>Arial</vt:lpstr>
      <vt:lpstr>Times New Roman</vt:lpstr>
      <vt:lpstr>Wingdings</vt:lpstr>
      <vt:lpstr>ערכת נושא Office</vt:lpstr>
      <vt:lpstr>נושאים מתקדמים בלמידת מכונה  ניתוח סקר שביעות רצון בבתי חולים פסיכיארטיים</vt:lpstr>
      <vt:lpstr>הצגת הבעיה והמטרות</vt:lpstr>
      <vt:lpstr>מטרות הפרויקט</vt:lpstr>
      <vt:lpstr>הדאטה וה-Features</vt:lpstr>
      <vt:lpstr>שיטת הקלאסטרינג</vt:lpstr>
      <vt:lpstr>השוואת שיטות הקלאסטרינג</vt:lpstr>
      <vt:lpstr>ניתוח הקלאטרים</vt:lpstr>
      <vt:lpstr>זיהוי גורמים משפיעים</vt:lpstr>
      <vt:lpstr>חיזוי קלאסטרים ((Supervised Learning</vt:lpstr>
      <vt:lpstr>תוצאות מודלי החיזוי </vt:lpstr>
      <vt:lpstr>מסקנות והמלצות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נושאים מתקדמים בלמידת מכונה  ניתוח סקר שביעות רצון בבתי חולים פסיכיארטיים</dc:title>
  <dc:creator>עמית לוי</dc:creator>
  <cp:lastModifiedBy>שקד יעקב</cp:lastModifiedBy>
  <cp:revision>3</cp:revision>
  <dcterms:created xsi:type="dcterms:W3CDTF">2025-02-08T19:38:49Z</dcterms:created>
  <dcterms:modified xsi:type="dcterms:W3CDTF">2025-02-09T00:32:13Z</dcterms:modified>
</cp:coreProperties>
</file>