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5" r:id="rId6"/>
    <p:sldId id="274" r:id="rId7"/>
    <p:sldId id="275" r:id="rId8"/>
    <p:sldId id="277" r:id="rId9"/>
    <p:sldId id="278" r:id="rId10"/>
    <p:sldId id="279" r:id="rId11"/>
    <p:sldId id="280" r:id="rId12"/>
    <p:sldId id="281" r:id="rId13"/>
    <p:sldId id="266" r:id="rId14"/>
    <p:sldId id="282" r:id="rId15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entury" panose="02040604050505020304" pitchFamily="18" charset="0"/>
      <p:regular r:id="rId20"/>
    </p:embeddedFont>
    <p:embeddedFont>
      <p:font typeface="DM Serif Display" panose="020B0604020202020204" charset="0"/>
      <p:regular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Montserrat Medium" panose="00000600000000000000" pitchFamily="2" charset="0"/>
      <p:regular r:id="rId26"/>
      <p: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9DB2"/>
    <a:srgbClr val="C2E9F8"/>
    <a:srgbClr val="A6D4EE"/>
    <a:srgbClr val="988375"/>
    <a:srgbClr val="352B22"/>
    <a:srgbClr val="C3E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0.xml.rels><?xml version="1.0" encoding="UTF-8" standalone="yes" ?><Relationships xmlns="http://schemas.openxmlformats.org/package/2006/relationships"><Relationship Id="rId3" Target="../media/image32.jpeg" Type="http://schemas.openxmlformats.org/officeDocument/2006/relationships/image"/><Relationship Id="rId2" Target="../media/image12.jpeg" Type="http://schemas.openxmlformats.org/officeDocument/2006/relationships/image"/><Relationship Id="rId1" Target="../slideLayouts/slideLayout7.xml" Type="http://schemas.openxmlformats.org/officeDocument/2006/relationships/slideLayout"/><Relationship Id="rId6" Target="../media/image35.jpeg" Type="http://schemas.openxmlformats.org/officeDocument/2006/relationships/image"/><Relationship Id="rId5" Target="../media/image34.jpeg" Type="http://schemas.openxmlformats.org/officeDocument/2006/relationships/image"/><Relationship Id="rId4" Target="../media/image33.jpeg" Type="http://schemas.openxmlformats.org/officeDocument/2006/relationships/image"/></Relationships>
</file>

<file path=ppt/slides/_rels/slide11.xml.rels><?xml version="1.0" encoding="UTF-8" standalone="yes" ?><Relationships xmlns="http://schemas.openxmlformats.org/package/2006/relationships"><Relationship Id="rId3" Target="../media/image37.jpeg" Type="http://schemas.openxmlformats.org/officeDocument/2006/relationships/image"/><Relationship Id="rId2" Target="../media/image36.jpeg" Type="http://schemas.openxmlformats.org/officeDocument/2006/relationships/image"/><Relationship Id="rId1" Target="../slideLayouts/slideLayout7.xml" Type="http://schemas.openxmlformats.org/officeDocument/2006/relationships/slideLayout"/><Relationship Id="rId4" Target="../media/image38.jpeg" Type="http://schemas.openxmlformats.org/officeDocument/2006/relationships/image"/></Relationships>
</file>

<file path=ppt/slides/_rels/slide12.xml.rels><?xml version="1.0" encoding="UTF-8" standalone="yes" ?><Relationships xmlns="http://schemas.openxmlformats.org/package/2006/relationships"><Relationship Id="rId3" Target="../media/image39.jpeg" Type="http://schemas.openxmlformats.org/officeDocument/2006/relationships/image"/><Relationship Id="rId2" Target="../media/image7.jpeg" Type="http://schemas.openxmlformats.org/officeDocument/2006/relationships/image"/><Relationship Id="rId1" Target="../slideLayouts/slideLayout7.xml" Type="http://schemas.openxmlformats.org/officeDocument/2006/relationships/slideLayout"/><Relationship Id="rId6" Target="../media/image42.jpeg" Type="http://schemas.openxmlformats.org/officeDocument/2006/relationships/image"/><Relationship Id="rId5" Target="../media/image41.jpeg" Type="http://schemas.openxmlformats.org/officeDocument/2006/relationships/image"/><Relationship Id="rId4" Target="../media/image40.jpeg" Type="http://schemas.openxmlformats.org/officeDocument/2006/relationships/image"/></Relationships>
</file>

<file path=ppt/slides/_rels/slide13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 ?><Relationships xmlns="http://schemas.openxmlformats.org/package/2006/relationships"><Relationship Id="rId3" Target="../media/image8.jpeg" Type="http://schemas.openxmlformats.org/officeDocument/2006/relationships/image"/><Relationship Id="rId2" Target="../media/image7.jpeg" Type="http://schemas.openxmlformats.org/officeDocument/2006/relationships/image"/><Relationship Id="rId1" Target="../slideLayouts/slideLayout7.xml" Type="http://schemas.openxmlformats.org/officeDocument/2006/relationships/slideLayout"/><Relationship Id="rId6" Target="../media/image11.jpeg" Type="http://schemas.openxmlformats.org/officeDocument/2006/relationships/image"/><Relationship Id="rId5" Target="../media/image10.jpeg" Type="http://schemas.openxmlformats.org/officeDocument/2006/relationships/image"/><Relationship Id="rId4" Target="../media/image9.jpeg" Type="http://schemas.openxmlformats.org/officeDocument/2006/relationships/image"/></Relationships>
</file>

<file path=ppt/slides/_rels/slide6.xml.rels><?xml version="1.0" encoding="UTF-8" standalone="yes" ?><Relationships xmlns="http://schemas.openxmlformats.org/package/2006/relationships"><Relationship Id="rId8" Target="../media/image16.jpeg" Type="http://schemas.openxmlformats.org/officeDocument/2006/relationships/image"/><Relationship Id="rId3" Target="../media/image8.jpeg" Type="http://schemas.openxmlformats.org/officeDocument/2006/relationships/image"/><Relationship Id="rId7" Target="../media/image15.jpeg" Type="http://schemas.openxmlformats.org/officeDocument/2006/relationships/image"/><Relationship Id="rId2" Target="../media/image12.jpeg" Type="http://schemas.openxmlformats.org/officeDocument/2006/relationships/image"/><Relationship Id="rId1" Target="../slideLayouts/slideLayout7.xml" Type="http://schemas.openxmlformats.org/officeDocument/2006/relationships/slideLayout"/><Relationship Id="rId6" Target="../media/image14.jpeg" Type="http://schemas.openxmlformats.org/officeDocument/2006/relationships/image"/><Relationship Id="rId5" Target="../media/image13.jpeg" Type="http://schemas.openxmlformats.org/officeDocument/2006/relationships/image"/><Relationship Id="rId4" Target="../media/image9.jpeg" Type="http://schemas.openxmlformats.org/officeDocument/2006/relationships/image"/></Relationships>
</file>

<file path=ppt/slides/_rels/slide7.xml.rels><?xml version="1.0" encoding="UTF-8" standalone="yes" ?><Relationships xmlns="http://schemas.openxmlformats.org/package/2006/relationships"><Relationship Id="rId8" Target="../media/image21.jpeg" Type="http://schemas.openxmlformats.org/officeDocument/2006/relationships/image"/><Relationship Id="rId3" Target="../media/image8.jpeg" Type="http://schemas.openxmlformats.org/officeDocument/2006/relationships/image"/><Relationship Id="rId7" Target="../media/image20.jpeg" Type="http://schemas.openxmlformats.org/officeDocument/2006/relationships/image"/><Relationship Id="rId2" Target="../media/image17.jpeg" Type="http://schemas.openxmlformats.org/officeDocument/2006/relationships/image"/><Relationship Id="rId1" Target="../slideLayouts/slideLayout7.xml" Type="http://schemas.openxmlformats.org/officeDocument/2006/relationships/slideLayout"/><Relationship Id="rId6" Target="../media/image19.jpeg" Type="http://schemas.openxmlformats.org/officeDocument/2006/relationships/image"/><Relationship Id="rId5" Target="../media/image18.jpeg" Type="http://schemas.openxmlformats.org/officeDocument/2006/relationships/image"/><Relationship Id="rId4" Target="../media/image13.jpeg" Type="http://schemas.openxmlformats.org/officeDocument/2006/relationships/image"/></Relationships>
</file>

<file path=ppt/slides/_rels/slide8.xml.rels><?xml version="1.0" encoding="UTF-8" standalone="yes" ?><Relationships xmlns="http://schemas.openxmlformats.org/package/2006/relationships"><Relationship Id="rId8" Target="../media/image25.jpeg" Type="http://schemas.openxmlformats.org/officeDocument/2006/relationships/image"/><Relationship Id="rId3" Target="../media/image9.jpeg" Type="http://schemas.openxmlformats.org/officeDocument/2006/relationships/image"/><Relationship Id="rId7" Target="../media/image24.jpeg" Type="http://schemas.openxmlformats.org/officeDocument/2006/relationships/image"/><Relationship Id="rId2" Target="../media/image22.jpeg" Type="http://schemas.openxmlformats.org/officeDocument/2006/relationships/image"/><Relationship Id="rId1" Target="../slideLayouts/slideLayout7.xml" Type="http://schemas.openxmlformats.org/officeDocument/2006/relationships/slideLayout"/><Relationship Id="rId6" Target="../media/image23.jpeg" Type="http://schemas.openxmlformats.org/officeDocument/2006/relationships/image"/><Relationship Id="rId5" Target="../media/image15.jpeg" Type="http://schemas.openxmlformats.org/officeDocument/2006/relationships/image"/><Relationship Id="rId4" Target="../media/image14.jpeg" Type="http://schemas.openxmlformats.org/officeDocument/2006/relationships/image"/><Relationship Id="rId9" Target="../media/image26.jpeg" Type="http://schemas.openxmlformats.org/officeDocument/2006/relationships/image"/></Relationships>
</file>

<file path=ppt/slides/_rels/slide9.xml.rels><?xml version="1.0" encoding="UTF-8" standalone="yes" ?><Relationships xmlns="http://schemas.openxmlformats.org/package/2006/relationships"><Relationship Id="rId3" Target="../media/image28.jpeg" Type="http://schemas.openxmlformats.org/officeDocument/2006/relationships/image"/><Relationship Id="rId2" Target="../media/image27.jpeg" Type="http://schemas.openxmlformats.org/officeDocument/2006/relationships/image"/><Relationship Id="rId1" Target="../slideLayouts/slideLayout7.xml" Type="http://schemas.openxmlformats.org/officeDocument/2006/relationships/slideLayout"/><Relationship Id="rId6" Target="../media/image31.jpeg" Type="http://schemas.openxmlformats.org/officeDocument/2006/relationships/image"/><Relationship Id="rId5" Target="../media/image30.jpeg" Type="http://schemas.openxmlformats.org/officeDocument/2006/relationships/image"/><Relationship Id="rId4" Target="../media/image29.jpeg" Type="http://schemas.openxmlformats.org/officeDocument/2006/relationships/imag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5720" y="1"/>
            <a:ext cx="18333720" cy="10279380"/>
          </a:xfrm>
          <a:custGeom>
            <a:avLst/>
            <a:gdLst/>
            <a:ahLst/>
            <a:cxnLst/>
            <a:rect l="l" t="t" r="r" b="b"/>
            <a:pathLst>
              <a:path w="16958533" h="9539175">
                <a:moveTo>
                  <a:pt x="0" y="0"/>
                </a:moveTo>
                <a:lnTo>
                  <a:pt x="16958533" y="0"/>
                </a:lnTo>
                <a:lnTo>
                  <a:pt x="16958533" y="9539175"/>
                </a:lnTo>
                <a:lnTo>
                  <a:pt x="0" y="9539175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276999" y="6438901"/>
            <a:ext cx="15868001" cy="2597868"/>
          </a:xfrm>
          <a:custGeom>
            <a:avLst/>
            <a:gdLst/>
            <a:ahLst/>
            <a:cxnLst/>
            <a:rect l="l" t="t" r="r" b="b"/>
            <a:pathLst>
              <a:path w="4466445" h="1430807">
                <a:moveTo>
                  <a:pt x="0" y="0"/>
                </a:moveTo>
                <a:lnTo>
                  <a:pt x="4466445" y="0"/>
                </a:lnTo>
                <a:lnTo>
                  <a:pt x="4466445" y="1430807"/>
                </a:lnTo>
                <a:lnTo>
                  <a:pt x="0" y="143080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3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13" name="TextBox 13"/>
          <p:cNvSpPr txBox="1"/>
          <p:nvPr/>
        </p:nvSpPr>
        <p:spPr>
          <a:xfrm>
            <a:off x="1872598" y="5932037"/>
            <a:ext cx="16230595" cy="20621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047"/>
              </a:lnSpc>
            </a:pPr>
            <a:r>
              <a:rPr lang="en-US" sz="8000" dirty="0">
                <a:latin typeface="DM Serif Display"/>
              </a:rPr>
              <a:t>HOTEL RESERVATION ANALYSIS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162749" y="7994205"/>
            <a:ext cx="10096500" cy="735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50"/>
              </a:lnSpc>
            </a:pPr>
            <a:r>
              <a:rPr lang="en-US" sz="4392" dirty="0">
                <a:latin typeface="Montserrat Medium"/>
              </a:rPr>
              <a:t>Using Structured Query Language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">
            <a:extLst>
              <a:ext uri="{FF2B5EF4-FFF2-40B4-BE49-F238E27FC236}">
                <a16:creationId xmlns:a16="http://schemas.microsoft.com/office/drawing/2014/main" id="{4EF35630-270B-49D2-8E3F-84DB3FF78AAB}"/>
              </a:ext>
            </a:extLst>
          </p:cNvPr>
          <p:cNvGrpSpPr/>
          <p:nvPr/>
        </p:nvGrpSpPr>
        <p:grpSpPr>
          <a:xfrm>
            <a:off x="-30480" y="-12106"/>
            <a:ext cx="18318480" cy="10256520"/>
            <a:chOff x="0" y="0"/>
            <a:chExt cx="10342292" cy="4427397"/>
          </a:xfrm>
        </p:grpSpPr>
        <p:pic>
          <p:nvPicPr>
            <p:cNvPr id="24" name="Picture 3">
              <a:extLst>
                <a:ext uri="{FF2B5EF4-FFF2-40B4-BE49-F238E27FC236}">
                  <a16:creationId xmlns:a16="http://schemas.microsoft.com/office/drawing/2014/main" id="{B27FE0A0-A392-4926-A9B2-6148E295E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0342292" cy="4427397"/>
            </a:xfrm>
            <a:prstGeom prst="rect">
              <a:avLst/>
            </a:prstGeom>
          </p:spPr>
        </p:pic>
      </p:grpSp>
      <p:sp>
        <p:nvSpPr>
          <p:cNvPr id="3" name="Freeform 3"/>
          <p:cNvSpPr/>
          <p:nvPr/>
        </p:nvSpPr>
        <p:spPr>
          <a:xfrm>
            <a:off x="-30480" y="-1210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506341" h="3534781">
                <a:moveTo>
                  <a:pt x="0" y="0"/>
                </a:moveTo>
                <a:lnTo>
                  <a:pt x="1506341" y="0"/>
                </a:lnTo>
                <a:lnTo>
                  <a:pt x="1506341" y="3534781"/>
                </a:lnTo>
                <a:lnTo>
                  <a:pt x="0" y="3534781"/>
                </a:lnTo>
                <a:close/>
              </a:path>
            </a:pathLst>
          </a:custGeom>
          <a:solidFill>
            <a:schemeClr val="tx1">
              <a:alpha val="49000"/>
            </a:schemeClr>
          </a:solidFill>
        </p:spPr>
      </p:sp>
      <p:sp>
        <p:nvSpPr>
          <p:cNvPr id="16" name="TextBox 16"/>
          <p:cNvSpPr txBox="1"/>
          <p:nvPr/>
        </p:nvSpPr>
        <p:spPr>
          <a:xfrm>
            <a:off x="496773" y="447954"/>
            <a:ext cx="16876827" cy="677108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DM Serif Display"/>
              </a:rPr>
              <a:t>Average number of weekend nights reserved involving children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96771" y="3777696"/>
            <a:ext cx="13203988" cy="378483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940"/>
              </a:lnSpc>
              <a:spcBef>
                <a:spcPct val="0"/>
              </a:spcBef>
            </a:pPr>
            <a:r>
              <a:rPr lang="en-US" sz="2800" dirty="0">
                <a:latin typeface="Montserrat"/>
              </a:rPr>
              <a:t>Average number of weekend nights reserved involving children is </a:t>
            </a:r>
            <a:r>
              <a:rPr lang="en-US" sz="2800" b="1" dirty="0">
                <a:latin typeface="Montserrat"/>
              </a:rPr>
              <a:t>1</a:t>
            </a:r>
            <a:endParaRPr lang="en-US" sz="2800" dirty="0">
              <a:latin typeface="Montserrat"/>
            </a:endParaRPr>
          </a:p>
        </p:txBody>
      </p:sp>
      <p:sp>
        <p:nvSpPr>
          <p:cNvPr id="32" name="TextBox 16">
            <a:extLst>
              <a:ext uri="{FF2B5EF4-FFF2-40B4-BE49-F238E27FC236}">
                <a16:creationId xmlns:a16="http://schemas.microsoft.com/office/drawing/2014/main" id="{77C59E75-4F91-4F26-BA6C-DBA16C973964}"/>
              </a:ext>
            </a:extLst>
          </p:cNvPr>
          <p:cNvSpPr txBox="1"/>
          <p:nvPr/>
        </p:nvSpPr>
        <p:spPr>
          <a:xfrm>
            <a:off x="496771" y="4457700"/>
            <a:ext cx="16267229" cy="677108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4400">
                <a:solidFill>
                  <a:schemeClr val="bg1">
                    <a:lumMod val="95000"/>
                  </a:schemeClr>
                </a:solidFill>
                <a:latin typeface="DM Serif Display"/>
              </a:defRPr>
            </a:lvl1pPr>
          </a:lstStyle>
          <a:p>
            <a:r>
              <a:rPr lang="en-US" dirty="0"/>
              <a:t>Average number of nights spent by guests for each room type</a:t>
            </a:r>
          </a:p>
        </p:txBody>
      </p:sp>
      <p:sp>
        <p:nvSpPr>
          <p:cNvPr id="33" name="TextBox 16">
            <a:extLst>
              <a:ext uri="{FF2B5EF4-FFF2-40B4-BE49-F238E27FC236}">
                <a16:creationId xmlns:a16="http://schemas.microsoft.com/office/drawing/2014/main" id="{1573D7B2-5AA2-4025-9D37-F80435EB4877}"/>
              </a:ext>
            </a:extLst>
          </p:cNvPr>
          <p:cNvSpPr txBox="1"/>
          <p:nvPr/>
        </p:nvSpPr>
        <p:spPr>
          <a:xfrm>
            <a:off x="496773" y="1415172"/>
            <a:ext cx="1560627" cy="553998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3600">
                <a:latin typeface="DM Serif Display" panose="020B0604020202020204" charset="0"/>
              </a:defRPr>
            </a:lvl1pPr>
          </a:lstStyle>
          <a:p>
            <a:r>
              <a:rPr lang="en-US" dirty="0"/>
              <a:t>Query</a:t>
            </a:r>
          </a:p>
        </p:txBody>
      </p:sp>
      <p:sp>
        <p:nvSpPr>
          <p:cNvPr id="34" name="TextBox 16">
            <a:extLst>
              <a:ext uri="{FF2B5EF4-FFF2-40B4-BE49-F238E27FC236}">
                <a16:creationId xmlns:a16="http://schemas.microsoft.com/office/drawing/2014/main" id="{5D34D64A-9B6C-4CFC-8246-13DCEC1D2F6A}"/>
              </a:ext>
            </a:extLst>
          </p:cNvPr>
          <p:cNvSpPr txBox="1"/>
          <p:nvPr/>
        </p:nvSpPr>
        <p:spPr>
          <a:xfrm>
            <a:off x="11080628" y="1412231"/>
            <a:ext cx="1713027" cy="553998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3600">
                <a:latin typeface="DM Serif Display" panose="020B0604020202020204" charset="0"/>
              </a:defRPr>
            </a:lvl1pPr>
          </a:lstStyle>
          <a:p>
            <a:r>
              <a:rPr lang="en-US" dirty="0"/>
              <a:t>Output</a:t>
            </a:r>
          </a:p>
        </p:txBody>
      </p:sp>
      <p:sp>
        <p:nvSpPr>
          <p:cNvPr id="35" name="TextBox 16">
            <a:extLst>
              <a:ext uri="{FF2B5EF4-FFF2-40B4-BE49-F238E27FC236}">
                <a16:creationId xmlns:a16="http://schemas.microsoft.com/office/drawing/2014/main" id="{D153FF7C-3DFF-4421-948C-40F1769684AE}"/>
              </a:ext>
            </a:extLst>
          </p:cNvPr>
          <p:cNvSpPr txBox="1"/>
          <p:nvPr/>
        </p:nvSpPr>
        <p:spPr>
          <a:xfrm>
            <a:off x="513397" y="5422384"/>
            <a:ext cx="1713027" cy="553998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dirty="0">
                <a:latin typeface="DM Serif Display" panose="020B0604020202020204" charset="0"/>
              </a:rPr>
              <a:t>Query</a:t>
            </a:r>
          </a:p>
        </p:txBody>
      </p:sp>
      <p:sp>
        <p:nvSpPr>
          <p:cNvPr id="36" name="TextBox 16">
            <a:extLst>
              <a:ext uri="{FF2B5EF4-FFF2-40B4-BE49-F238E27FC236}">
                <a16:creationId xmlns:a16="http://schemas.microsoft.com/office/drawing/2014/main" id="{9DA30747-7DE7-4FE7-8AB1-588AFEED0DC8}"/>
              </a:ext>
            </a:extLst>
          </p:cNvPr>
          <p:cNvSpPr txBox="1"/>
          <p:nvPr/>
        </p:nvSpPr>
        <p:spPr>
          <a:xfrm>
            <a:off x="10858150" y="5422384"/>
            <a:ext cx="1713027" cy="553998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3600">
                <a:latin typeface="DM Serif Display" panose="020B0604020202020204" charset="0"/>
              </a:defRPr>
            </a:lvl1pPr>
          </a:lstStyle>
          <a:p>
            <a:r>
              <a:rPr lang="en-US" dirty="0"/>
              <a:t>Output</a:t>
            </a:r>
          </a:p>
        </p:txBody>
      </p:sp>
      <p:sp>
        <p:nvSpPr>
          <p:cNvPr id="42" name="TextBox 18">
            <a:extLst>
              <a:ext uri="{FF2B5EF4-FFF2-40B4-BE49-F238E27FC236}">
                <a16:creationId xmlns:a16="http://schemas.microsoft.com/office/drawing/2014/main" id="{7C1E5E38-97DE-48B4-8A82-7F9CD5AE829C}"/>
              </a:ext>
            </a:extLst>
          </p:cNvPr>
          <p:cNvSpPr txBox="1"/>
          <p:nvPr/>
        </p:nvSpPr>
        <p:spPr>
          <a:xfrm>
            <a:off x="517553" y="9105900"/>
            <a:ext cx="14646247" cy="743793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lvl="0" indent="0" algn="ctr">
              <a:lnSpc>
                <a:spcPts val="2940"/>
              </a:lnSpc>
              <a:spcBef>
                <a:spcPct val="0"/>
              </a:spcBef>
              <a:defRPr sz="2800">
                <a:latin typeface="Montserrat"/>
              </a:defRPr>
            </a:lvl1pPr>
          </a:lstStyle>
          <a:p>
            <a:r>
              <a:rPr lang="en-US" dirty="0"/>
              <a:t>The output shows average number of nights spent for each room type, both on Weekdays and Weekends, and also on both combined 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AB1FB26-EAEE-4025-8B8D-98E3C6909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71" y="2174903"/>
            <a:ext cx="10361379" cy="13489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E901D0C-AAFE-414C-A45A-F8EEBC0F4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0628" y="2197709"/>
            <a:ext cx="4332648" cy="8192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8F36E2-DE69-4BF8-817D-AC2042A382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782" y="6162623"/>
            <a:ext cx="9162618" cy="27250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C4AE19-9C5A-4887-9605-70C4AB4CA5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8150" y="6215962"/>
            <a:ext cx="6917838" cy="205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64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">
            <a:extLst>
              <a:ext uri="{FF2B5EF4-FFF2-40B4-BE49-F238E27FC236}">
                <a16:creationId xmlns:a16="http://schemas.microsoft.com/office/drawing/2014/main" id="{8DE12502-91EE-449D-A1AA-A779B89D9127}"/>
              </a:ext>
            </a:extLst>
          </p:cNvPr>
          <p:cNvSpPr/>
          <p:nvPr/>
        </p:nvSpPr>
        <p:spPr>
          <a:xfrm>
            <a:off x="-81701" y="-7095846"/>
            <a:ext cx="18339221" cy="17382846"/>
          </a:xfrm>
          <a:custGeom>
            <a:avLst/>
            <a:gdLst/>
            <a:ahLst/>
            <a:cxnLst/>
            <a:rect l="l" t="t" r="r" b="b"/>
            <a:pathLst>
              <a:path w="10310380" h="10487978">
                <a:moveTo>
                  <a:pt x="0" y="0"/>
                </a:moveTo>
                <a:lnTo>
                  <a:pt x="10310380" y="0"/>
                </a:lnTo>
                <a:lnTo>
                  <a:pt x="10310380" y="10487978"/>
                </a:lnTo>
                <a:lnTo>
                  <a:pt x="0" y="1048797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048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506341" h="3534781">
                <a:moveTo>
                  <a:pt x="0" y="0"/>
                </a:moveTo>
                <a:lnTo>
                  <a:pt x="1506341" y="0"/>
                </a:lnTo>
                <a:lnTo>
                  <a:pt x="1506341" y="3534781"/>
                </a:lnTo>
                <a:lnTo>
                  <a:pt x="0" y="3534781"/>
                </a:lnTo>
                <a:close/>
              </a:path>
            </a:pathLst>
          </a:custGeom>
          <a:solidFill>
            <a:schemeClr val="tx1">
              <a:alpha val="49000"/>
            </a:schemeClr>
          </a:solidFill>
        </p:spPr>
      </p:sp>
      <p:sp>
        <p:nvSpPr>
          <p:cNvPr id="16" name="TextBox 16"/>
          <p:cNvSpPr txBox="1"/>
          <p:nvPr/>
        </p:nvSpPr>
        <p:spPr>
          <a:xfrm>
            <a:off x="496774" y="447954"/>
            <a:ext cx="12074404" cy="677108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DM Serif Display"/>
              </a:rPr>
              <a:t>Reservations made in each month of the year</a:t>
            </a:r>
          </a:p>
        </p:txBody>
      </p:sp>
      <p:sp>
        <p:nvSpPr>
          <p:cNvPr id="33" name="TextBox 16">
            <a:extLst>
              <a:ext uri="{FF2B5EF4-FFF2-40B4-BE49-F238E27FC236}">
                <a16:creationId xmlns:a16="http://schemas.microsoft.com/office/drawing/2014/main" id="{1573D7B2-5AA2-4025-9D37-F80435EB4877}"/>
              </a:ext>
            </a:extLst>
          </p:cNvPr>
          <p:cNvSpPr txBox="1"/>
          <p:nvPr/>
        </p:nvSpPr>
        <p:spPr>
          <a:xfrm>
            <a:off x="496773" y="1496356"/>
            <a:ext cx="1560627" cy="553998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3600">
                <a:latin typeface="DM Serif Display" panose="020B0604020202020204" charset="0"/>
              </a:defRPr>
            </a:lvl1pPr>
          </a:lstStyle>
          <a:p>
            <a:r>
              <a:rPr lang="en-US" dirty="0"/>
              <a:t>Query</a:t>
            </a:r>
          </a:p>
        </p:txBody>
      </p:sp>
      <p:sp>
        <p:nvSpPr>
          <p:cNvPr id="34" name="TextBox 16">
            <a:extLst>
              <a:ext uri="{FF2B5EF4-FFF2-40B4-BE49-F238E27FC236}">
                <a16:creationId xmlns:a16="http://schemas.microsoft.com/office/drawing/2014/main" id="{5D34D64A-9B6C-4CFC-8246-13DCEC1D2F6A}"/>
              </a:ext>
            </a:extLst>
          </p:cNvPr>
          <p:cNvSpPr txBox="1"/>
          <p:nvPr/>
        </p:nvSpPr>
        <p:spPr>
          <a:xfrm>
            <a:off x="11080628" y="1493415"/>
            <a:ext cx="1713027" cy="553998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3600">
                <a:latin typeface="DM Serif Display" panose="020B0604020202020204" charset="0"/>
              </a:defRPr>
            </a:lvl1pPr>
          </a:lstStyle>
          <a:p>
            <a:r>
              <a:rPr lang="en-US" dirty="0"/>
              <a:t>Output</a:t>
            </a:r>
          </a:p>
        </p:txBody>
      </p:sp>
      <p:sp>
        <p:nvSpPr>
          <p:cNvPr id="42" name="TextBox 18">
            <a:extLst>
              <a:ext uri="{FF2B5EF4-FFF2-40B4-BE49-F238E27FC236}">
                <a16:creationId xmlns:a16="http://schemas.microsoft.com/office/drawing/2014/main" id="{7C1E5E38-97DE-48B4-8A82-7F9CD5AE829C}"/>
              </a:ext>
            </a:extLst>
          </p:cNvPr>
          <p:cNvSpPr txBox="1"/>
          <p:nvPr/>
        </p:nvSpPr>
        <p:spPr>
          <a:xfrm>
            <a:off x="532793" y="5971400"/>
            <a:ext cx="9449407" cy="2512483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lvl="0" indent="0" algn="ctr">
              <a:lnSpc>
                <a:spcPts val="2940"/>
              </a:lnSpc>
              <a:spcBef>
                <a:spcPct val="0"/>
              </a:spcBef>
              <a:defRPr sz="2800">
                <a:latin typeface="Montserrat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/>
              <a:t>The output shows, Year-month wise total reservations made. We observe that, </a:t>
            </a:r>
            <a:r>
              <a:rPr lang="en-US" b="1" dirty="0"/>
              <a:t>June 2018 </a:t>
            </a:r>
            <a:r>
              <a:rPr lang="en-US" dirty="0"/>
              <a:t>has received most number of reservations of </a:t>
            </a:r>
            <a:r>
              <a:rPr lang="en-US" b="1" dirty="0"/>
              <a:t>84</a:t>
            </a:r>
            <a:r>
              <a:rPr lang="en-US" dirty="0"/>
              <a:t>, and </a:t>
            </a:r>
            <a:r>
              <a:rPr lang="en-US" b="1" dirty="0"/>
              <a:t>July 2017 </a:t>
            </a:r>
            <a:r>
              <a:rPr lang="en-US" dirty="0"/>
              <a:t>has the least number of reservations of </a:t>
            </a:r>
            <a:r>
              <a:rPr lang="en-US" b="1" dirty="0"/>
              <a:t>8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8E000D0-EF02-4649-9783-C668C09C5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71" y="2400409"/>
            <a:ext cx="8266229" cy="29958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A939B46-228F-48C3-AFD0-0FF557AEC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0148" y="2416184"/>
            <a:ext cx="4570852" cy="599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03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">
            <a:extLst>
              <a:ext uri="{FF2B5EF4-FFF2-40B4-BE49-F238E27FC236}">
                <a16:creationId xmlns:a16="http://schemas.microsoft.com/office/drawing/2014/main" id="{9C3FAA8D-FA86-4E33-B85C-83765BC7017F}"/>
              </a:ext>
            </a:extLst>
          </p:cNvPr>
          <p:cNvSpPr/>
          <p:nvPr/>
        </p:nvSpPr>
        <p:spPr>
          <a:xfrm>
            <a:off x="0" y="30480"/>
            <a:ext cx="18288000" cy="10256520"/>
          </a:xfrm>
          <a:custGeom>
            <a:avLst/>
            <a:gdLst/>
            <a:ahLst/>
            <a:cxnLst/>
            <a:rect l="l" t="t" r="r" b="b"/>
            <a:pathLst>
              <a:path w="18288000" h="8229600">
                <a:moveTo>
                  <a:pt x="0" y="0"/>
                </a:moveTo>
                <a:lnTo>
                  <a:pt x="18288000" y="0"/>
                </a:lnTo>
                <a:lnTo>
                  <a:pt x="182880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7623" y="-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506341" h="3534781">
                <a:moveTo>
                  <a:pt x="0" y="0"/>
                </a:moveTo>
                <a:lnTo>
                  <a:pt x="1506341" y="0"/>
                </a:lnTo>
                <a:lnTo>
                  <a:pt x="1506341" y="3534781"/>
                </a:lnTo>
                <a:lnTo>
                  <a:pt x="0" y="3534781"/>
                </a:lnTo>
                <a:close/>
              </a:path>
            </a:pathLst>
          </a:custGeom>
          <a:solidFill>
            <a:schemeClr val="tx1">
              <a:alpha val="49000"/>
            </a:schemeClr>
          </a:solidFill>
        </p:spPr>
      </p:sp>
      <p:sp>
        <p:nvSpPr>
          <p:cNvPr id="16" name="TextBox 16"/>
          <p:cNvSpPr txBox="1"/>
          <p:nvPr/>
        </p:nvSpPr>
        <p:spPr>
          <a:xfrm>
            <a:off x="496773" y="447954"/>
            <a:ext cx="17279215" cy="677108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DM Serif Display"/>
              </a:rPr>
              <a:t>Most common room type, involving children and it’s Average price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96770" y="4771603"/>
            <a:ext cx="17279215" cy="371897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940"/>
              </a:lnSpc>
              <a:spcBef>
                <a:spcPct val="0"/>
              </a:spcBef>
            </a:pPr>
            <a:r>
              <a:rPr lang="en-US" sz="2800" dirty="0">
                <a:latin typeface="Montserrat"/>
              </a:rPr>
              <a:t>Most common room type with children is </a:t>
            </a:r>
            <a:r>
              <a:rPr lang="en-US" sz="2800" b="1" dirty="0">
                <a:latin typeface="Montserrat"/>
              </a:rPr>
              <a:t>Room type 1, </a:t>
            </a:r>
            <a:r>
              <a:rPr lang="en-US" sz="2800" dirty="0">
                <a:latin typeface="Montserrat"/>
              </a:rPr>
              <a:t>with a an average price room of </a:t>
            </a:r>
            <a:r>
              <a:rPr lang="en-US" sz="2800" b="1" dirty="0">
                <a:latin typeface="Montserrat"/>
              </a:rPr>
              <a:t>123.12</a:t>
            </a:r>
          </a:p>
        </p:txBody>
      </p:sp>
      <p:sp>
        <p:nvSpPr>
          <p:cNvPr id="32" name="TextBox 16">
            <a:extLst>
              <a:ext uri="{FF2B5EF4-FFF2-40B4-BE49-F238E27FC236}">
                <a16:creationId xmlns:a16="http://schemas.microsoft.com/office/drawing/2014/main" id="{77C59E75-4F91-4F26-BA6C-DBA16C973964}"/>
              </a:ext>
            </a:extLst>
          </p:cNvPr>
          <p:cNvSpPr txBox="1"/>
          <p:nvPr/>
        </p:nvSpPr>
        <p:spPr>
          <a:xfrm>
            <a:off x="496771" y="5390547"/>
            <a:ext cx="15733829" cy="677108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4400">
                <a:solidFill>
                  <a:schemeClr val="bg1">
                    <a:lumMod val="95000"/>
                  </a:schemeClr>
                </a:solidFill>
                <a:latin typeface="DM Serif Display"/>
              </a:defRPr>
            </a:lvl1pPr>
          </a:lstStyle>
          <a:p>
            <a:r>
              <a:rPr lang="en-US" dirty="0"/>
              <a:t>Market segment type with highest average price per room</a:t>
            </a:r>
          </a:p>
        </p:txBody>
      </p:sp>
      <p:sp>
        <p:nvSpPr>
          <p:cNvPr id="33" name="TextBox 16">
            <a:extLst>
              <a:ext uri="{FF2B5EF4-FFF2-40B4-BE49-F238E27FC236}">
                <a16:creationId xmlns:a16="http://schemas.microsoft.com/office/drawing/2014/main" id="{1573D7B2-5AA2-4025-9D37-F80435EB4877}"/>
              </a:ext>
            </a:extLst>
          </p:cNvPr>
          <p:cNvSpPr txBox="1"/>
          <p:nvPr/>
        </p:nvSpPr>
        <p:spPr>
          <a:xfrm>
            <a:off x="496773" y="1415172"/>
            <a:ext cx="1560627" cy="553998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3600">
                <a:latin typeface="DM Serif Display" panose="020B0604020202020204" charset="0"/>
              </a:defRPr>
            </a:lvl1pPr>
          </a:lstStyle>
          <a:p>
            <a:r>
              <a:rPr lang="en-US" dirty="0"/>
              <a:t>Query</a:t>
            </a:r>
          </a:p>
        </p:txBody>
      </p:sp>
      <p:sp>
        <p:nvSpPr>
          <p:cNvPr id="34" name="TextBox 16">
            <a:extLst>
              <a:ext uri="{FF2B5EF4-FFF2-40B4-BE49-F238E27FC236}">
                <a16:creationId xmlns:a16="http://schemas.microsoft.com/office/drawing/2014/main" id="{5D34D64A-9B6C-4CFC-8246-13DCEC1D2F6A}"/>
              </a:ext>
            </a:extLst>
          </p:cNvPr>
          <p:cNvSpPr txBox="1"/>
          <p:nvPr/>
        </p:nvSpPr>
        <p:spPr>
          <a:xfrm>
            <a:off x="10191639" y="1415172"/>
            <a:ext cx="1713027" cy="553998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3600">
                <a:latin typeface="DM Serif Display" panose="020B0604020202020204" charset="0"/>
              </a:defRPr>
            </a:lvl1pPr>
          </a:lstStyle>
          <a:p>
            <a:r>
              <a:rPr lang="en-US" dirty="0"/>
              <a:t>Output</a:t>
            </a:r>
          </a:p>
        </p:txBody>
      </p:sp>
      <p:sp>
        <p:nvSpPr>
          <p:cNvPr id="35" name="TextBox 16">
            <a:extLst>
              <a:ext uri="{FF2B5EF4-FFF2-40B4-BE49-F238E27FC236}">
                <a16:creationId xmlns:a16="http://schemas.microsoft.com/office/drawing/2014/main" id="{D153FF7C-3DFF-4421-948C-40F1769684AE}"/>
              </a:ext>
            </a:extLst>
          </p:cNvPr>
          <p:cNvSpPr txBox="1"/>
          <p:nvPr/>
        </p:nvSpPr>
        <p:spPr>
          <a:xfrm>
            <a:off x="513397" y="6260584"/>
            <a:ext cx="1713027" cy="553998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dirty="0">
                <a:latin typeface="DM Serif Display" panose="020B0604020202020204" charset="0"/>
              </a:rPr>
              <a:t>Query</a:t>
            </a:r>
          </a:p>
        </p:txBody>
      </p:sp>
      <p:sp>
        <p:nvSpPr>
          <p:cNvPr id="36" name="TextBox 16">
            <a:extLst>
              <a:ext uri="{FF2B5EF4-FFF2-40B4-BE49-F238E27FC236}">
                <a16:creationId xmlns:a16="http://schemas.microsoft.com/office/drawing/2014/main" id="{9DA30747-7DE7-4FE7-8AB1-588AFEED0DC8}"/>
              </a:ext>
            </a:extLst>
          </p:cNvPr>
          <p:cNvSpPr txBox="1"/>
          <p:nvPr/>
        </p:nvSpPr>
        <p:spPr>
          <a:xfrm>
            <a:off x="10191639" y="6265287"/>
            <a:ext cx="1713027" cy="553998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3600">
                <a:latin typeface="DM Serif Display" panose="020B0604020202020204" charset="0"/>
              </a:defRPr>
            </a:lvl1pPr>
          </a:lstStyle>
          <a:p>
            <a:r>
              <a:rPr lang="en-US" dirty="0"/>
              <a:t>Output</a:t>
            </a:r>
          </a:p>
        </p:txBody>
      </p:sp>
      <p:sp>
        <p:nvSpPr>
          <p:cNvPr id="42" name="TextBox 18">
            <a:extLst>
              <a:ext uri="{FF2B5EF4-FFF2-40B4-BE49-F238E27FC236}">
                <a16:creationId xmlns:a16="http://schemas.microsoft.com/office/drawing/2014/main" id="{7C1E5E38-97DE-48B4-8A82-7F9CD5AE829C}"/>
              </a:ext>
            </a:extLst>
          </p:cNvPr>
          <p:cNvSpPr txBox="1"/>
          <p:nvPr/>
        </p:nvSpPr>
        <p:spPr>
          <a:xfrm>
            <a:off x="513397" y="9572203"/>
            <a:ext cx="16555403" cy="371897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lvl="0" indent="0" algn="ctr">
              <a:lnSpc>
                <a:spcPts val="2940"/>
              </a:lnSpc>
              <a:spcBef>
                <a:spcPct val="0"/>
              </a:spcBef>
              <a:defRPr sz="2800">
                <a:latin typeface="Montserrat"/>
              </a:defRPr>
            </a:lvl1pPr>
          </a:lstStyle>
          <a:p>
            <a:r>
              <a:rPr lang="en-US" dirty="0"/>
              <a:t>Market segment type with highest average price per room is </a:t>
            </a:r>
            <a:r>
              <a:rPr lang="en-US" b="1" dirty="0"/>
              <a:t>Online, </a:t>
            </a:r>
            <a:r>
              <a:rPr lang="en-US" dirty="0"/>
              <a:t>with a price of </a:t>
            </a:r>
            <a:r>
              <a:rPr lang="en-US" b="1" dirty="0"/>
              <a:t>112.45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0B06CD6-5205-42EB-898D-A3B83C74F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42" y="2182818"/>
            <a:ext cx="8111058" cy="23559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94185C0-F065-4D60-AE6B-E7BD4294A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1638" y="2152877"/>
            <a:ext cx="7181961" cy="8192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458BF1E-4DF5-44FF-B614-94C923F90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308" y="7003604"/>
            <a:ext cx="8786656" cy="23278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F533326-9E6B-4303-86BF-8A57102B9F1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91638" y="7016917"/>
            <a:ext cx="6310232" cy="87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40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2">
            <a:extLst>
              <a:ext uri="{FF2B5EF4-FFF2-40B4-BE49-F238E27FC236}">
                <a16:creationId xmlns:a16="http://schemas.microsoft.com/office/drawing/2014/main" id="{39D98CB8-2D2B-4473-A52C-9495576F026F}"/>
              </a:ext>
            </a:extLst>
          </p:cNvPr>
          <p:cNvSpPr/>
          <p:nvPr/>
        </p:nvSpPr>
        <p:spPr>
          <a:xfrm>
            <a:off x="-45720" y="1"/>
            <a:ext cx="18333720" cy="10279380"/>
          </a:xfrm>
          <a:custGeom>
            <a:avLst/>
            <a:gdLst/>
            <a:ahLst/>
            <a:cxnLst/>
            <a:rect l="l" t="t" r="r" b="b"/>
            <a:pathLst>
              <a:path w="16958533" h="9539175">
                <a:moveTo>
                  <a:pt x="0" y="0"/>
                </a:moveTo>
                <a:lnTo>
                  <a:pt x="16958533" y="0"/>
                </a:lnTo>
                <a:lnTo>
                  <a:pt x="16958533" y="9539175"/>
                </a:lnTo>
                <a:lnTo>
                  <a:pt x="0" y="9539175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3">
            <a:extLst>
              <a:ext uri="{FF2B5EF4-FFF2-40B4-BE49-F238E27FC236}">
                <a16:creationId xmlns:a16="http://schemas.microsoft.com/office/drawing/2014/main" id="{382888B7-2A40-4A22-AB33-4A4C32FF4143}"/>
              </a:ext>
            </a:extLst>
          </p:cNvPr>
          <p:cNvSpPr/>
          <p:nvPr/>
        </p:nvSpPr>
        <p:spPr>
          <a:xfrm>
            <a:off x="381000" y="342900"/>
            <a:ext cx="17526000" cy="9601200"/>
          </a:xfrm>
          <a:custGeom>
            <a:avLst/>
            <a:gdLst/>
            <a:ahLst/>
            <a:cxnLst/>
            <a:rect l="l" t="t" r="r" b="b"/>
            <a:pathLst>
              <a:path w="1506341" h="3534781">
                <a:moveTo>
                  <a:pt x="0" y="0"/>
                </a:moveTo>
                <a:lnTo>
                  <a:pt x="1506341" y="0"/>
                </a:lnTo>
                <a:lnTo>
                  <a:pt x="1506341" y="3534781"/>
                </a:lnTo>
                <a:lnTo>
                  <a:pt x="0" y="3534781"/>
                </a:lnTo>
                <a:close/>
              </a:path>
            </a:pathLst>
          </a:custGeom>
          <a:solidFill>
            <a:schemeClr val="tx1">
              <a:alpha val="74000"/>
            </a:schemeClr>
          </a:solidFill>
        </p:spPr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C205C9-F6FF-4291-9128-B6EDA287C2BE}"/>
              </a:ext>
            </a:extLst>
          </p:cNvPr>
          <p:cNvSpPr txBox="1"/>
          <p:nvPr/>
        </p:nvSpPr>
        <p:spPr>
          <a:xfrm>
            <a:off x="876300" y="723900"/>
            <a:ext cx="17602200" cy="8529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Summary of Findings: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Total Reservations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: 700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Most Popular Meal Plan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: Meal Plan 1 with 527 reservations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Average Price for Reservations Involving Children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: $144.57 per room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Yearly Reservations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: 123 in 2017 and 577 in 2018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Most Commonly Booked Room Type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: Room Type 1 with 534 reservations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Weekend Reservations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: 383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Lead Time for Reservations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: Highest is 443 days, lowest is 0 days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Most Common Market Segment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: Online with 518 reservations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Booking Status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: 493 bookings with status as ‘Not Cancelled’ (no ‘Confirmed’ bookings)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Total Guests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: 1316 adults and 69 children (1385 total)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Average Weekend Nights with Children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: 1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Monthly Reservations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: Highest in June 2018 with 84, lowest in July 2017 with 8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Most Common Room Type with Children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: Room Type 1 with an average price of $123.12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Highest Average Price by Market Segment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: Online with $112.45 per room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4572000" y="8267700"/>
            <a:ext cx="10210800" cy="12402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10"/>
              </a:lnSpc>
            </a:pPr>
            <a:r>
              <a:rPr lang="en-US" sz="13800" dirty="0">
                <a:solidFill>
                  <a:srgbClr val="1C2A37"/>
                </a:solidFill>
                <a:latin typeface="DM Serif Display"/>
              </a:rPr>
              <a:t>THANK YOU</a:t>
            </a:r>
          </a:p>
        </p:txBody>
      </p:sp>
      <p:sp>
        <p:nvSpPr>
          <p:cNvPr id="17" name="Freeform 2">
            <a:extLst>
              <a:ext uri="{FF2B5EF4-FFF2-40B4-BE49-F238E27FC236}">
                <a16:creationId xmlns:a16="http://schemas.microsoft.com/office/drawing/2014/main" id="{2F708982-E5AF-48A0-B1E7-A7D799FA79CB}"/>
              </a:ext>
            </a:extLst>
          </p:cNvPr>
          <p:cNvSpPr/>
          <p:nvPr/>
        </p:nvSpPr>
        <p:spPr>
          <a:xfrm>
            <a:off x="-1143000" y="0"/>
            <a:ext cx="21640800" cy="6896100"/>
          </a:xfrm>
          <a:custGeom>
            <a:avLst/>
            <a:gdLst/>
            <a:ahLst/>
            <a:cxnLst/>
            <a:rect l="l" t="t" r="r" b="b"/>
            <a:pathLst>
              <a:path w="18288000" h="4510494">
                <a:moveTo>
                  <a:pt x="0" y="0"/>
                </a:moveTo>
                <a:lnTo>
                  <a:pt x="18288000" y="0"/>
                </a:lnTo>
                <a:lnTo>
                  <a:pt x="18288000" y="4510494"/>
                </a:lnTo>
                <a:lnTo>
                  <a:pt x="0" y="4510494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z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499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981200" y="-581322"/>
            <a:ext cx="21640800" cy="5843994"/>
          </a:xfrm>
          <a:custGeom>
            <a:avLst/>
            <a:gdLst/>
            <a:ahLst/>
            <a:cxnLst/>
            <a:rect l="l" t="t" r="r" b="b"/>
            <a:pathLst>
              <a:path w="18288000" h="4510494">
                <a:moveTo>
                  <a:pt x="0" y="0"/>
                </a:moveTo>
                <a:lnTo>
                  <a:pt x="18288000" y="0"/>
                </a:lnTo>
                <a:lnTo>
                  <a:pt x="18288000" y="4510494"/>
                </a:lnTo>
                <a:lnTo>
                  <a:pt x="0" y="4510494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z</a:t>
            </a:r>
            <a:endParaRPr lang="en-IN" dirty="0"/>
          </a:p>
        </p:txBody>
      </p:sp>
      <p:sp>
        <p:nvSpPr>
          <p:cNvPr id="3" name="TextBox 3"/>
          <p:cNvSpPr txBox="1"/>
          <p:nvPr/>
        </p:nvSpPr>
        <p:spPr>
          <a:xfrm>
            <a:off x="1200150" y="5227320"/>
            <a:ext cx="11925300" cy="1735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4123"/>
              </a:lnSpc>
            </a:pPr>
            <a:r>
              <a:rPr lang="en-US" sz="6000" dirty="0">
                <a:solidFill>
                  <a:srgbClr val="5B778D"/>
                </a:solidFill>
                <a:latin typeface="DM Serif Display"/>
              </a:rPr>
              <a:t>Problem</a:t>
            </a:r>
            <a:r>
              <a:rPr lang="en-US" sz="10088" dirty="0">
                <a:solidFill>
                  <a:srgbClr val="5B778D"/>
                </a:solidFill>
                <a:latin typeface="DM Serif Display"/>
              </a:rPr>
              <a:t> </a:t>
            </a:r>
            <a:r>
              <a:rPr lang="en-US" sz="6000" dirty="0">
                <a:solidFill>
                  <a:srgbClr val="5B778D"/>
                </a:solidFill>
                <a:latin typeface="DM Serif Display"/>
              </a:rPr>
              <a:t>Statement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00150" y="6591300"/>
            <a:ext cx="15887700" cy="25593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entury" panose="02040604050505020304" pitchFamily="18" charset="0"/>
              </a:rPr>
              <a:t>The hotel industry relies on data to make informed decisions and provide a better guest experience. In this project, I worked with a hotel reservation dataset to gain insights into guest preferences, booking trends, and other key factors that impact the hotel's operations. I used SQL to query and analyze the data, as well as answered specific questions about the dataset.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611386" y="0"/>
            <a:ext cx="7676614" cy="10876884"/>
          </a:xfrm>
          <a:custGeom>
            <a:avLst/>
            <a:gdLst/>
            <a:ahLst/>
            <a:cxnLst/>
            <a:rect l="l" t="t" r="r" b="b"/>
            <a:pathLst>
              <a:path w="7676614" h="10876884">
                <a:moveTo>
                  <a:pt x="0" y="0"/>
                </a:moveTo>
                <a:lnTo>
                  <a:pt x="7676614" y="0"/>
                </a:lnTo>
                <a:lnTo>
                  <a:pt x="7676614" y="10876884"/>
                </a:lnTo>
                <a:lnTo>
                  <a:pt x="0" y="10876884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77241" y="-571500"/>
            <a:ext cx="8115300" cy="2032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047"/>
              </a:lnSpc>
            </a:pPr>
            <a:r>
              <a:rPr lang="en-US" sz="6000" dirty="0">
                <a:solidFill>
                  <a:srgbClr val="5B778D"/>
                </a:solidFill>
                <a:latin typeface="DM Serif Display"/>
              </a:rPr>
              <a:t>About the Dataset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77241" y="1547227"/>
            <a:ext cx="9029700" cy="805746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4400">
                <a:solidFill>
                  <a:schemeClr val="bg1">
                    <a:lumMod val="95000"/>
                  </a:schemeClr>
                </a:solidFill>
                <a:latin typeface="DM Serif Display"/>
              </a:defRPr>
            </a:lvl1pPr>
          </a:lstStyle>
          <a:p>
            <a:pPr algn="l"/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The dataset includes the following columns: </a:t>
            </a:r>
          </a:p>
          <a:p>
            <a:pPr algn="l"/>
            <a:endParaRPr lang="en-US" sz="80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Booking_ID </a:t>
            </a: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: A unique identifier for each hotel reservation.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no_of_adults : </a:t>
            </a: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The number of adults in the reservation.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no_of_children </a:t>
            </a: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: The number of children in the reservation.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no_of_weekend_nights </a:t>
            </a: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: The number of nights in the reservation that fall on weekends.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no_of_week_nights </a:t>
            </a: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: The number of nights in the reservation that fall on weekdays.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type_of_meal_plan </a:t>
            </a: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: The meal plan chosen by the guests.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room_type_reserved </a:t>
            </a: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: The type of room reserved by the guests.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lead_time </a:t>
            </a: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: The number of days between booking and arrival.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arrival_date </a:t>
            </a: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: The date of arrival.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market_segment_type </a:t>
            </a: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: The market segment to which the reservation belongs.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avg_price_per_room </a:t>
            </a: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: The average price per room in the reservation.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booking_status </a:t>
            </a: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: The status of the booking.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/>
          <p:nvPr/>
        </p:nvSpPr>
        <p:spPr>
          <a:xfrm>
            <a:off x="1160791" y="1163042"/>
            <a:ext cx="247579" cy="243078"/>
          </a:xfrm>
          <a:custGeom>
            <a:avLst/>
            <a:gdLst/>
            <a:ahLst/>
            <a:cxnLst/>
            <a:rect l="l" t="t" r="r" b="b"/>
            <a:pathLst>
              <a:path w="247579" h="243078">
                <a:moveTo>
                  <a:pt x="0" y="0"/>
                </a:moveTo>
                <a:lnTo>
                  <a:pt x="247580" y="0"/>
                </a:lnTo>
                <a:lnTo>
                  <a:pt x="247580" y="243078"/>
                </a:lnTo>
                <a:lnTo>
                  <a:pt x="0" y="24307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1306003" y="0"/>
            <a:ext cx="8858009" cy="10287000"/>
          </a:xfrm>
          <a:custGeom>
            <a:avLst/>
            <a:gdLst/>
            <a:ahLst/>
            <a:cxnLst/>
            <a:rect l="l" t="t" r="r" b="b"/>
            <a:pathLst>
              <a:path w="8858009" h="10287000">
                <a:moveTo>
                  <a:pt x="0" y="0"/>
                </a:moveTo>
                <a:lnTo>
                  <a:pt x="8858009" y="0"/>
                </a:lnTo>
                <a:lnTo>
                  <a:pt x="885800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FEB75E0D-9EC4-4ECF-9D48-955933166FB4}"/>
              </a:ext>
            </a:extLst>
          </p:cNvPr>
          <p:cNvSpPr txBox="1"/>
          <p:nvPr/>
        </p:nvSpPr>
        <p:spPr>
          <a:xfrm>
            <a:off x="8412480" y="-449961"/>
            <a:ext cx="8115300" cy="2032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047"/>
              </a:lnSpc>
            </a:pPr>
            <a:r>
              <a:rPr lang="en-US" sz="6000" dirty="0">
                <a:solidFill>
                  <a:srgbClr val="5B778D"/>
                </a:solidFill>
                <a:latin typeface="DM Serif Display"/>
              </a:rPr>
              <a:t>Overview of Analysis</a:t>
            </a: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4B61E0F3-24DC-44BE-84BB-861BB2DBA765}"/>
              </a:ext>
            </a:extLst>
          </p:cNvPr>
          <p:cNvSpPr txBox="1"/>
          <p:nvPr/>
        </p:nvSpPr>
        <p:spPr>
          <a:xfrm>
            <a:off x="8382000" y="1406120"/>
            <a:ext cx="9029700" cy="80775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4400">
                <a:solidFill>
                  <a:schemeClr val="bg1">
                    <a:lumMod val="95000"/>
                  </a:schemeClr>
                </a:solidFill>
                <a:latin typeface="DM Serif Display"/>
              </a:defRPr>
            </a:lvl1pPr>
          </a:lstStyle>
          <a:p>
            <a:pPr algn="l"/>
            <a:endParaRPr lang="en-US" sz="180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Reservation Statistics and Trends: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Total number of reservations.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Yearly and monthly reservation trends.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Weekend reservations and duration insights.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Guest Preferences: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Most popular meal plans and room types.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Common market segments and booking status details.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Financial Analysis: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Average room prices, especially for reservations involving children.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Market segments generating the highest average room prices.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Demographic Insights: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Total number of adults and children across all reservations.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Room type preferences and average prices for families with children.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Operational Metrics: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Lead time variations (highest and lowest).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Average number of nights spent by guests per room type.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2">
            <a:extLst>
              <a:ext uri="{FF2B5EF4-FFF2-40B4-BE49-F238E27FC236}">
                <a16:creationId xmlns:a16="http://schemas.microsoft.com/office/drawing/2014/main" id="{9657DCA5-E0E1-4130-8C35-9076C52CF62C}"/>
              </a:ext>
            </a:extLst>
          </p:cNvPr>
          <p:cNvSpPr/>
          <p:nvPr/>
        </p:nvSpPr>
        <p:spPr>
          <a:xfrm>
            <a:off x="0" y="30480"/>
            <a:ext cx="18288000" cy="10256520"/>
          </a:xfrm>
          <a:custGeom>
            <a:avLst/>
            <a:gdLst/>
            <a:ahLst/>
            <a:cxnLst/>
            <a:rect l="l" t="t" r="r" b="b"/>
            <a:pathLst>
              <a:path w="18288000" h="8229600">
                <a:moveTo>
                  <a:pt x="0" y="0"/>
                </a:moveTo>
                <a:lnTo>
                  <a:pt x="18288000" y="0"/>
                </a:lnTo>
                <a:lnTo>
                  <a:pt x="182880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8288000" cy="10325100"/>
          </a:xfrm>
          <a:custGeom>
            <a:avLst/>
            <a:gdLst/>
            <a:ahLst/>
            <a:cxnLst/>
            <a:rect l="l" t="t" r="r" b="b"/>
            <a:pathLst>
              <a:path w="1506341" h="3534781">
                <a:moveTo>
                  <a:pt x="0" y="0"/>
                </a:moveTo>
                <a:lnTo>
                  <a:pt x="1506341" y="0"/>
                </a:lnTo>
                <a:lnTo>
                  <a:pt x="1506341" y="3534781"/>
                </a:lnTo>
                <a:lnTo>
                  <a:pt x="0" y="3534781"/>
                </a:lnTo>
                <a:close/>
              </a:path>
            </a:pathLst>
          </a:custGeom>
          <a:solidFill>
            <a:schemeClr val="tx1">
              <a:alpha val="49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16" name="TextBox 16"/>
          <p:cNvSpPr txBox="1"/>
          <p:nvPr/>
        </p:nvSpPr>
        <p:spPr>
          <a:xfrm>
            <a:off x="496773" y="447954"/>
            <a:ext cx="8037627" cy="677108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DM Serif Display"/>
              </a:rPr>
              <a:t>Total number of Reservations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96773" y="3771900"/>
            <a:ext cx="9942627" cy="371897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940"/>
              </a:lnSpc>
              <a:spcBef>
                <a:spcPct val="0"/>
              </a:spcBef>
            </a:pPr>
            <a:r>
              <a:rPr lang="en-US" sz="2800" dirty="0">
                <a:latin typeface="Montserrat"/>
              </a:rPr>
              <a:t>In totality, there are </a:t>
            </a:r>
            <a:r>
              <a:rPr lang="en-US" sz="2800" b="1" dirty="0">
                <a:latin typeface="Montserrat"/>
              </a:rPr>
              <a:t>700</a:t>
            </a:r>
            <a:r>
              <a:rPr lang="en-US" sz="2800" dirty="0">
                <a:latin typeface="Montserrat"/>
              </a:rPr>
              <a:t> number of reservations done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D25795-6D9C-4061-9BD9-2B13727BD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73" y="2176913"/>
            <a:ext cx="9198908" cy="114434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350FDE8-A8C5-4BDA-83CF-27EAA79CD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0628" y="2160457"/>
            <a:ext cx="3770427" cy="9094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94144A4-72B9-494D-93B3-2F5ECE0E4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773" y="6798143"/>
            <a:ext cx="9198908" cy="198895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0EFDD87-BC78-45B3-AEF2-87D1FA0148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80628" y="6792261"/>
            <a:ext cx="6111504" cy="909449"/>
          </a:xfrm>
          <a:prstGeom prst="rect">
            <a:avLst/>
          </a:prstGeom>
        </p:spPr>
      </p:pic>
      <p:sp>
        <p:nvSpPr>
          <p:cNvPr id="32" name="TextBox 16">
            <a:extLst>
              <a:ext uri="{FF2B5EF4-FFF2-40B4-BE49-F238E27FC236}">
                <a16:creationId xmlns:a16="http://schemas.microsoft.com/office/drawing/2014/main" id="{77C59E75-4F91-4F26-BA6C-DBA16C973964}"/>
              </a:ext>
            </a:extLst>
          </p:cNvPr>
          <p:cNvSpPr txBox="1"/>
          <p:nvPr/>
        </p:nvSpPr>
        <p:spPr>
          <a:xfrm>
            <a:off x="512013" y="5029058"/>
            <a:ext cx="10232187" cy="677108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4400">
                <a:solidFill>
                  <a:schemeClr val="bg1">
                    <a:lumMod val="95000"/>
                  </a:schemeClr>
                </a:solidFill>
                <a:latin typeface="DM Serif Display"/>
              </a:defRPr>
            </a:lvl1pPr>
          </a:lstStyle>
          <a:p>
            <a:r>
              <a:rPr lang="en-US" dirty="0"/>
              <a:t>Most popular meal plan among guests</a:t>
            </a:r>
          </a:p>
        </p:txBody>
      </p:sp>
      <p:sp>
        <p:nvSpPr>
          <p:cNvPr id="33" name="TextBox 16">
            <a:extLst>
              <a:ext uri="{FF2B5EF4-FFF2-40B4-BE49-F238E27FC236}">
                <a16:creationId xmlns:a16="http://schemas.microsoft.com/office/drawing/2014/main" id="{1573D7B2-5AA2-4025-9D37-F80435EB4877}"/>
              </a:ext>
            </a:extLst>
          </p:cNvPr>
          <p:cNvSpPr txBox="1"/>
          <p:nvPr/>
        </p:nvSpPr>
        <p:spPr>
          <a:xfrm>
            <a:off x="496773" y="1415172"/>
            <a:ext cx="1560627" cy="553998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3600">
                <a:latin typeface="DM Serif Display" panose="020B0604020202020204" charset="0"/>
              </a:defRPr>
            </a:lvl1pPr>
          </a:lstStyle>
          <a:p>
            <a:r>
              <a:rPr lang="en-US" dirty="0"/>
              <a:t>Query</a:t>
            </a:r>
          </a:p>
        </p:txBody>
      </p:sp>
      <p:sp>
        <p:nvSpPr>
          <p:cNvPr id="34" name="TextBox 16">
            <a:extLst>
              <a:ext uri="{FF2B5EF4-FFF2-40B4-BE49-F238E27FC236}">
                <a16:creationId xmlns:a16="http://schemas.microsoft.com/office/drawing/2014/main" id="{5D34D64A-9B6C-4CFC-8246-13DCEC1D2F6A}"/>
              </a:ext>
            </a:extLst>
          </p:cNvPr>
          <p:cNvSpPr txBox="1"/>
          <p:nvPr/>
        </p:nvSpPr>
        <p:spPr>
          <a:xfrm>
            <a:off x="11080628" y="1412231"/>
            <a:ext cx="1713027" cy="553998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3600">
                <a:latin typeface="DM Serif Display" panose="020B0604020202020204" charset="0"/>
              </a:defRPr>
            </a:lvl1pPr>
          </a:lstStyle>
          <a:p>
            <a:r>
              <a:rPr lang="en-US" dirty="0"/>
              <a:t>Output</a:t>
            </a:r>
          </a:p>
        </p:txBody>
      </p:sp>
      <p:sp>
        <p:nvSpPr>
          <p:cNvPr id="35" name="TextBox 16">
            <a:extLst>
              <a:ext uri="{FF2B5EF4-FFF2-40B4-BE49-F238E27FC236}">
                <a16:creationId xmlns:a16="http://schemas.microsoft.com/office/drawing/2014/main" id="{D153FF7C-3DFF-4421-948C-40F1769684AE}"/>
              </a:ext>
            </a:extLst>
          </p:cNvPr>
          <p:cNvSpPr txBox="1"/>
          <p:nvPr/>
        </p:nvSpPr>
        <p:spPr>
          <a:xfrm>
            <a:off x="496773" y="6020319"/>
            <a:ext cx="1713027" cy="553998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dirty="0">
                <a:latin typeface="DM Serif Display" panose="020B0604020202020204" charset="0"/>
              </a:rPr>
              <a:t>Query</a:t>
            </a:r>
          </a:p>
        </p:txBody>
      </p:sp>
      <p:sp>
        <p:nvSpPr>
          <p:cNvPr id="36" name="TextBox 16">
            <a:extLst>
              <a:ext uri="{FF2B5EF4-FFF2-40B4-BE49-F238E27FC236}">
                <a16:creationId xmlns:a16="http://schemas.microsoft.com/office/drawing/2014/main" id="{9DA30747-7DE7-4FE7-8AB1-588AFEED0DC8}"/>
              </a:ext>
            </a:extLst>
          </p:cNvPr>
          <p:cNvSpPr txBox="1"/>
          <p:nvPr/>
        </p:nvSpPr>
        <p:spPr>
          <a:xfrm>
            <a:off x="11080628" y="6017378"/>
            <a:ext cx="1713027" cy="553998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3600">
                <a:latin typeface="DM Serif Display" panose="020B0604020202020204" charset="0"/>
              </a:defRPr>
            </a:lvl1pPr>
          </a:lstStyle>
          <a:p>
            <a:r>
              <a:rPr lang="en-US" dirty="0"/>
              <a:t>Output</a:t>
            </a:r>
          </a:p>
        </p:txBody>
      </p:sp>
      <p:sp>
        <p:nvSpPr>
          <p:cNvPr id="42" name="TextBox 18">
            <a:extLst>
              <a:ext uri="{FF2B5EF4-FFF2-40B4-BE49-F238E27FC236}">
                <a16:creationId xmlns:a16="http://schemas.microsoft.com/office/drawing/2014/main" id="{7C1E5E38-97DE-48B4-8A82-7F9CD5AE829C}"/>
              </a:ext>
            </a:extLst>
          </p:cNvPr>
          <p:cNvSpPr txBox="1"/>
          <p:nvPr/>
        </p:nvSpPr>
        <p:spPr>
          <a:xfrm>
            <a:off x="512012" y="9284331"/>
            <a:ext cx="15718587" cy="371897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lvl="0" indent="0" algn="ctr">
              <a:lnSpc>
                <a:spcPts val="2940"/>
              </a:lnSpc>
              <a:spcBef>
                <a:spcPct val="0"/>
              </a:spcBef>
              <a:defRPr sz="2800">
                <a:latin typeface="Montserrat"/>
              </a:defRPr>
            </a:lvl1pPr>
          </a:lstStyle>
          <a:p>
            <a:r>
              <a:rPr lang="en-US" b="1" dirty="0"/>
              <a:t>Meal Plan 1 </a:t>
            </a:r>
            <a:r>
              <a:rPr lang="en-US" dirty="0"/>
              <a:t>stands out to be the Most popular meal plan, with </a:t>
            </a:r>
            <a:r>
              <a:rPr lang="en-US" b="1" dirty="0"/>
              <a:t>527</a:t>
            </a:r>
            <a:r>
              <a:rPr lang="en-US" dirty="0"/>
              <a:t> reservations count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">
            <a:extLst>
              <a:ext uri="{FF2B5EF4-FFF2-40B4-BE49-F238E27FC236}">
                <a16:creationId xmlns:a16="http://schemas.microsoft.com/office/drawing/2014/main" id="{4EF35630-270B-49D2-8E3F-84DB3FF78AAB}"/>
              </a:ext>
            </a:extLst>
          </p:cNvPr>
          <p:cNvGrpSpPr/>
          <p:nvPr/>
        </p:nvGrpSpPr>
        <p:grpSpPr>
          <a:xfrm>
            <a:off x="-30480" y="-12106"/>
            <a:ext cx="18318480" cy="10256520"/>
            <a:chOff x="0" y="0"/>
            <a:chExt cx="10342292" cy="4427397"/>
          </a:xfrm>
        </p:grpSpPr>
        <p:pic>
          <p:nvPicPr>
            <p:cNvPr id="24" name="Picture 3">
              <a:extLst>
                <a:ext uri="{FF2B5EF4-FFF2-40B4-BE49-F238E27FC236}">
                  <a16:creationId xmlns:a16="http://schemas.microsoft.com/office/drawing/2014/main" id="{B27FE0A0-A392-4926-A9B2-6148E295E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0342292" cy="4427397"/>
            </a:xfrm>
            <a:prstGeom prst="rect">
              <a:avLst/>
            </a:prstGeom>
          </p:spPr>
        </p:pic>
      </p:grpSp>
      <p:sp>
        <p:nvSpPr>
          <p:cNvPr id="3" name="Freeform 3"/>
          <p:cNvSpPr/>
          <p:nvPr/>
        </p:nvSpPr>
        <p:spPr>
          <a:xfrm>
            <a:off x="-30480" y="-1210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506341" h="3534781">
                <a:moveTo>
                  <a:pt x="0" y="0"/>
                </a:moveTo>
                <a:lnTo>
                  <a:pt x="1506341" y="0"/>
                </a:lnTo>
                <a:lnTo>
                  <a:pt x="1506341" y="3534781"/>
                </a:lnTo>
                <a:lnTo>
                  <a:pt x="0" y="3534781"/>
                </a:lnTo>
                <a:close/>
              </a:path>
            </a:pathLst>
          </a:custGeom>
          <a:solidFill>
            <a:schemeClr val="tx1">
              <a:alpha val="49000"/>
            </a:schemeClr>
          </a:solidFill>
        </p:spPr>
      </p:sp>
      <p:sp>
        <p:nvSpPr>
          <p:cNvPr id="16" name="TextBox 16"/>
          <p:cNvSpPr txBox="1"/>
          <p:nvPr/>
        </p:nvSpPr>
        <p:spPr>
          <a:xfrm>
            <a:off x="496773" y="447954"/>
            <a:ext cx="15962427" cy="677108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DM Serif Display"/>
              </a:rPr>
              <a:t>Average price per room for reservations involving Children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12012" y="3963052"/>
            <a:ext cx="12990627" cy="371897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940"/>
              </a:lnSpc>
              <a:spcBef>
                <a:spcPct val="0"/>
              </a:spcBef>
            </a:pPr>
            <a:r>
              <a:rPr lang="en-US" sz="2800" dirty="0">
                <a:latin typeface="Montserrat"/>
              </a:rPr>
              <a:t>Average price per room for reservations involving Children is </a:t>
            </a:r>
            <a:r>
              <a:rPr lang="en-US" sz="2800" b="1" dirty="0">
                <a:latin typeface="Montserrat"/>
              </a:rPr>
              <a:t>144.57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D25795-6D9C-4061-9BD9-2B13727BD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73" y="2176913"/>
            <a:ext cx="9198908" cy="114434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350FDE8-A8C5-4BDA-83CF-27EAA79CD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0628" y="2160457"/>
            <a:ext cx="3770427" cy="909450"/>
          </a:xfrm>
          <a:prstGeom prst="rect">
            <a:avLst/>
          </a:prstGeom>
        </p:spPr>
      </p:pic>
      <p:sp>
        <p:nvSpPr>
          <p:cNvPr id="32" name="TextBox 16">
            <a:extLst>
              <a:ext uri="{FF2B5EF4-FFF2-40B4-BE49-F238E27FC236}">
                <a16:creationId xmlns:a16="http://schemas.microsoft.com/office/drawing/2014/main" id="{77C59E75-4F91-4F26-BA6C-DBA16C973964}"/>
              </a:ext>
            </a:extLst>
          </p:cNvPr>
          <p:cNvSpPr txBox="1"/>
          <p:nvPr/>
        </p:nvSpPr>
        <p:spPr>
          <a:xfrm>
            <a:off x="512013" y="5029058"/>
            <a:ext cx="10232187" cy="677108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4400">
                <a:solidFill>
                  <a:schemeClr val="bg1">
                    <a:lumMod val="95000"/>
                  </a:schemeClr>
                </a:solidFill>
                <a:latin typeface="DM Serif Display"/>
              </a:defRPr>
            </a:lvl1pPr>
          </a:lstStyle>
          <a:p>
            <a:r>
              <a:rPr lang="en-US" dirty="0"/>
              <a:t>Reservations made over different years</a:t>
            </a:r>
          </a:p>
        </p:txBody>
      </p:sp>
      <p:sp>
        <p:nvSpPr>
          <p:cNvPr id="33" name="TextBox 16">
            <a:extLst>
              <a:ext uri="{FF2B5EF4-FFF2-40B4-BE49-F238E27FC236}">
                <a16:creationId xmlns:a16="http://schemas.microsoft.com/office/drawing/2014/main" id="{1573D7B2-5AA2-4025-9D37-F80435EB4877}"/>
              </a:ext>
            </a:extLst>
          </p:cNvPr>
          <p:cNvSpPr txBox="1"/>
          <p:nvPr/>
        </p:nvSpPr>
        <p:spPr>
          <a:xfrm>
            <a:off x="496773" y="1415172"/>
            <a:ext cx="1560627" cy="553998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3600">
                <a:latin typeface="DM Serif Display" panose="020B0604020202020204" charset="0"/>
              </a:defRPr>
            </a:lvl1pPr>
          </a:lstStyle>
          <a:p>
            <a:r>
              <a:rPr lang="en-US" dirty="0"/>
              <a:t>Query</a:t>
            </a:r>
          </a:p>
        </p:txBody>
      </p:sp>
      <p:sp>
        <p:nvSpPr>
          <p:cNvPr id="34" name="TextBox 16">
            <a:extLst>
              <a:ext uri="{FF2B5EF4-FFF2-40B4-BE49-F238E27FC236}">
                <a16:creationId xmlns:a16="http://schemas.microsoft.com/office/drawing/2014/main" id="{5D34D64A-9B6C-4CFC-8246-13DCEC1D2F6A}"/>
              </a:ext>
            </a:extLst>
          </p:cNvPr>
          <p:cNvSpPr txBox="1"/>
          <p:nvPr/>
        </p:nvSpPr>
        <p:spPr>
          <a:xfrm>
            <a:off x="11080628" y="1412231"/>
            <a:ext cx="1713027" cy="553998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3600">
                <a:latin typeface="DM Serif Display" panose="020B0604020202020204" charset="0"/>
              </a:defRPr>
            </a:lvl1pPr>
          </a:lstStyle>
          <a:p>
            <a:r>
              <a:rPr lang="en-US" dirty="0"/>
              <a:t>Output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EC1F912-1CD7-47D8-938B-9D61EFA9F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772" y="2172907"/>
            <a:ext cx="9583280" cy="1321832"/>
          </a:xfrm>
          <a:prstGeom prst="rect">
            <a:avLst/>
          </a:prstGeom>
        </p:spPr>
      </p:pic>
      <p:sp>
        <p:nvSpPr>
          <p:cNvPr id="35" name="TextBox 16">
            <a:extLst>
              <a:ext uri="{FF2B5EF4-FFF2-40B4-BE49-F238E27FC236}">
                <a16:creationId xmlns:a16="http://schemas.microsoft.com/office/drawing/2014/main" id="{D153FF7C-3DFF-4421-948C-40F1769684AE}"/>
              </a:ext>
            </a:extLst>
          </p:cNvPr>
          <p:cNvSpPr txBox="1"/>
          <p:nvPr/>
        </p:nvSpPr>
        <p:spPr>
          <a:xfrm>
            <a:off x="496773" y="6020319"/>
            <a:ext cx="1713027" cy="553998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dirty="0">
                <a:latin typeface="DM Serif Display" panose="020B0604020202020204" charset="0"/>
              </a:rPr>
              <a:t>Query</a:t>
            </a:r>
          </a:p>
        </p:txBody>
      </p:sp>
      <p:sp>
        <p:nvSpPr>
          <p:cNvPr id="36" name="TextBox 16">
            <a:extLst>
              <a:ext uri="{FF2B5EF4-FFF2-40B4-BE49-F238E27FC236}">
                <a16:creationId xmlns:a16="http://schemas.microsoft.com/office/drawing/2014/main" id="{9DA30747-7DE7-4FE7-8AB1-588AFEED0DC8}"/>
              </a:ext>
            </a:extLst>
          </p:cNvPr>
          <p:cNvSpPr txBox="1"/>
          <p:nvPr/>
        </p:nvSpPr>
        <p:spPr>
          <a:xfrm>
            <a:off x="11080628" y="6017378"/>
            <a:ext cx="1713027" cy="553998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3600">
                <a:latin typeface="DM Serif Display" panose="020B0604020202020204" charset="0"/>
              </a:defRPr>
            </a:lvl1pPr>
          </a:lstStyle>
          <a:p>
            <a:r>
              <a:rPr lang="en-US" dirty="0"/>
              <a:t>Output</a:t>
            </a:r>
          </a:p>
        </p:txBody>
      </p:sp>
      <p:sp>
        <p:nvSpPr>
          <p:cNvPr id="42" name="TextBox 18">
            <a:extLst>
              <a:ext uri="{FF2B5EF4-FFF2-40B4-BE49-F238E27FC236}">
                <a16:creationId xmlns:a16="http://schemas.microsoft.com/office/drawing/2014/main" id="{7C1E5E38-97DE-48B4-8A82-7F9CD5AE829C}"/>
              </a:ext>
            </a:extLst>
          </p:cNvPr>
          <p:cNvSpPr txBox="1"/>
          <p:nvPr/>
        </p:nvSpPr>
        <p:spPr>
          <a:xfrm>
            <a:off x="512013" y="9284331"/>
            <a:ext cx="15489988" cy="371897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lvl="0" indent="0" algn="ctr">
              <a:lnSpc>
                <a:spcPts val="2940"/>
              </a:lnSpc>
              <a:spcBef>
                <a:spcPct val="0"/>
              </a:spcBef>
              <a:defRPr sz="2800">
                <a:latin typeface="Montserrat"/>
              </a:defRPr>
            </a:lvl1pPr>
          </a:lstStyle>
          <a:p>
            <a:r>
              <a:rPr lang="en-US" dirty="0"/>
              <a:t>Number of reservations for the year 2017 were </a:t>
            </a:r>
            <a:r>
              <a:rPr lang="en-US" b="1" dirty="0"/>
              <a:t>123</a:t>
            </a:r>
            <a:r>
              <a:rPr lang="en-US" dirty="0"/>
              <a:t> and for the year 2018 were </a:t>
            </a:r>
            <a:r>
              <a:rPr lang="en-US" b="1" dirty="0"/>
              <a:t>577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AA8211F-C140-4DE8-8D55-5E40943023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77855" y="2143985"/>
            <a:ext cx="4466945" cy="9094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4F5F9C1-66DC-4291-B3A3-27D5DC925E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771" y="6792261"/>
            <a:ext cx="7047029" cy="18405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C8A6473-4291-4C13-AF7A-45DF02FC9C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65388" y="6792261"/>
            <a:ext cx="4773350" cy="133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65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5">
            <a:extLst>
              <a:ext uri="{FF2B5EF4-FFF2-40B4-BE49-F238E27FC236}">
                <a16:creationId xmlns:a16="http://schemas.microsoft.com/office/drawing/2014/main" id="{F808B2F8-6170-4D94-BF8C-399DEFF4C8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30482" y="-6879"/>
            <a:ext cx="18203344" cy="10251293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-30482" y="1980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506341" h="3534781">
                <a:moveTo>
                  <a:pt x="0" y="0"/>
                </a:moveTo>
                <a:lnTo>
                  <a:pt x="1506341" y="0"/>
                </a:lnTo>
                <a:lnTo>
                  <a:pt x="1506341" y="3534781"/>
                </a:lnTo>
                <a:lnTo>
                  <a:pt x="0" y="3534781"/>
                </a:lnTo>
                <a:close/>
              </a:path>
            </a:pathLst>
          </a:custGeom>
          <a:solidFill>
            <a:schemeClr val="tx1">
              <a:alpha val="49000"/>
            </a:schemeClr>
          </a:solidFill>
        </p:spPr>
      </p:sp>
      <p:sp>
        <p:nvSpPr>
          <p:cNvPr id="16" name="TextBox 16"/>
          <p:cNvSpPr txBox="1"/>
          <p:nvPr/>
        </p:nvSpPr>
        <p:spPr>
          <a:xfrm>
            <a:off x="496773" y="447954"/>
            <a:ext cx="9942627" cy="677108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DM Serif Display"/>
              </a:rPr>
              <a:t>Most commonly booked Room type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52190" y="4771603"/>
            <a:ext cx="12990627" cy="371897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940"/>
              </a:lnSpc>
              <a:spcBef>
                <a:spcPct val="0"/>
              </a:spcBef>
            </a:pPr>
            <a:r>
              <a:rPr lang="en-US" sz="2800" dirty="0">
                <a:latin typeface="Montserrat"/>
              </a:rPr>
              <a:t>Most commonly booked type is </a:t>
            </a:r>
            <a:r>
              <a:rPr lang="en-US" sz="2800" b="1" dirty="0">
                <a:latin typeface="Montserrat"/>
              </a:rPr>
              <a:t>Room Type 1</a:t>
            </a:r>
            <a:r>
              <a:rPr lang="en-US" sz="2800" dirty="0">
                <a:latin typeface="Montserrat"/>
              </a:rPr>
              <a:t>, with </a:t>
            </a:r>
            <a:r>
              <a:rPr lang="en-US" sz="2800" b="1" dirty="0">
                <a:latin typeface="Montserrat"/>
              </a:rPr>
              <a:t>534</a:t>
            </a:r>
            <a:r>
              <a:rPr lang="en-US" sz="2800" dirty="0">
                <a:latin typeface="Montserrat"/>
              </a:rPr>
              <a:t> reservations</a:t>
            </a:r>
            <a:endParaRPr lang="en-US" sz="2800" b="1" dirty="0">
              <a:latin typeface="Montserrat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D25795-6D9C-4061-9BD9-2B13727BD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73" y="2176913"/>
            <a:ext cx="9198908" cy="1144341"/>
          </a:xfrm>
          <a:prstGeom prst="rect">
            <a:avLst/>
          </a:prstGeom>
        </p:spPr>
      </p:pic>
      <p:sp>
        <p:nvSpPr>
          <p:cNvPr id="32" name="TextBox 16">
            <a:extLst>
              <a:ext uri="{FF2B5EF4-FFF2-40B4-BE49-F238E27FC236}">
                <a16:creationId xmlns:a16="http://schemas.microsoft.com/office/drawing/2014/main" id="{77C59E75-4F91-4F26-BA6C-DBA16C973964}"/>
              </a:ext>
            </a:extLst>
          </p:cNvPr>
          <p:cNvSpPr txBox="1"/>
          <p:nvPr/>
        </p:nvSpPr>
        <p:spPr>
          <a:xfrm>
            <a:off x="512013" y="5697796"/>
            <a:ext cx="9317787" cy="677108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4400">
                <a:solidFill>
                  <a:schemeClr val="bg1">
                    <a:lumMod val="95000"/>
                  </a:schemeClr>
                </a:solidFill>
                <a:latin typeface="DM Serif Display"/>
              </a:defRPr>
            </a:lvl1pPr>
          </a:lstStyle>
          <a:p>
            <a:r>
              <a:rPr lang="en-US" dirty="0"/>
              <a:t>Reservations falling on weekends</a:t>
            </a:r>
          </a:p>
        </p:txBody>
      </p:sp>
      <p:sp>
        <p:nvSpPr>
          <p:cNvPr id="33" name="TextBox 16">
            <a:extLst>
              <a:ext uri="{FF2B5EF4-FFF2-40B4-BE49-F238E27FC236}">
                <a16:creationId xmlns:a16="http://schemas.microsoft.com/office/drawing/2014/main" id="{1573D7B2-5AA2-4025-9D37-F80435EB4877}"/>
              </a:ext>
            </a:extLst>
          </p:cNvPr>
          <p:cNvSpPr txBox="1"/>
          <p:nvPr/>
        </p:nvSpPr>
        <p:spPr>
          <a:xfrm>
            <a:off x="496773" y="1415172"/>
            <a:ext cx="1560627" cy="553998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3600">
                <a:latin typeface="DM Serif Display" panose="020B0604020202020204" charset="0"/>
              </a:defRPr>
            </a:lvl1pPr>
          </a:lstStyle>
          <a:p>
            <a:r>
              <a:rPr lang="en-US" dirty="0"/>
              <a:t>Query</a:t>
            </a:r>
          </a:p>
        </p:txBody>
      </p:sp>
      <p:sp>
        <p:nvSpPr>
          <p:cNvPr id="34" name="TextBox 16">
            <a:extLst>
              <a:ext uri="{FF2B5EF4-FFF2-40B4-BE49-F238E27FC236}">
                <a16:creationId xmlns:a16="http://schemas.microsoft.com/office/drawing/2014/main" id="{5D34D64A-9B6C-4CFC-8246-13DCEC1D2F6A}"/>
              </a:ext>
            </a:extLst>
          </p:cNvPr>
          <p:cNvSpPr txBox="1"/>
          <p:nvPr/>
        </p:nvSpPr>
        <p:spPr>
          <a:xfrm>
            <a:off x="11080628" y="1412231"/>
            <a:ext cx="1713027" cy="553998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3600">
                <a:latin typeface="DM Serif Display" panose="020B0604020202020204" charset="0"/>
              </a:defRPr>
            </a:lvl1pPr>
          </a:lstStyle>
          <a:p>
            <a:r>
              <a:rPr lang="en-US" dirty="0"/>
              <a:t>Output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EC1F912-1CD7-47D8-938B-9D61EFA9F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72" y="2172907"/>
            <a:ext cx="9198907" cy="1268815"/>
          </a:xfrm>
          <a:prstGeom prst="rect">
            <a:avLst/>
          </a:prstGeom>
        </p:spPr>
      </p:pic>
      <p:sp>
        <p:nvSpPr>
          <p:cNvPr id="35" name="TextBox 16">
            <a:extLst>
              <a:ext uri="{FF2B5EF4-FFF2-40B4-BE49-F238E27FC236}">
                <a16:creationId xmlns:a16="http://schemas.microsoft.com/office/drawing/2014/main" id="{D153FF7C-3DFF-4421-948C-40F1769684AE}"/>
              </a:ext>
            </a:extLst>
          </p:cNvPr>
          <p:cNvSpPr txBox="1"/>
          <p:nvPr/>
        </p:nvSpPr>
        <p:spPr>
          <a:xfrm>
            <a:off x="496773" y="6689057"/>
            <a:ext cx="1713027" cy="553998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dirty="0">
                <a:latin typeface="DM Serif Display" panose="020B0604020202020204" charset="0"/>
              </a:rPr>
              <a:t>Query</a:t>
            </a:r>
          </a:p>
        </p:txBody>
      </p:sp>
      <p:sp>
        <p:nvSpPr>
          <p:cNvPr id="36" name="TextBox 16">
            <a:extLst>
              <a:ext uri="{FF2B5EF4-FFF2-40B4-BE49-F238E27FC236}">
                <a16:creationId xmlns:a16="http://schemas.microsoft.com/office/drawing/2014/main" id="{9DA30747-7DE7-4FE7-8AB1-588AFEED0DC8}"/>
              </a:ext>
            </a:extLst>
          </p:cNvPr>
          <p:cNvSpPr txBox="1"/>
          <p:nvPr/>
        </p:nvSpPr>
        <p:spPr>
          <a:xfrm>
            <a:off x="11080628" y="6686116"/>
            <a:ext cx="1713027" cy="553998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3600">
                <a:latin typeface="DM Serif Display" panose="020B0604020202020204" charset="0"/>
              </a:defRPr>
            </a:lvl1pPr>
          </a:lstStyle>
          <a:p>
            <a:r>
              <a:rPr lang="en-US" dirty="0"/>
              <a:t>Output</a:t>
            </a:r>
          </a:p>
        </p:txBody>
      </p:sp>
      <p:sp>
        <p:nvSpPr>
          <p:cNvPr id="42" name="TextBox 18">
            <a:extLst>
              <a:ext uri="{FF2B5EF4-FFF2-40B4-BE49-F238E27FC236}">
                <a16:creationId xmlns:a16="http://schemas.microsoft.com/office/drawing/2014/main" id="{7C1E5E38-97DE-48B4-8A82-7F9CD5AE829C}"/>
              </a:ext>
            </a:extLst>
          </p:cNvPr>
          <p:cNvSpPr txBox="1"/>
          <p:nvPr/>
        </p:nvSpPr>
        <p:spPr>
          <a:xfrm>
            <a:off x="512013" y="9334500"/>
            <a:ext cx="10079787" cy="371897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lvl="0" indent="0" algn="ctr">
              <a:lnSpc>
                <a:spcPts val="2940"/>
              </a:lnSpc>
              <a:spcBef>
                <a:spcPct val="0"/>
              </a:spcBef>
              <a:defRPr sz="2800">
                <a:latin typeface="Montserrat"/>
              </a:defRPr>
            </a:lvl1pPr>
          </a:lstStyle>
          <a:p>
            <a:r>
              <a:rPr lang="en-US" dirty="0"/>
              <a:t>A total of </a:t>
            </a:r>
            <a:r>
              <a:rPr lang="en-US" b="1" dirty="0"/>
              <a:t>383 </a:t>
            </a:r>
            <a:r>
              <a:rPr lang="en-US" dirty="0"/>
              <a:t>reservations were made on weekends</a:t>
            </a:r>
            <a:endParaRPr lang="en-US" b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404AA9F-A235-42F0-B7BC-4E11D3858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939" y="2155668"/>
            <a:ext cx="9176740" cy="224025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9FEF51-AB8D-4EF6-9D20-0E2025E3E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79243" y="2161551"/>
            <a:ext cx="5928615" cy="87831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030ABFC-921B-4380-A436-02BE5B0975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771" y="7467717"/>
            <a:ext cx="7358160" cy="148578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8B239F0-238A-4815-9CD4-2C1B2563A1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79243" y="7467717"/>
            <a:ext cx="3779757" cy="90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84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10">
            <a:extLst>
              <a:ext uri="{FF2B5EF4-FFF2-40B4-BE49-F238E27FC236}">
                <a16:creationId xmlns:a16="http://schemas.microsoft.com/office/drawing/2014/main" id="{29D34417-693F-4DFC-8C71-AAF690EE9FE9}"/>
              </a:ext>
            </a:extLst>
          </p:cNvPr>
          <p:cNvSpPr/>
          <p:nvPr/>
        </p:nvSpPr>
        <p:spPr>
          <a:xfrm>
            <a:off x="-5862" y="-3390901"/>
            <a:ext cx="18288000" cy="19020839"/>
          </a:xfrm>
          <a:custGeom>
            <a:avLst/>
            <a:gdLst/>
            <a:ahLst/>
            <a:cxnLst/>
            <a:rect l="l" t="t" r="r" b="b"/>
            <a:pathLst>
              <a:path w="9144000" h="13724578">
                <a:moveTo>
                  <a:pt x="0" y="0"/>
                </a:moveTo>
                <a:lnTo>
                  <a:pt x="9144000" y="0"/>
                </a:lnTo>
                <a:lnTo>
                  <a:pt x="9144000" y="13724578"/>
                </a:lnTo>
                <a:lnTo>
                  <a:pt x="0" y="137245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5862" y="6406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506341" h="3534781">
                <a:moveTo>
                  <a:pt x="0" y="0"/>
                </a:moveTo>
                <a:lnTo>
                  <a:pt x="1506341" y="0"/>
                </a:lnTo>
                <a:lnTo>
                  <a:pt x="1506341" y="3534781"/>
                </a:lnTo>
                <a:lnTo>
                  <a:pt x="0" y="3534781"/>
                </a:lnTo>
                <a:close/>
              </a:path>
            </a:pathLst>
          </a:custGeom>
          <a:solidFill>
            <a:schemeClr val="tx1">
              <a:alpha val="49000"/>
            </a:schemeClr>
          </a:solidFill>
        </p:spPr>
      </p:sp>
      <p:sp>
        <p:nvSpPr>
          <p:cNvPr id="16" name="TextBox 16"/>
          <p:cNvSpPr txBox="1"/>
          <p:nvPr/>
        </p:nvSpPr>
        <p:spPr>
          <a:xfrm>
            <a:off x="496774" y="447954"/>
            <a:ext cx="12296882" cy="677108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DM Serif Display"/>
              </a:rPr>
              <a:t>Highest and Lowest lead time for reservations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12012" y="3963052"/>
            <a:ext cx="13511905" cy="371897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940"/>
              </a:lnSpc>
              <a:spcBef>
                <a:spcPct val="0"/>
              </a:spcBef>
            </a:pPr>
            <a:r>
              <a:rPr lang="en-US" sz="2800" dirty="0">
                <a:latin typeface="Montserrat"/>
              </a:rPr>
              <a:t>Highest lead time for reservations is </a:t>
            </a:r>
            <a:r>
              <a:rPr lang="en-US" sz="2800" b="1" dirty="0">
                <a:latin typeface="Montserrat"/>
              </a:rPr>
              <a:t>443</a:t>
            </a:r>
            <a:r>
              <a:rPr lang="en-US" sz="2800" dirty="0">
                <a:latin typeface="Montserrat"/>
              </a:rPr>
              <a:t> days and lowest time is </a:t>
            </a:r>
            <a:r>
              <a:rPr lang="en-US" sz="2800" b="1" dirty="0">
                <a:latin typeface="Montserrat"/>
              </a:rPr>
              <a:t>0</a:t>
            </a:r>
            <a:r>
              <a:rPr lang="en-US" sz="2800" dirty="0">
                <a:latin typeface="Montserrat"/>
              </a:rPr>
              <a:t> days</a:t>
            </a:r>
            <a:endParaRPr lang="en-US" sz="2800" b="1" dirty="0">
              <a:latin typeface="Montserrat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350FDE8-A8C5-4BDA-83CF-27EAA79CD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0628" y="2160457"/>
            <a:ext cx="3770427" cy="909450"/>
          </a:xfrm>
          <a:prstGeom prst="rect">
            <a:avLst/>
          </a:prstGeom>
        </p:spPr>
      </p:pic>
      <p:sp>
        <p:nvSpPr>
          <p:cNvPr id="32" name="TextBox 16">
            <a:extLst>
              <a:ext uri="{FF2B5EF4-FFF2-40B4-BE49-F238E27FC236}">
                <a16:creationId xmlns:a16="http://schemas.microsoft.com/office/drawing/2014/main" id="{77C59E75-4F91-4F26-BA6C-DBA16C973964}"/>
              </a:ext>
            </a:extLst>
          </p:cNvPr>
          <p:cNvSpPr txBox="1"/>
          <p:nvPr/>
        </p:nvSpPr>
        <p:spPr>
          <a:xfrm>
            <a:off x="512013" y="5029058"/>
            <a:ext cx="13737387" cy="677108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4400">
                <a:solidFill>
                  <a:schemeClr val="bg1">
                    <a:lumMod val="95000"/>
                  </a:schemeClr>
                </a:solidFill>
                <a:latin typeface="DM Serif Display"/>
              </a:defRPr>
            </a:lvl1pPr>
          </a:lstStyle>
          <a:p>
            <a:r>
              <a:rPr lang="en-US" dirty="0"/>
              <a:t>Most common Market segment type for reservations</a:t>
            </a:r>
          </a:p>
        </p:txBody>
      </p:sp>
      <p:sp>
        <p:nvSpPr>
          <p:cNvPr id="33" name="TextBox 16">
            <a:extLst>
              <a:ext uri="{FF2B5EF4-FFF2-40B4-BE49-F238E27FC236}">
                <a16:creationId xmlns:a16="http://schemas.microsoft.com/office/drawing/2014/main" id="{1573D7B2-5AA2-4025-9D37-F80435EB4877}"/>
              </a:ext>
            </a:extLst>
          </p:cNvPr>
          <p:cNvSpPr txBox="1"/>
          <p:nvPr/>
        </p:nvSpPr>
        <p:spPr>
          <a:xfrm>
            <a:off x="496773" y="1415172"/>
            <a:ext cx="1560627" cy="553998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3600">
                <a:latin typeface="DM Serif Display" panose="020B0604020202020204" charset="0"/>
              </a:defRPr>
            </a:lvl1pPr>
          </a:lstStyle>
          <a:p>
            <a:r>
              <a:rPr lang="en-US" dirty="0"/>
              <a:t>Query</a:t>
            </a:r>
          </a:p>
        </p:txBody>
      </p:sp>
      <p:sp>
        <p:nvSpPr>
          <p:cNvPr id="34" name="TextBox 16">
            <a:extLst>
              <a:ext uri="{FF2B5EF4-FFF2-40B4-BE49-F238E27FC236}">
                <a16:creationId xmlns:a16="http://schemas.microsoft.com/office/drawing/2014/main" id="{5D34D64A-9B6C-4CFC-8246-13DCEC1D2F6A}"/>
              </a:ext>
            </a:extLst>
          </p:cNvPr>
          <p:cNvSpPr txBox="1"/>
          <p:nvPr/>
        </p:nvSpPr>
        <p:spPr>
          <a:xfrm>
            <a:off x="11080628" y="1412231"/>
            <a:ext cx="1713027" cy="553998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3600">
                <a:latin typeface="DM Serif Display" panose="020B0604020202020204" charset="0"/>
              </a:defRPr>
            </a:lvl1pPr>
          </a:lstStyle>
          <a:p>
            <a:r>
              <a:rPr lang="en-US" dirty="0"/>
              <a:t>Output</a:t>
            </a:r>
          </a:p>
        </p:txBody>
      </p:sp>
      <p:sp>
        <p:nvSpPr>
          <p:cNvPr id="35" name="TextBox 16">
            <a:extLst>
              <a:ext uri="{FF2B5EF4-FFF2-40B4-BE49-F238E27FC236}">
                <a16:creationId xmlns:a16="http://schemas.microsoft.com/office/drawing/2014/main" id="{D153FF7C-3DFF-4421-948C-40F1769684AE}"/>
              </a:ext>
            </a:extLst>
          </p:cNvPr>
          <p:cNvSpPr txBox="1"/>
          <p:nvPr/>
        </p:nvSpPr>
        <p:spPr>
          <a:xfrm>
            <a:off x="496773" y="6020319"/>
            <a:ext cx="1713027" cy="553998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dirty="0">
                <a:latin typeface="DM Serif Display" panose="020B0604020202020204" charset="0"/>
              </a:rPr>
              <a:t>Query</a:t>
            </a:r>
          </a:p>
        </p:txBody>
      </p:sp>
      <p:sp>
        <p:nvSpPr>
          <p:cNvPr id="36" name="TextBox 16">
            <a:extLst>
              <a:ext uri="{FF2B5EF4-FFF2-40B4-BE49-F238E27FC236}">
                <a16:creationId xmlns:a16="http://schemas.microsoft.com/office/drawing/2014/main" id="{9DA30747-7DE7-4FE7-8AB1-588AFEED0DC8}"/>
              </a:ext>
            </a:extLst>
          </p:cNvPr>
          <p:cNvSpPr txBox="1"/>
          <p:nvPr/>
        </p:nvSpPr>
        <p:spPr>
          <a:xfrm>
            <a:off x="11080628" y="6017378"/>
            <a:ext cx="1713027" cy="553998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3600">
                <a:latin typeface="DM Serif Display" panose="020B0604020202020204" charset="0"/>
              </a:defRPr>
            </a:lvl1pPr>
          </a:lstStyle>
          <a:p>
            <a:r>
              <a:rPr lang="en-US" dirty="0"/>
              <a:t>Output</a:t>
            </a:r>
          </a:p>
        </p:txBody>
      </p:sp>
      <p:sp>
        <p:nvSpPr>
          <p:cNvPr id="42" name="TextBox 18">
            <a:extLst>
              <a:ext uri="{FF2B5EF4-FFF2-40B4-BE49-F238E27FC236}">
                <a16:creationId xmlns:a16="http://schemas.microsoft.com/office/drawing/2014/main" id="{7C1E5E38-97DE-48B4-8A82-7F9CD5AE829C}"/>
              </a:ext>
            </a:extLst>
          </p:cNvPr>
          <p:cNvSpPr txBox="1"/>
          <p:nvPr/>
        </p:nvSpPr>
        <p:spPr>
          <a:xfrm>
            <a:off x="512013" y="9284331"/>
            <a:ext cx="15936714" cy="371897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lvl="0" indent="0" algn="ctr">
              <a:lnSpc>
                <a:spcPts val="2940"/>
              </a:lnSpc>
              <a:spcBef>
                <a:spcPct val="0"/>
              </a:spcBef>
              <a:defRPr sz="2800">
                <a:latin typeface="Montserrat"/>
              </a:defRPr>
            </a:lvl1pPr>
          </a:lstStyle>
          <a:p>
            <a:r>
              <a:rPr lang="en-US" dirty="0"/>
              <a:t>Most common market segment type for reservations is </a:t>
            </a:r>
            <a:r>
              <a:rPr lang="en-US" b="1" dirty="0"/>
              <a:t>Online</a:t>
            </a:r>
            <a:r>
              <a:rPr lang="en-US" dirty="0"/>
              <a:t>, with </a:t>
            </a:r>
            <a:r>
              <a:rPr lang="en-US" b="1" dirty="0"/>
              <a:t>518</a:t>
            </a:r>
            <a:r>
              <a:rPr lang="en-US" dirty="0"/>
              <a:t> reservations</a:t>
            </a:r>
            <a:endParaRPr lang="en-US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AA8211F-C140-4DE8-8D55-5E4094302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7855" y="2143985"/>
            <a:ext cx="4466945" cy="9094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4F5F9C1-66DC-4291-B3A3-27D5DC925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771" y="6792261"/>
            <a:ext cx="7615357" cy="198895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7957174-2002-4183-9930-FEB375A5C4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443" y="2165245"/>
            <a:ext cx="6498195" cy="140061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E998CAE-6783-4C08-8E4A-22E25EF475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7854" y="2113504"/>
            <a:ext cx="5370873" cy="101268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07EF6DC-E2DF-4D79-8982-695F0CABF4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443" y="6743745"/>
            <a:ext cx="8778342" cy="212808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CC3FBA6-F812-4B1D-B546-2413127C22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65388" y="6755846"/>
            <a:ext cx="6506802" cy="97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08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6">
            <a:extLst>
              <a:ext uri="{FF2B5EF4-FFF2-40B4-BE49-F238E27FC236}">
                <a16:creationId xmlns:a16="http://schemas.microsoft.com/office/drawing/2014/main" id="{3A8F9D62-3061-4BB0-9753-7A5E77A71BE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3124200" y="22071"/>
            <a:ext cx="24051820" cy="10328992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0" y="-2207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506341" h="3534781">
                <a:moveTo>
                  <a:pt x="0" y="0"/>
                </a:moveTo>
                <a:lnTo>
                  <a:pt x="1506341" y="0"/>
                </a:lnTo>
                <a:lnTo>
                  <a:pt x="1506341" y="3534781"/>
                </a:lnTo>
                <a:lnTo>
                  <a:pt x="0" y="3534781"/>
                </a:lnTo>
                <a:close/>
              </a:path>
            </a:pathLst>
          </a:custGeom>
          <a:solidFill>
            <a:schemeClr val="tx1">
              <a:alpha val="49000"/>
            </a:schemeClr>
          </a:solidFill>
        </p:spPr>
      </p:sp>
      <p:sp>
        <p:nvSpPr>
          <p:cNvPr id="16" name="TextBox 16"/>
          <p:cNvSpPr txBox="1"/>
          <p:nvPr/>
        </p:nvSpPr>
        <p:spPr>
          <a:xfrm>
            <a:off x="496773" y="447954"/>
            <a:ext cx="13447827" cy="677108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DM Serif Display"/>
              </a:rPr>
              <a:t>Reservations have a booking status of ‘Confirmed’?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12012" y="3963052"/>
            <a:ext cx="10994188" cy="743793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940"/>
              </a:lnSpc>
              <a:spcBef>
                <a:spcPct val="0"/>
              </a:spcBef>
            </a:pPr>
            <a:r>
              <a:rPr lang="en-US" sz="2800" dirty="0">
                <a:latin typeface="Montserrat"/>
              </a:rPr>
              <a:t>There are no bookings with status ‘Confirmed’, but we have </a:t>
            </a:r>
            <a:r>
              <a:rPr lang="en-US" sz="2800" b="1" dirty="0">
                <a:latin typeface="Montserrat"/>
              </a:rPr>
              <a:t>493 </a:t>
            </a:r>
            <a:r>
              <a:rPr lang="en-US" sz="2800" dirty="0">
                <a:latin typeface="Montserrat"/>
              </a:rPr>
              <a:t>bookings with status as ‘Not Cancelled’</a:t>
            </a:r>
            <a:endParaRPr lang="en-US" sz="2800" b="1" dirty="0">
              <a:latin typeface="Montserrat"/>
            </a:endParaRPr>
          </a:p>
        </p:txBody>
      </p:sp>
      <p:sp>
        <p:nvSpPr>
          <p:cNvPr id="32" name="TextBox 16">
            <a:extLst>
              <a:ext uri="{FF2B5EF4-FFF2-40B4-BE49-F238E27FC236}">
                <a16:creationId xmlns:a16="http://schemas.microsoft.com/office/drawing/2014/main" id="{77C59E75-4F91-4F26-BA6C-DBA16C973964}"/>
              </a:ext>
            </a:extLst>
          </p:cNvPr>
          <p:cNvSpPr txBox="1"/>
          <p:nvPr/>
        </p:nvSpPr>
        <p:spPr>
          <a:xfrm>
            <a:off x="512013" y="5419452"/>
            <a:ext cx="15474746" cy="677108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4400">
                <a:solidFill>
                  <a:schemeClr val="bg1">
                    <a:lumMod val="95000"/>
                  </a:schemeClr>
                </a:solidFill>
                <a:latin typeface="DM Serif Display"/>
              </a:defRPr>
            </a:lvl1pPr>
          </a:lstStyle>
          <a:p>
            <a:r>
              <a:rPr lang="en-US" dirty="0"/>
              <a:t>Total number of adults and children across all reservations</a:t>
            </a:r>
          </a:p>
        </p:txBody>
      </p:sp>
      <p:sp>
        <p:nvSpPr>
          <p:cNvPr id="33" name="TextBox 16">
            <a:extLst>
              <a:ext uri="{FF2B5EF4-FFF2-40B4-BE49-F238E27FC236}">
                <a16:creationId xmlns:a16="http://schemas.microsoft.com/office/drawing/2014/main" id="{1573D7B2-5AA2-4025-9D37-F80435EB4877}"/>
              </a:ext>
            </a:extLst>
          </p:cNvPr>
          <p:cNvSpPr txBox="1"/>
          <p:nvPr/>
        </p:nvSpPr>
        <p:spPr>
          <a:xfrm>
            <a:off x="496773" y="1415172"/>
            <a:ext cx="1560627" cy="553998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3600">
                <a:latin typeface="DM Serif Display" panose="020B0604020202020204" charset="0"/>
              </a:defRPr>
            </a:lvl1pPr>
          </a:lstStyle>
          <a:p>
            <a:r>
              <a:rPr lang="en-US" dirty="0"/>
              <a:t>Query</a:t>
            </a:r>
          </a:p>
        </p:txBody>
      </p:sp>
      <p:sp>
        <p:nvSpPr>
          <p:cNvPr id="34" name="TextBox 16">
            <a:extLst>
              <a:ext uri="{FF2B5EF4-FFF2-40B4-BE49-F238E27FC236}">
                <a16:creationId xmlns:a16="http://schemas.microsoft.com/office/drawing/2014/main" id="{5D34D64A-9B6C-4CFC-8246-13DCEC1D2F6A}"/>
              </a:ext>
            </a:extLst>
          </p:cNvPr>
          <p:cNvSpPr txBox="1"/>
          <p:nvPr/>
        </p:nvSpPr>
        <p:spPr>
          <a:xfrm>
            <a:off x="11080628" y="1412231"/>
            <a:ext cx="1713027" cy="553998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3600">
                <a:latin typeface="DM Serif Display" panose="020B0604020202020204" charset="0"/>
              </a:defRPr>
            </a:lvl1pPr>
          </a:lstStyle>
          <a:p>
            <a:r>
              <a:rPr lang="en-US" dirty="0"/>
              <a:t>Output</a:t>
            </a:r>
          </a:p>
        </p:txBody>
      </p:sp>
      <p:sp>
        <p:nvSpPr>
          <p:cNvPr id="35" name="TextBox 16">
            <a:extLst>
              <a:ext uri="{FF2B5EF4-FFF2-40B4-BE49-F238E27FC236}">
                <a16:creationId xmlns:a16="http://schemas.microsoft.com/office/drawing/2014/main" id="{D153FF7C-3DFF-4421-948C-40F1769684AE}"/>
              </a:ext>
            </a:extLst>
          </p:cNvPr>
          <p:cNvSpPr txBox="1"/>
          <p:nvPr/>
        </p:nvSpPr>
        <p:spPr>
          <a:xfrm>
            <a:off x="496773" y="6410713"/>
            <a:ext cx="1713027" cy="553998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dirty="0">
                <a:latin typeface="DM Serif Display" panose="020B0604020202020204" charset="0"/>
              </a:rPr>
              <a:t>Query</a:t>
            </a:r>
          </a:p>
        </p:txBody>
      </p:sp>
      <p:sp>
        <p:nvSpPr>
          <p:cNvPr id="36" name="TextBox 16">
            <a:extLst>
              <a:ext uri="{FF2B5EF4-FFF2-40B4-BE49-F238E27FC236}">
                <a16:creationId xmlns:a16="http://schemas.microsoft.com/office/drawing/2014/main" id="{9DA30747-7DE7-4FE7-8AB1-588AFEED0DC8}"/>
              </a:ext>
            </a:extLst>
          </p:cNvPr>
          <p:cNvSpPr txBox="1"/>
          <p:nvPr/>
        </p:nvSpPr>
        <p:spPr>
          <a:xfrm>
            <a:off x="11080628" y="6407772"/>
            <a:ext cx="1713027" cy="553998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3600">
                <a:latin typeface="DM Serif Display" panose="020B0604020202020204" charset="0"/>
              </a:defRPr>
            </a:lvl1pPr>
          </a:lstStyle>
          <a:p>
            <a:r>
              <a:rPr lang="en-US" dirty="0"/>
              <a:t>Output</a:t>
            </a:r>
          </a:p>
        </p:txBody>
      </p:sp>
      <p:sp>
        <p:nvSpPr>
          <p:cNvPr id="42" name="TextBox 18">
            <a:extLst>
              <a:ext uri="{FF2B5EF4-FFF2-40B4-BE49-F238E27FC236}">
                <a16:creationId xmlns:a16="http://schemas.microsoft.com/office/drawing/2014/main" id="{7C1E5E38-97DE-48B4-8A82-7F9CD5AE829C}"/>
              </a:ext>
            </a:extLst>
          </p:cNvPr>
          <p:cNvSpPr txBox="1"/>
          <p:nvPr/>
        </p:nvSpPr>
        <p:spPr>
          <a:xfrm>
            <a:off x="496771" y="9115003"/>
            <a:ext cx="15489988" cy="371897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lvl="0" indent="0" algn="ctr">
              <a:lnSpc>
                <a:spcPts val="2940"/>
              </a:lnSpc>
              <a:spcBef>
                <a:spcPct val="0"/>
              </a:spcBef>
              <a:defRPr sz="2800">
                <a:latin typeface="Montserrat"/>
              </a:defRPr>
            </a:lvl1pPr>
          </a:lstStyle>
          <a:p>
            <a:r>
              <a:rPr lang="en-US" dirty="0"/>
              <a:t>Total number of adults are </a:t>
            </a:r>
            <a:r>
              <a:rPr lang="en-US" b="1" dirty="0"/>
              <a:t>1316 </a:t>
            </a:r>
            <a:r>
              <a:rPr lang="en-US" dirty="0"/>
              <a:t>and children are </a:t>
            </a:r>
            <a:r>
              <a:rPr lang="en-US" b="1" dirty="0"/>
              <a:t>69</a:t>
            </a:r>
            <a:r>
              <a:rPr lang="en-US" dirty="0"/>
              <a:t>, both combined we have </a:t>
            </a:r>
            <a:r>
              <a:rPr lang="en-US" b="1" dirty="0"/>
              <a:t>1385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ED957ED-D02C-4A0B-96E3-18D365FB0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71" y="2187113"/>
            <a:ext cx="7061180" cy="130762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6F2C2FB-7269-4F35-9BDF-51CB4E241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6074" y="2143984"/>
            <a:ext cx="3229472" cy="90944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AA6A15D-1EC9-424C-B537-D3F1E1EAE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771" y="7232947"/>
            <a:ext cx="6647224" cy="134894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5181F7F-74E3-4C0D-A97F-EE2A21827A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80627" y="7203758"/>
            <a:ext cx="5149973" cy="83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76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928</Words>
  <Application>Microsoft Office PowerPoint</Application>
  <PresentationFormat>Custom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Montserrat Medium</vt:lpstr>
      <vt:lpstr>Montserrat</vt:lpstr>
      <vt:lpstr>DM Serif Display</vt:lpstr>
      <vt:lpstr>Arial</vt:lpstr>
      <vt:lpstr>Century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Light Blue Simple Minimalist Professional Hotel Presentation</dc:title>
  <dc:creator>Shakeeb Qureshi</dc:creator>
  <cp:lastModifiedBy>Shakeeb Qureshi</cp:lastModifiedBy>
  <cp:revision>22</cp:revision>
  <dcterms:created xsi:type="dcterms:W3CDTF">2006-08-16T00:00:00Z</dcterms:created>
  <dcterms:modified xsi:type="dcterms:W3CDTF">2024-06-26T14:41:46Z</dcterms:modified>
  <dc:identifier>DAGJI360CEk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2489472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S10.2.0</vt:lpwstr>
  </property>
</Properties>
</file>