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6" r:id="rId3"/>
    <p:sldId id="277" r:id="rId4"/>
    <p:sldId id="278" r:id="rId5"/>
    <p:sldId id="281" r:id="rId6"/>
    <p:sldId id="280" r:id="rId7"/>
    <p:sldId id="279" r:id="rId8"/>
    <p:sldId id="282" r:id="rId9"/>
    <p:sldId id="283" r:id="rId10"/>
    <p:sldId id="263" r:id="rId11"/>
  </p:sldIdLst>
  <p:sldSz cx="18288000" cy="10287000"/>
  <p:notesSz cx="6858000" cy="9144000"/>
  <p:embeddedFontLst>
    <p:embeddedFont>
      <p:font typeface="Arial Rounded MT Bold" panose="020F0704030504030204" pitchFamily="3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HK Grotesk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1" y="3988296"/>
            <a:ext cx="8961437" cy="6298704"/>
          </a:xfrm>
          <a:custGeom>
            <a:avLst/>
            <a:gdLst/>
            <a:ahLst/>
            <a:cxnLst/>
            <a:rect l="l" t="t" r="r" b="b"/>
            <a:pathLst>
              <a:path w="10404872" h="10404872">
                <a:moveTo>
                  <a:pt x="10404873" y="0"/>
                </a:moveTo>
                <a:lnTo>
                  <a:pt x="0" y="0"/>
                </a:lnTo>
                <a:lnTo>
                  <a:pt x="0" y="10404872"/>
                </a:lnTo>
                <a:lnTo>
                  <a:pt x="10404873" y="10404872"/>
                </a:lnTo>
                <a:lnTo>
                  <a:pt x="10404873" y="0"/>
                </a:lnTo>
                <a:close/>
              </a:path>
            </a:pathLst>
          </a:custGeom>
          <a:blipFill dpi="0" rotWithShape="1">
            <a:blip r:embed="rId2">
              <a:alphaModFix amt="5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Freeform 3"/>
          <p:cNvSpPr/>
          <p:nvPr/>
        </p:nvSpPr>
        <p:spPr>
          <a:xfrm flipV="1">
            <a:off x="9326562" y="0"/>
            <a:ext cx="8961437" cy="6298704"/>
          </a:xfrm>
          <a:custGeom>
            <a:avLst/>
            <a:gdLst/>
            <a:ahLst/>
            <a:cxnLst/>
            <a:rect l="l" t="t" r="r" b="b"/>
            <a:pathLst>
              <a:path w="10404872" h="10404872">
                <a:moveTo>
                  <a:pt x="0" y="10404872"/>
                </a:moveTo>
                <a:lnTo>
                  <a:pt x="10404873" y="10404872"/>
                </a:lnTo>
                <a:lnTo>
                  <a:pt x="10404873" y="0"/>
                </a:lnTo>
                <a:lnTo>
                  <a:pt x="0" y="0"/>
                </a:lnTo>
                <a:lnTo>
                  <a:pt x="0" y="10404872"/>
                </a:lnTo>
                <a:close/>
              </a:path>
            </a:pathLst>
          </a:custGeom>
          <a:blipFill dpi="0" rotWithShape="1"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058930" y="4914900"/>
            <a:ext cx="13497154" cy="1773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53"/>
              </a:lnSpc>
            </a:pPr>
            <a:r>
              <a:rPr lang="en-US" sz="9600" dirty="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SONGS ANALYSIS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A63C328-0233-4CE8-94CE-DB858F26B4EA}"/>
              </a:ext>
            </a:extLst>
          </p:cNvPr>
          <p:cNvGrpSpPr/>
          <p:nvPr/>
        </p:nvGrpSpPr>
        <p:grpSpPr>
          <a:xfrm>
            <a:off x="3759553" y="2890539"/>
            <a:ext cx="9826072" cy="2195513"/>
            <a:chOff x="3352800" y="3352749"/>
            <a:chExt cx="9826072" cy="219551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A1B876B-FABA-4C37-8669-FA9148DD4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3352749"/>
              <a:ext cx="9826072" cy="219551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97B2999-3FF6-4AFE-BCC2-A3E7FDE804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429"/>
            <a:stretch/>
          </p:blipFill>
          <p:spPr>
            <a:xfrm>
              <a:off x="3352800" y="3352749"/>
              <a:ext cx="3200400" cy="2195513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43D2856-303E-47AD-ABD3-0769760B92C8}"/>
              </a:ext>
            </a:extLst>
          </p:cNvPr>
          <p:cNvSpPr txBox="1"/>
          <p:nvPr/>
        </p:nvSpPr>
        <p:spPr>
          <a:xfrm>
            <a:off x="11567263" y="9334500"/>
            <a:ext cx="55402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Arial Rounded MT Bold" panose="020F0704030504030204" pitchFamily="34" charset="0"/>
                <a:ea typeface="Public Sans"/>
                <a:cs typeface="Public Sans"/>
                <a:sym typeface="Public Sans"/>
              </a:rPr>
              <a:t>- SHAKEEB QURESHI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279F1A-9CC0-4B60-A2CC-0A477AF53580}"/>
              </a:ext>
            </a:extLst>
          </p:cNvPr>
          <p:cNvSpPr txBox="1"/>
          <p:nvPr/>
        </p:nvSpPr>
        <p:spPr>
          <a:xfrm>
            <a:off x="6713536" y="6683379"/>
            <a:ext cx="4495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(USING POWER BI)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17A1FA5-8F65-474E-BF79-53396649514B}"/>
              </a:ext>
            </a:extLst>
          </p:cNvPr>
          <p:cNvSpPr/>
          <p:nvPr/>
        </p:nvSpPr>
        <p:spPr>
          <a:xfrm>
            <a:off x="4953000" y="2933699"/>
            <a:ext cx="8382000" cy="4333459"/>
          </a:xfrm>
          <a:prstGeom prst="roundRect">
            <a:avLst>
              <a:gd name="adj" fmla="val 4948"/>
            </a:avLst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124200" y="3019841"/>
            <a:ext cx="11659522" cy="424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en-US" sz="13800" dirty="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THANK </a:t>
            </a:r>
          </a:p>
          <a:p>
            <a:pPr marL="0" lvl="0" indent="0" algn="ctr">
              <a:spcBef>
                <a:spcPct val="0"/>
              </a:spcBef>
            </a:pPr>
            <a:r>
              <a:rPr lang="en-US" sz="13800" dirty="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YOU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878799A-3268-4DFF-AFBD-BCF59C49B14B}"/>
              </a:ext>
            </a:extLst>
          </p:cNvPr>
          <p:cNvSpPr/>
          <p:nvPr/>
        </p:nvSpPr>
        <p:spPr>
          <a:xfrm>
            <a:off x="4648200" y="2705100"/>
            <a:ext cx="8686800" cy="4648200"/>
          </a:xfrm>
          <a:prstGeom prst="roundRect">
            <a:avLst>
              <a:gd name="adj" fmla="val 4948"/>
            </a:avLst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7000">
              <a:srgbClr val="FF0000">
                <a:alpha val="84000"/>
              </a:srgbClr>
            </a:gs>
            <a:gs pos="100000">
              <a:schemeClr val="tx1">
                <a:alpha val="7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58FB9E-559F-4423-B7F9-52F48C956275}"/>
              </a:ext>
            </a:extLst>
          </p:cNvPr>
          <p:cNvSpPr/>
          <p:nvPr/>
        </p:nvSpPr>
        <p:spPr>
          <a:xfrm>
            <a:off x="228600" y="266700"/>
            <a:ext cx="17830800" cy="9753600"/>
          </a:xfrm>
          <a:prstGeom prst="roundRect">
            <a:avLst>
              <a:gd name="adj" fmla="val 4948"/>
            </a:avLst>
          </a:pr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D3A5E9-7E65-4174-844F-7B7D4A536CD3}"/>
              </a:ext>
            </a:extLst>
          </p:cNvPr>
          <p:cNvSpPr txBox="1"/>
          <p:nvPr/>
        </p:nvSpPr>
        <p:spPr>
          <a:xfrm>
            <a:off x="1790700" y="1257300"/>
            <a:ext cx="14706600" cy="7393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PROBLEM STATEMENT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algn="l"/>
            <a:endParaRPr lang="en-IN" sz="1800" b="0" i="0" u="none" strike="noStrike" baseline="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</a:rPr>
              <a:t>In the rapidly evolving digital landscape, YouTube has become a primary platform for music consumption, providing content creators and stakeholders with vast opportunities to engage audiences. However, the sheer volume of data generated poses a significant challenge in identifying meaningful patterns, trends, and insights. This project aims to conduct a comprehensive analysis of YouTube songs data using Power BI to address </a:t>
            </a:r>
            <a:r>
              <a:rPr lang="en-US" sz="3600" b="1" dirty="0">
                <a:solidFill>
                  <a:srgbClr val="FF0000"/>
                </a:solidFill>
              </a:rPr>
              <a:t>Exploratory Data Analysis</a:t>
            </a:r>
            <a:r>
              <a:rPr lang="en-US" sz="3600" dirty="0">
                <a:solidFill>
                  <a:srgbClr val="FF0000"/>
                </a:solidFill>
              </a:rPr>
              <a:t>, </a:t>
            </a:r>
            <a:r>
              <a:rPr lang="en-US" sz="3600" b="1" dirty="0">
                <a:solidFill>
                  <a:srgbClr val="FF0000"/>
                </a:solidFill>
              </a:rPr>
              <a:t>Temporal Trends</a:t>
            </a:r>
            <a:r>
              <a:rPr lang="en-US" sz="3600" dirty="0">
                <a:solidFill>
                  <a:srgbClr val="FF0000"/>
                </a:solidFill>
              </a:rPr>
              <a:t>, </a:t>
            </a:r>
            <a:r>
              <a:rPr lang="en-US" sz="3600" b="1" dirty="0">
                <a:solidFill>
                  <a:srgbClr val="FF0000"/>
                </a:solidFill>
              </a:rPr>
              <a:t>Content and User Engagement Insights</a:t>
            </a:r>
            <a:r>
              <a:rPr lang="en-US" sz="36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C605855-066F-4CF9-83FF-E962D324545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429"/>
          <a:stretch/>
        </p:blipFill>
        <p:spPr>
          <a:xfrm>
            <a:off x="3810000" y="1409700"/>
            <a:ext cx="1131089" cy="77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070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7000">
              <a:srgbClr val="FF0000">
                <a:alpha val="84000"/>
              </a:srgbClr>
            </a:gs>
            <a:gs pos="100000">
              <a:schemeClr val="tx1">
                <a:alpha val="7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58FB9E-559F-4423-B7F9-52F48C956275}"/>
              </a:ext>
            </a:extLst>
          </p:cNvPr>
          <p:cNvSpPr/>
          <p:nvPr/>
        </p:nvSpPr>
        <p:spPr>
          <a:xfrm>
            <a:off x="228600" y="266700"/>
            <a:ext cx="17830800" cy="9753600"/>
          </a:xfrm>
          <a:prstGeom prst="roundRect">
            <a:avLst>
              <a:gd name="adj" fmla="val 4948"/>
            </a:avLst>
          </a:pr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D3A5E9-7E65-4174-844F-7B7D4A536CD3}"/>
              </a:ext>
            </a:extLst>
          </p:cNvPr>
          <p:cNvSpPr txBox="1"/>
          <p:nvPr/>
        </p:nvSpPr>
        <p:spPr>
          <a:xfrm>
            <a:off x="1676400" y="1333500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sz="1800" b="0" i="0" u="none" strike="noStrike" baseline="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IN" sz="1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F8BA94-3E70-4E9D-98B7-792D43297312}"/>
              </a:ext>
            </a:extLst>
          </p:cNvPr>
          <p:cNvSpPr txBox="1"/>
          <p:nvPr/>
        </p:nvSpPr>
        <p:spPr>
          <a:xfrm>
            <a:off x="1905000" y="1111627"/>
            <a:ext cx="15240000" cy="8063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b="1" dirty="0">
                <a:solidFill>
                  <a:schemeClr val="bg1"/>
                </a:solidFill>
              </a:rPr>
              <a:t>DATASET DESCRIPTION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algn="l"/>
            <a:endParaRPr lang="en-IN" sz="1800" b="0" i="0" u="none" strike="noStrike" baseline="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u="none" strike="noStrike" baseline="0" dirty="0" err="1">
                <a:solidFill>
                  <a:schemeClr val="bg1"/>
                </a:solidFill>
                <a:latin typeface="Calibri" panose="020F0502020204030204" pitchFamily="34" charset="0"/>
              </a:rPr>
              <a:t>video_id</a:t>
            </a:r>
            <a:r>
              <a:rPr lang="en-US" sz="32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: Unique identifier for each YouTube video.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u="none" strike="noStrike" baseline="0" dirty="0" err="1">
                <a:solidFill>
                  <a:schemeClr val="bg1"/>
                </a:solidFill>
                <a:latin typeface="Calibri" panose="020F0502020204030204" pitchFamily="34" charset="0"/>
              </a:rPr>
              <a:t>channelTitle</a:t>
            </a:r>
            <a:r>
              <a:rPr lang="en-US" sz="32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: Title of the YouTube channel publishing the song.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title: Title of the YouTube song video.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description: Description provided for the YouTube song video.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tags: Tags associated with the YouTube song video.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u="none" strike="noStrike" baseline="0" dirty="0" err="1">
                <a:solidFill>
                  <a:schemeClr val="bg1"/>
                </a:solidFill>
                <a:latin typeface="Calibri" panose="020F0502020204030204" pitchFamily="34" charset="0"/>
              </a:rPr>
              <a:t>publishedAt</a:t>
            </a:r>
            <a:r>
              <a:rPr lang="en-US" sz="32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: Date and time when the YouTube song video was published.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u="none" strike="noStrike" baseline="0" dirty="0" err="1">
                <a:solidFill>
                  <a:schemeClr val="bg1"/>
                </a:solidFill>
                <a:latin typeface="Calibri" panose="020F0502020204030204" pitchFamily="34" charset="0"/>
              </a:rPr>
              <a:t>viewCount</a:t>
            </a:r>
            <a:r>
              <a:rPr lang="en-US" sz="32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: Number of views received by the YouTube song video.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u="none" strike="noStrike" baseline="0" dirty="0" err="1">
                <a:solidFill>
                  <a:schemeClr val="bg1"/>
                </a:solidFill>
                <a:latin typeface="Calibri" panose="020F0502020204030204" pitchFamily="34" charset="0"/>
              </a:rPr>
              <a:t>likeCount</a:t>
            </a:r>
            <a:r>
              <a:rPr lang="en-US" sz="32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: Number of likes received by the YouTube song video.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u="none" strike="noStrike" baseline="0" dirty="0" err="1">
                <a:solidFill>
                  <a:schemeClr val="bg1"/>
                </a:solidFill>
                <a:latin typeface="Calibri" panose="020F0502020204030204" pitchFamily="34" charset="0"/>
              </a:rPr>
              <a:t>favoriteCount</a:t>
            </a:r>
            <a:r>
              <a:rPr lang="en-US" sz="32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: Number of times the YouTube song video has been marked as a favorite.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u="none" strike="noStrike" baseline="0" dirty="0" err="1">
                <a:solidFill>
                  <a:schemeClr val="bg1"/>
                </a:solidFill>
                <a:latin typeface="Calibri" panose="020F0502020204030204" pitchFamily="34" charset="0"/>
              </a:rPr>
              <a:t>commentCount</a:t>
            </a:r>
            <a:r>
              <a:rPr lang="en-US" sz="32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: Number of comments posted on the YouTube song video.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duration: Duration of the YouTube song video.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definition: Video definition or quality (e.g., HD, SD).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caption: Availability of captions for the YouTube song video. </a:t>
            </a:r>
            <a:endParaRPr lang="en-IN" sz="32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76DFB2-918A-4A41-9E25-FE46BDAB795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429"/>
          <a:stretch/>
        </p:blipFill>
        <p:spPr>
          <a:xfrm>
            <a:off x="4114800" y="1286887"/>
            <a:ext cx="1131089" cy="77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779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7000">
              <a:srgbClr val="FF0000">
                <a:alpha val="84000"/>
              </a:srgbClr>
            </a:gs>
            <a:gs pos="100000">
              <a:schemeClr val="tx1">
                <a:alpha val="7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58FB9E-559F-4423-B7F9-52F48C956275}"/>
              </a:ext>
            </a:extLst>
          </p:cNvPr>
          <p:cNvSpPr/>
          <p:nvPr/>
        </p:nvSpPr>
        <p:spPr>
          <a:xfrm>
            <a:off x="228600" y="266700"/>
            <a:ext cx="17830800" cy="9753600"/>
          </a:xfrm>
          <a:prstGeom prst="roundRect">
            <a:avLst>
              <a:gd name="adj" fmla="val 4948"/>
            </a:avLst>
          </a:pr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6EBDB2-4D45-4E6B-B9AE-2AE384D5A3E6}"/>
              </a:ext>
            </a:extLst>
          </p:cNvPr>
          <p:cNvSpPr txBox="1"/>
          <p:nvPr/>
        </p:nvSpPr>
        <p:spPr>
          <a:xfrm>
            <a:off x="1905000" y="1111627"/>
            <a:ext cx="15240000" cy="833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b="1" dirty="0">
                <a:solidFill>
                  <a:schemeClr val="bg1"/>
                </a:solidFill>
              </a:rPr>
              <a:t>OVERVIEW OF ANALYSIS</a:t>
            </a:r>
          </a:p>
          <a:p>
            <a:pPr algn="l"/>
            <a:endParaRPr lang="en-IN" sz="1800" b="0" i="0" u="none" strike="noStrike" baseline="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EXPLORATORY DATA ANALYSIS</a:t>
            </a:r>
            <a:endParaRPr lang="en-IN" sz="20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Patterns and Trends in View counts, Like counts, and Comments.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Popularity and engagement of YouTube song videos. </a:t>
            </a:r>
            <a:endParaRPr lang="en-US" sz="4400" b="0" i="0" u="none" strike="noStrike" baseline="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TEMPORAL TRENDS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</a:rPr>
              <a:t>YouTube song video metrics trends over time.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</a:rPr>
              <a:t>Peak publishing times and their impact on engagement.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CONTENT &amp; USER ENGAGEMENT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</a:rPr>
              <a:t>Relationships between likes, comments, and views.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</a:rPr>
              <a:t>Factors influencing user engagement with YouTube song videos.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</a:rPr>
              <a:t>Popular tags and their correlation with view counts.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A8DE41-AC7D-4F7B-82DB-90148C962B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429"/>
          <a:stretch/>
        </p:blipFill>
        <p:spPr>
          <a:xfrm>
            <a:off x="3962400" y="1257300"/>
            <a:ext cx="1131089" cy="77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611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2614CD-0A0A-48F6-BC65-CD4C0E1C7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9540"/>
            <a:ext cx="17830800" cy="1002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60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B514BF-FEED-4F39-8C24-48E17CF05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9540"/>
            <a:ext cx="17830800" cy="1002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520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016625-485A-4307-AA38-5DDC00763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0321"/>
            <a:ext cx="17830800" cy="1000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823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7000">
              <a:srgbClr val="FF0000">
                <a:alpha val="84000"/>
              </a:srgbClr>
            </a:gs>
            <a:gs pos="100000">
              <a:schemeClr val="tx1">
                <a:alpha val="7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7A212A7-6E21-4766-A551-8EE83F094811}"/>
              </a:ext>
            </a:extLst>
          </p:cNvPr>
          <p:cNvSpPr/>
          <p:nvPr/>
        </p:nvSpPr>
        <p:spPr>
          <a:xfrm>
            <a:off x="1996440" y="575281"/>
            <a:ext cx="13411200" cy="1323439"/>
          </a:xfrm>
          <a:prstGeom prst="roundRect">
            <a:avLst>
              <a:gd name="adj" fmla="val 4948"/>
            </a:avLst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58FB9E-559F-4423-B7F9-52F48C956275}"/>
              </a:ext>
            </a:extLst>
          </p:cNvPr>
          <p:cNvSpPr/>
          <p:nvPr/>
        </p:nvSpPr>
        <p:spPr>
          <a:xfrm>
            <a:off x="228600" y="266700"/>
            <a:ext cx="17830800" cy="9753600"/>
          </a:xfrm>
          <a:prstGeom prst="roundRect">
            <a:avLst>
              <a:gd name="adj" fmla="val 4948"/>
            </a:avLst>
          </a:pr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D3A5E9-7E65-4174-844F-7B7D4A536CD3}"/>
              </a:ext>
            </a:extLst>
          </p:cNvPr>
          <p:cNvSpPr txBox="1"/>
          <p:nvPr/>
        </p:nvSpPr>
        <p:spPr>
          <a:xfrm>
            <a:off x="457200" y="1898720"/>
            <a:ext cx="17449800" cy="7356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  <a:p>
            <a:pPr marL="742950" indent="-7429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Utilize Relevant Hashtags Strategically: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</a:p>
          <a:p>
            <a:pPr lvl="2"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</a:rPr>
              <a:t>Incorporate a precise and relevant set of hashtags to enhance the discoverability and reach of the video.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 marL="742950" indent="-7429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Optimize Video Length: </a:t>
            </a:r>
          </a:p>
          <a:p>
            <a:pPr lvl="2"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</a:rPr>
              <a:t>Aim for video durations between 3 to 5 minutes to maintain viewer engagement and maximize retention rates.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 indent="-7429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Post at Optimal Times: </a:t>
            </a:r>
          </a:p>
          <a:p>
            <a:pPr lvl="2"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</a:rPr>
              <a:t>Schedule video postings between 9 AM and 3 PM to align with peak viewer activity and increase visibility.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 marL="742950" indent="-7429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Prefer Weekdays for Posting: </a:t>
            </a:r>
          </a:p>
          <a:p>
            <a:pPr lvl="2"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</a:rPr>
              <a:t>Publish videos on weekdays, as audience engagement tends to be higher compared to weekends.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7A7F60-3CB6-42E0-913F-42ABCBF5FBB1}"/>
              </a:ext>
            </a:extLst>
          </p:cNvPr>
          <p:cNvSpPr txBox="1"/>
          <p:nvPr/>
        </p:nvSpPr>
        <p:spPr>
          <a:xfrm>
            <a:off x="2057400" y="575281"/>
            <a:ext cx="132892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Recommendations for content creators and stakeholders to enhance YouTube song video performance. 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452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7000">
              <a:srgbClr val="FF0000">
                <a:alpha val="84000"/>
              </a:srgbClr>
            </a:gs>
            <a:gs pos="100000">
              <a:schemeClr val="tx1">
                <a:alpha val="73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58FB9E-559F-4423-B7F9-52F48C956275}"/>
              </a:ext>
            </a:extLst>
          </p:cNvPr>
          <p:cNvSpPr/>
          <p:nvPr/>
        </p:nvSpPr>
        <p:spPr>
          <a:xfrm>
            <a:off x="228600" y="266700"/>
            <a:ext cx="17830800" cy="9753600"/>
          </a:xfrm>
          <a:prstGeom prst="roundRect">
            <a:avLst>
              <a:gd name="adj" fmla="val 4948"/>
            </a:avLst>
          </a:pr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03AEF85-02B8-4BB6-BA38-4F37FE15B2F4}"/>
              </a:ext>
            </a:extLst>
          </p:cNvPr>
          <p:cNvSpPr/>
          <p:nvPr/>
        </p:nvSpPr>
        <p:spPr>
          <a:xfrm>
            <a:off x="1996440" y="575281"/>
            <a:ext cx="13411200" cy="1323439"/>
          </a:xfrm>
          <a:prstGeom prst="roundRect">
            <a:avLst>
              <a:gd name="adj" fmla="val 4948"/>
            </a:avLst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D3A5E9-7E65-4174-844F-7B7D4A536CD3}"/>
              </a:ext>
            </a:extLst>
          </p:cNvPr>
          <p:cNvSpPr txBox="1"/>
          <p:nvPr/>
        </p:nvSpPr>
        <p:spPr>
          <a:xfrm>
            <a:off x="533400" y="2019300"/>
            <a:ext cx="17221200" cy="745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Maintain High Definition Quality: </a:t>
            </a:r>
          </a:p>
          <a:p>
            <a:pPr lvl="2"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</a:rPr>
              <a:t>Ensure videos are produced in HD quality to meet viewer expectations and enhance user experience.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 indent="-7429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Leverage Positive Correlation Between Views and Likes: </a:t>
            </a:r>
          </a:p>
          <a:p>
            <a:pPr lvl="2"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</a:rPr>
              <a:t>Focus on strategies to increase likes, such as encouraging viewers to like the video, as this will likely lead to                   an increase in view counts due to the positive correlation.</a:t>
            </a:r>
          </a:p>
          <a:p>
            <a:pPr lvl="2"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Optimize Descriptions and Titles: </a:t>
            </a:r>
          </a:p>
          <a:p>
            <a:pPr lvl="2"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</a:rPr>
              <a:t>Craft keyword-optimized descriptions and titles to improve search visibility and attract a broader audience.</a:t>
            </a:r>
          </a:p>
          <a:p>
            <a:pPr lvl="2"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Regularly Analyze Performance Metrics: </a:t>
            </a:r>
          </a:p>
          <a:p>
            <a:pPr lvl="2"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</a:rPr>
              <a:t>Continuously monitor key performance indicators (KPIs) to identify trends and adjust strategies accordingly.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7CBFEC-5E6D-49CA-A348-05294DB87370}"/>
              </a:ext>
            </a:extLst>
          </p:cNvPr>
          <p:cNvSpPr txBox="1"/>
          <p:nvPr/>
        </p:nvSpPr>
        <p:spPr>
          <a:xfrm>
            <a:off x="2057400" y="575281"/>
            <a:ext cx="13411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Recommendations for content creators and stakeholders to enhance YouTube song video performance. 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503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545</Words>
  <Application>Microsoft Office PowerPoint</Application>
  <PresentationFormat>Custom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Arial Rounded MT Bold</vt:lpstr>
      <vt:lpstr>Arial</vt:lpstr>
      <vt:lpstr>HK Grotesk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Red Sleek and Professional Basic Simple Presentation</dc:title>
  <cp:lastModifiedBy>Shakeeb Qureshi</cp:lastModifiedBy>
  <cp:revision>12</cp:revision>
  <dcterms:created xsi:type="dcterms:W3CDTF">2006-08-16T00:00:00Z</dcterms:created>
  <dcterms:modified xsi:type="dcterms:W3CDTF">2024-07-06T08:48:03Z</dcterms:modified>
  <dc:identifier>DAGKGw__ozA</dc:identifier>
</cp:coreProperties>
</file>