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7"/>
  </p:notesMasterIdLst>
  <p:sldIdLst>
    <p:sldId id="256" r:id="rId2"/>
    <p:sldId id="257" r:id="rId3"/>
    <p:sldId id="258" r:id="rId4"/>
    <p:sldId id="259" r:id="rId5"/>
    <p:sldId id="260" r:id="rId6"/>
    <p:sldId id="261" r:id="rId7"/>
    <p:sldId id="276" r:id="rId8"/>
    <p:sldId id="277" r:id="rId9"/>
    <p:sldId id="278" r:id="rId10"/>
    <p:sldId id="282" r:id="rId11"/>
    <p:sldId id="283" r:id="rId12"/>
    <p:sldId id="284" r:id="rId13"/>
    <p:sldId id="275" r:id="rId14"/>
    <p:sldId id="285" r:id="rId15"/>
    <p:sldId id="286" r:id="rId16"/>
    <p:sldId id="287" r:id="rId17"/>
    <p:sldId id="288" r:id="rId18"/>
    <p:sldId id="289" r:id="rId19"/>
    <p:sldId id="264" r:id="rId20"/>
    <p:sldId id="265" r:id="rId21"/>
    <p:sldId id="266" r:id="rId22"/>
    <p:sldId id="267" r:id="rId23"/>
    <p:sldId id="268" r:id="rId24"/>
    <p:sldId id="269"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6196" autoAdjust="0"/>
  </p:normalViewPr>
  <p:slideViewPr>
    <p:cSldViewPr snapToGrid="0">
      <p:cViewPr varScale="1">
        <p:scale>
          <a:sx n="109" d="100"/>
          <a:sy n="109" d="100"/>
        </p:scale>
        <p:origin x="672" y="10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69D5E-99DB-4629-85C3-5458541B3C76}"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IN"/>
        </a:p>
      </dgm:t>
    </dgm:pt>
    <dgm:pt modelId="{33B0745E-2009-472B-9A8A-65C1C0AEDE7C}">
      <dgm:prSet phldrT="[Text]" custT="1"/>
      <dgm:spPr/>
      <dgm:t>
        <a:bodyPr anchor="t"/>
        <a:lstStyle/>
        <a:p>
          <a:r>
            <a:rPr lang="en-IN" sz="1050" dirty="0">
              <a:latin typeface="Calibri" panose="020F0502020204030204" pitchFamily="34" charset="0"/>
              <a:cs typeface="Calibri" panose="020F0502020204030204" pitchFamily="34" charset="0"/>
            </a:rPr>
            <a:t>Import Data from csv</a:t>
          </a:r>
        </a:p>
      </dgm:t>
    </dgm:pt>
    <dgm:pt modelId="{DC3F5735-9F56-4CB9-ABE1-9368FA58838F}" type="parTrans" cxnId="{E62105E2-721D-4628-9BC6-F4A7B4A4BC67}">
      <dgm:prSet/>
      <dgm:spPr/>
      <dgm:t>
        <a:bodyPr/>
        <a:lstStyle/>
        <a:p>
          <a:endParaRPr lang="en-IN" sz="1400"/>
        </a:p>
      </dgm:t>
    </dgm:pt>
    <dgm:pt modelId="{18D17E56-15AB-468C-82F9-FD0E8890E2EB}" type="sibTrans" cxnId="{E62105E2-721D-4628-9BC6-F4A7B4A4BC67}">
      <dgm:prSet/>
      <dgm:spPr/>
      <dgm:t>
        <a:bodyPr/>
        <a:lstStyle/>
        <a:p>
          <a:endParaRPr lang="en-IN" sz="1400"/>
        </a:p>
      </dgm:t>
    </dgm:pt>
    <dgm:pt modelId="{062019F3-E8DE-4EBF-BEBF-401871FD2782}">
      <dgm:prSet phldrT="[Text]" custT="1"/>
      <dgm:spPr/>
      <dgm:t>
        <a:bodyPr anchor="t"/>
        <a:lstStyle/>
        <a:p>
          <a:r>
            <a:rPr lang="en-IN" sz="1050" dirty="0">
              <a:latin typeface="Calibri" panose="020F0502020204030204" pitchFamily="34" charset="0"/>
              <a:cs typeface="Calibri" panose="020F0502020204030204" pitchFamily="34" charset="0"/>
            </a:rPr>
            <a:t>Understand the Data Types and Shape</a:t>
          </a:r>
        </a:p>
      </dgm:t>
    </dgm:pt>
    <dgm:pt modelId="{D977BA89-79FB-4455-9ABB-CDD391BC9A8F}" type="parTrans" cxnId="{A19267BA-C4C8-4C6E-AB61-450EEFA1C956}">
      <dgm:prSet/>
      <dgm:spPr/>
      <dgm:t>
        <a:bodyPr/>
        <a:lstStyle/>
        <a:p>
          <a:endParaRPr lang="en-IN" sz="1400"/>
        </a:p>
      </dgm:t>
    </dgm:pt>
    <dgm:pt modelId="{BB5AC8F5-A1A6-4F61-8A58-5B99C66D8A7A}" type="sibTrans" cxnId="{A19267BA-C4C8-4C6E-AB61-450EEFA1C956}">
      <dgm:prSet/>
      <dgm:spPr/>
      <dgm:t>
        <a:bodyPr/>
        <a:lstStyle/>
        <a:p>
          <a:endParaRPr lang="en-IN" sz="1400"/>
        </a:p>
      </dgm:t>
    </dgm:pt>
    <dgm:pt modelId="{51DEC529-8095-4817-BB7C-10753E6B6F7C}">
      <dgm:prSet phldrT="[Text]" custT="1"/>
      <dgm:spPr/>
      <dgm:t>
        <a:bodyPr anchor="t"/>
        <a:lstStyle/>
        <a:p>
          <a:r>
            <a:rPr lang="en-IN" sz="1200" b="1" u="sng" dirty="0">
              <a:latin typeface="Calibri" panose="020F0502020204030204" pitchFamily="34" charset="0"/>
              <a:cs typeface="Calibri" panose="020F0502020204030204" pitchFamily="34" charset="0"/>
            </a:rPr>
            <a:t>Data Clean up - 1</a:t>
          </a:r>
        </a:p>
      </dgm:t>
    </dgm:pt>
    <dgm:pt modelId="{A935CF16-FC8D-4F4C-BE1B-1ABFC8698FBF}" type="parTrans" cxnId="{0AFA83E3-B872-459C-8BEA-C63CE3BA3F4B}">
      <dgm:prSet/>
      <dgm:spPr/>
      <dgm:t>
        <a:bodyPr/>
        <a:lstStyle/>
        <a:p>
          <a:endParaRPr lang="en-IN" sz="1400"/>
        </a:p>
      </dgm:t>
    </dgm:pt>
    <dgm:pt modelId="{C2E23E00-AD08-4C82-8B36-74D25FF8CDE6}" type="sibTrans" cxnId="{0AFA83E3-B872-459C-8BEA-C63CE3BA3F4B}">
      <dgm:prSet custT="1"/>
      <dgm:spPr/>
      <dgm:t>
        <a:bodyPr/>
        <a:lstStyle/>
        <a:p>
          <a:endParaRPr lang="en-IN" sz="1200" dirty="0"/>
        </a:p>
      </dgm:t>
    </dgm:pt>
    <dgm:pt modelId="{6C9BDB1B-FB19-44D8-ABF3-457110237A76}">
      <dgm:prSet phldrT="[Text]" custT="1"/>
      <dgm:spPr/>
      <dgm:t>
        <a:bodyPr anchor="t"/>
        <a:lstStyle/>
        <a:p>
          <a:r>
            <a:rPr lang="en-IN" sz="1050" dirty="0">
              <a:latin typeface="Calibri" panose="020F0502020204030204" pitchFamily="34" charset="0"/>
              <a:cs typeface="Calibri" panose="020F0502020204030204" pitchFamily="34" charset="0"/>
            </a:rPr>
            <a:t>Convert % into numbers</a:t>
          </a:r>
        </a:p>
      </dgm:t>
    </dgm:pt>
    <dgm:pt modelId="{874DAA5D-9683-4D88-9C48-1A0E66ED6FC3}" type="parTrans" cxnId="{D2C52544-4AE6-4FE5-AFB5-410DD1359D79}">
      <dgm:prSet/>
      <dgm:spPr/>
      <dgm:t>
        <a:bodyPr/>
        <a:lstStyle/>
        <a:p>
          <a:endParaRPr lang="en-IN" sz="1400"/>
        </a:p>
      </dgm:t>
    </dgm:pt>
    <dgm:pt modelId="{F271B4FF-2CC4-4A5B-9FA7-1FD7120FF83F}" type="sibTrans" cxnId="{D2C52544-4AE6-4FE5-AFB5-410DD1359D79}">
      <dgm:prSet/>
      <dgm:spPr/>
      <dgm:t>
        <a:bodyPr/>
        <a:lstStyle/>
        <a:p>
          <a:endParaRPr lang="en-IN" sz="1400"/>
        </a:p>
      </dgm:t>
    </dgm:pt>
    <dgm:pt modelId="{7A409932-A86A-4613-8315-6ADA2F2E9717}">
      <dgm:prSet phldrT="[Text]" custT="1"/>
      <dgm:spPr/>
      <dgm:t>
        <a:bodyPr anchor="t"/>
        <a:lstStyle/>
        <a:p>
          <a:pPr marL="0" lvl="0" algn="l" defTabSz="622300">
            <a:lnSpc>
              <a:spcPct val="90000"/>
            </a:lnSpc>
            <a:spcBef>
              <a:spcPct val="0"/>
            </a:spcBef>
            <a:spcAft>
              <a:spcPct val="35000"/>
            </a:spcAft>
            <a:buNone/>
          </a:pPr>
          <a:r>
            <a:rPr lang="en-IN" sz="1200" b="1" u="sng" kern="1200" dirty="0">
              <a:latin typeface="Calibri" panose="020F0502020204030204" pitchFamily="34" charset="0"/>
              <a:cs typeface="Calibri" panose="020F0502020204030204" pitchFamily="34" charset="0"/>
            </a:rPr>
            <a:t>Bivariate Analysis</a:t>
          </a:r>
        </a:p>
      </dgm:t>
    </dgm:pt>
    <dgm:pt modelId="{7FE51F61-E86E-4F24-948C-43D9962075EB}" type="parTrans" cxnId="{31EBE361-F15C-475F-A810-FBE50143727B}">
      <dgm:prSet/>
      <dgm:spPr/>
      <dgm:t>
        <a:bodyPr/>
        <a:lstStyle/>
        <a:p>
          <a:endParaRPr lang="en-IN" sz="1400"/>
        </a:p>
      </dgm:t>
    </dgm:pt>
    <dgm:pt modelId="{74344952-95D3-416A-BE84-DB0297A33636}" type="sibTrans" cxnId="{31EBE361-F15C-475F-A810-FBE50143727B}">
      <dgm:prSet custT="1"/>
      <dgm:spPr/>
      <dgm:t>
        <a:bodyPr/>
        <a:lstStyle/>
        <a:p>
          <a:endParaRPr lang="en-IN" sz="1200"/>
        </a:p>
      </dgm:t>
    </dgm:pt>
    <dgm:pt modelId="{248AA9C9-2E8F-4667-9814-25DCD79A4242}">
      <dgm:prSet phldrT="[Text]" custT="1"/>
      <dgm:spPr/>
      <dgm:t>
        <a:bodyPr anchor="t"/>
        <a:lstStyle/>
        <a:p>
          <a:r>
            <a:rPr lang="en-IN" sz="1200" b="1" u="sng" dirty="0">
              <a:latin typeface="Calibri" panose="020F0502020204030204" pitchFamily="34" charset="0"/>
              <a:cs typeface="Calibri" panose="020F0502020204030204" pitchFamily="34" charset="0"/>
            </a:rPr>
            <a:t>Data Understanding</a:t>
          </a:r>
        </a:p>
      </dgm:t>
    </dgm:pt>
    <dgm:pt modelId="{0F0334C6-71ED-4642-91D5-C277C439FC6E}" type="parTrans" cxnId="{CFB29899-0F50-4B0F-BA21-4ADBD238BCFE}">
      <dgm:prSet/>
      <dgm:spPr/>
      <dgm:t>
        <a:bodyPr/>
        <a:lstStyle/>
        <a:p>
          <a:endParaRPr lang="en-IN" sz="1400"/>
        </a:p>
      </dgm:t>
    </dgm:pt>
    <dgm:pt modelId="{63ABE7C3-9588-43A4-AC6A-4A2A5447D44F}" type="sibTrans" cxnId="{CFB29899-0F50-4B0F-BA21-4ADBD238BCFE}">
      <dgm:prSet custT="1"/>
      <dgm:spPr/>
      <dgm:t>
        <a:bodyPr/>
        <a:lstStyle/>
        <a:p>
          <a:endParaRPr lang="en-IN" sz="1200" dirty="0"/>
        </a:p>
      </dgm:t>
    </dgm:pt>
    <dgm:pt modelId="{88AC353E-AEB3-4CB5-BA1D-FF67C8423FA5}">
      <dgm:prSet phldrT="[Text]" custT="1"/>
      <dgm:spPr/>
      <dgm:t>
        <a:bodyPr anchor="t"/>
        <a:lstStyle/>
        <a:p>
          <a:r>
            <a:rPr lang="en-IN" sz="1050" dirty="0">
              <a:latin typeface="Calibri" panose="020F0502020204030204" pitchFamily="34" charset="0"/>
              <a:cs typeface="Calibri" panose="020F0502020204030204" pitchFamily="34" charset="0"/>
            </a:rPr>
            <a:t>Remove unused columns (e.g. URL, description)</a:t>
          </a:r>
        </a:p>
      </dgm:t>
    </dgm:pt>
    <dgm:pt modelId="{A0137D66-51D3-45FE-8B97-E34F0A1102EF}" type="parTrans" cxnId="{D13B9118-1E90-415A-9D78-CA2CB053799E}">
      <dgm:prSet/>
      <dgm:spPr/>
      <dgm:t>
        <a:bodyPr/>
        <a:lstStyle/>
        <a:p>
          <a:endParaRPr lang="en-IN" sz="1400"/>
        </a:p>
      </dgm:t>
    </dgm:pt>
    <dgm:pt modelId="{6CB92F46-2140-4D7E-8C64-5DC3341C5C04}" type="sibTrans" cxnId="{D13B9118-1E90-415A-9D78-CA2CB053799E}">
      <dgm:prSet/>
      <dgm:spPr/>
      <dgm:t>
        <a:bodyPr/>
        <a:lstStyle/>
        <a:p>
          <a:endParaRPr lang="en-IN" sz="1400"/>
        </a:p>
      </dgm:t>
    </dgm:pt>
    <dgm:pt modelId="{CBA8DE3C-A488-42A9-8206-8EDC67CD5223}">
      <dgm:prSet phldrT="[Text]" custT="1"/>
      <dgm:spPr/>
      <dgm:t>
        <a:bodyPr anchor="t"/>
        <a:lstStyle/>
        <a:p>
          <a:r>
            <a:rPr lang="en-IN" sz="1050" dirty="0">
              <a:latin typeface="Calibri" panose="020F0502020204030204" pitchFamily="34" charset="0"/>
              <a:cs typeface="Calibri" panose="020F0502020204030204" pitchFamily="34" charset="0"/>
            </a:rPr>
            <a:t>Potentially 2 Imputes values based on mean, median or mode (not done)</a:t>
          </a:r>
        </a:p>
      </dgm:t>
    </dgm:pt>
    <dgm:pt modelId="{55CE0492-CD52-409E-AC0B-27B111EF9171}" type="parTrans" cxnId="{8490C726-7D4A-4BC0-8242-74093CA0E5C0}">
      <dgm:prSet/>
      <dgm:spPr/>
      <dgm:t>
        <a:bodyPr/>
        <a:lstStyle/>
        <a:p>
          <a:endParaRPr lang="en-IN" sz="1400"/>
        </a:p>
      </dgm:t>
    </dgm:pt>
    <dgm:pt modelId="{0F6AB59C-779B-496F-9B9B-FF67EAF9CE22}" type="sibTrans" cxnId="{8490C726-7D4A-4BC0-8242-74093CA0E5C0}">
      <dgm:prSet/>
      <dgm:spPr/>
      <dgm:t>
        <a:bodyPr/>
        <a:lstStyle/>
        <a:p>
          <a:endParaRPr lang="en-IN" sz="1400"/>
        </a:p>
      </dgm:t>
    </dgm:pt>
    <dgm:pt modelId="{5D4F78B0-7D6E-40BD-B2E9-FA070301423F}">
      <dgm:prSet phldrT="[Text]" custT="1"/>
      <dgm:spPr/>
      <dgm:t>
        <a:bodyPr anchor="t"/>
        <a:lstStyle/>
        <a:p>
          <a:pPr marL="0" lvl="0" algn="l" defTabSz="622300">
            <a:lnSpc>
              <a:spcPct val="90000"/>
            </a:lnSpc>
            <a:spcBef>
              <a:spcPct val="0"/>
            </a:spcBef>
            <a:spcAft>
              <a:spcPct val="35000"/>
            </a:spcAft>
            <a:buNone/>
          </a:pPr>
          <a:r>
            <a:rPr lang="en-IN" sz="1200" b="1" u="sng" kern="1200" dirty="0">
              <a:latin typeface="Calibri" panose="020F0502020204030204" pitchFamily="34" charset="0"/>
              <a:cs typeface="Calibri" panose="020F0502020204030204" pitchFamily="34" charset="0"/>
            </a:rPr>
            <a:t>Univariate Analysis</a:t>
          </a:r>
        </a:p>
      </dgm:t>
    </dgm:pt>
    <dgm:pt modelId="{AB6B5B5B-A09F-497C-9C38-BBDBDA6781EF}" type="sibTrans" cxnId="{055A9936-7DEC-4214-8F35-2FF85A880C31}">
      <dgm:prSet custT="1"/>
      <dgm:spPr/>
      <dgm:t>
        <a:bodyPr/>
        <a:lstStyle/>
        <a:p>
          <a:endParaRPr lang="en-IN" sz="1200" dirty="0"/>
        </a:p>
      </dgm:t>
    </dgm:pt>
    <dgm:pt modelId="{D33D1ABA-8974-4F57-9FBF-8E65915F810E}" type="parTrans" cxnId="{055A9936-7DEC-4214-8F35-2FF85A880C31}">
      <dgm:prSet/>
      <dgm:spPr/>
      <dgm:t>
        <a:bodyPr/>
        <a:lstStyle/>
        <a:p>
          <a:endParaRPr lang="en-IN" sz="1400"/>
        </a:p>
      </dgm:t>
    </dgm:pt>
    <dgm:pt modelId="{6E4AABEC-5D7E-4CB4-8E19-20936F889DB2}">
      <dgm:prSet phldrT="[Text]" custT="1"/>
      <dgm:spPr/>
      <dgm:t>
        <a:bodyPr anchor="t"/>
        <a:lstStyle/>
        <a:p>
          <a:r>
            <a:rPr lang="en-IN" sz="1050" dirty="0">
              <a:latin typeface="Calibri" panose="020F0502020204030204" pitchFamily="34" charset="0"/>
              <a:cs typeface="Calibri" panose="020F0502020204030204" pitchFamily="34" charset="0"/>
            </a:rPr>
            <a:t>Categorizing variables based on (see Note-1)</a:t>
          </a:r>
        </a:p>
      </dgm:t>
    </dgm:pt>
    <dgm:pt modelId="{04E44E73-4727-49E0-B734-A9FF23BE5063}" type="parTrans" cxnId="{21BDBF6D-77FA-4905-A1D5-54D7982A8E7A}">
      <dgm:prSet/>
      <dgm:spPr/>
      <dgm:t>
        <a:bodyPr/>
        <a:lstStyle/>
        <a:p>
          <a:endParaRPr lang="en-IN" sz="1400"/>
        </a:p>
      </dgm:t>
    </dgm:pt>
    <dgm:pt modelId="{5E313D6E-3324-4ED5-BC9C-83320F70C7DE}" type="sibTrans" cxnId="{21BDBF6D-77FA-4905-A1D5-54D7982A8E7A}">
      <dgm:prSet/>
      <dgm:spPr/>
      <dgm:t>
        <a:bodyPr/>
        <a:lstStyle/>
        <a:p>
          <a:endParaRPr lang="en-IN" sz="1400"/>
        </a:p>
      </dgm:t>
    </dgm:pt>
    <dgm:pt modelId="{27E424D3-9139-497F-9E7F-1B52AFAAA260}">
      <dgm:prSet phldrT="[Text]" custT="1"/>
      <dgm:spPr/>
      <dgm:t>
        <a:bodyPr anchor="t"/>
        <a:lstStyle/>
        <a:p>
          <a:r>
            <a:rPr lang="en-IN" sz="1050" dirty="0">
              <a:latin typeface="Calibri" panose="020F0502020204030204" pitchFamily="34" charset="0"/>
              <a:cs typeface="Calibri" panose="020F0502020204030204" pitchFamily="34" charset="0"/>
            </a:rPr>
            <a:t>Applicant Related</a:t>
          </a:r>
        </a:p>
      </dgm:t>
    </dgm:pt>
    <dgm:pt modelId="{A5B1BC55-9AD7-43B2-84A3-7DBFFF7A7D56}" type="parTrans" cxnId="{AF6A23E9-463F-493D-951B-00D84CB14275}">
      <dgm:prSet/>
      <dgm:spPr/>
      <dgm:t>
        <a:bodyPr/>
        <a:lstStyle/>
        <a:p>
          <a:endParaRPr lang="en-IN" sz="1400"/>
        </a:p>
      </dgm:t>
    </dgm:pt>
    <dgm:pt modelId="{FEF72D31-80CE-426A-99E8-591122BE88F5}" type="sibTrans" cxnId="{AF6A23E9-463F-493D-951B-00D84CB14275}">
      <dgm:prSet/>
      <dgm:spPr/>
      <dgm:t>
        <a:bodyPr/>
        <a:lstStyle/>
        <a:p>
          <a:endParaRPr lang="en-IN" sz="1400"/>
        </a:p>
      </dgm:t>
    </dgm:pt>
    <dgm:pt modelId="{D134FC1A-DAC3-4960-8946-75D645E7E447}">
      <dgm:prSet phldrT="[Text]" custT="1"/>
      <dgm:spPr/>
      <dgm:t>
        <a:bodyPr anchor="t"/>
        <a:lstStyle/>
        <a:p>
          <a:r>
            <a:rPr lang="en-IN" sz="1050" dirty="0">
              <a:latin typeface="Calibri" panose="020F0502020204030204" pitchFamily="34" charset="0"/>
              <a:cs typeface="Calibri" panose="020F0502020204030204" pitchFamily="34" charset="0"/>
            </a:rPr>
            <a:t>Loan Characteristics</a:t>
          </a:r>
        </a:p>
      </dgm:t>
    </dgm:pt>
    <dgm:pt modelId="{092C1A2E-EE4A-4137-9A99-F7B7F3A051CD}" type="parTrans" cxnId="{374D65F4-09B1-4DD2-A196-85745802525E}">
      <dgm:prSet/>
      <dgm:spPr/>
      <dgm:t>
        <a:bodyPr/>
        <a:lstStyle/>
        <a:p>
          <a:endParaRPr lang="en-IN" sz="1400"/>
        </a:p>
      </dgm:t>
    </dgm:pt>
    <dgm:pt modelId="{B9FFADF8-3A57-4387-9D33-79BEB42A0364}" type="sibTrans" cxnId="{374D65F4-09B1-4DD2-A196-85745802525E}">
      <dgm:prSet/>
      <dgm:spPr/>
      <dgm:t>
        <a:bodyPr/>
        <a:lstStyle/>
        <a:p>
          <a:endParaRPr lang="en-IN" sz="1400"/>
        </a:p>
      </dgm:t>
    </dgm:pt>
    <dgm:pt modelId="{F73C9287-A7CE-458D-9DC7-F708A4D2B6A0}">
      <dgm:prSet phldrT="[Text]" custT="1"/>
      <dgm:spPr/>
      <dgm:t>
        <a:bodyPr anchor="t"/>
        <a:lstStyle/>
        <a:p>
          <a:r>
            <a:rPr lang="en-IN" sz="1050" dirty="0">
              <a:latin typeface="Calibri" panose="020F0502020204030204" pitchFamily="34" charset="0"/>
              <a:cs typeface="Calibri" panose="020F0502020204030204" pitchFamily="34" charset="0"/>
            </a:rPr>
            <a:t>Customer Behaviour</a:t>
          </a:r>
        </a:p>
      </dgm:t>
    </dgm:pt>
    <dgm:pt modelId="{982CBAD2-A8F5-4657-9469-AAC8C89254C3}" type="parTrans" cxnId="{9E5461F8-8F14-425F-88E6-752358C46714}">
      <dgm:prSet/>
      <dgm:spPr/>
      <dgm:t>
        <a:bodyPr/>
        <a:lstStyle/>
        <a:p>
          <a:endParaRPr lang="en-IN" sz="1400"/>
        </a:p>
      </dgm:t>
    </dgm:pt>
    <dgm:pt modelId="{F0F6C6DB-5DA2-483E-AD4D-D0771EC8B402}" type="sibTrans" cxnId="{9E5461F8-8F14-425F-88E6-752358C46714}">
      <dgm:prSet/>
      <dgm:spPr/>
      <dgm:t>
        <a:bodyPr/>
        <a:lstStyle/>
        <a:p>
          <a:endParaRPr lang="en-IN" sz="1400"/>
        </a:p>
      </dgm:t>
    </dgm:pt>
    <dgm:pt modelId="{FC8A3A35-C7DC-49E9-93BF-61D3B24838A3}">
      <dgm:prSet phldrT="[Text]" custT="1"/>
      <dgm:spPr/>
      <dgm:t>
        <a:bodyPr anchor="t"/>
        <a:lstStyle/>
        <a:p>
          <a:r>
            <a:rPr lang="en-IN" sz="1050" dirty="0">
              <a:latin typeface="Calibri" panose="020F0502020204030204" pitchFamily="34" charset="0"/>
              <a:cs typeface="Calibri" panose="020F0502020204030204" pitchFamily="34" charset="0"/>
            </a:rPr>
            <a:t>Drop all behaviour related columns as these are not used for loan processing, these come after loan has been issued.</a:t>
          </a:r>
        </a:p>
      </dgm:t>
    </dgm:pt>
    <dgm:pt modelId="{E4FA2FC6-5BB1-45CC-A5B3-10124CFFAB7D}" type="parTrans" cxnId="{2A738CF8-D2FA-47E5-B805-CAD975CB66D4}">
      <dgm:prSet/>
      <dgm:spPr/>
      <dgm:t>
        <a:bodyPr/>
        <a:lstStyle/>
        <a:p>
          <a:endParaRPr lang="en-IN" sz="1400"/>
        </a:p>
      </dgm:t>
    </dgm:pt>
    <dgm:pt modelId="{A3D0E520-F65E-4886-913C-99983EA4A120}" type="sibTrans" cxnId="{2A738CF8-D2FA-47E5-B805-CAD975CB66D4}">
      <dgm:prSet/>
      <dgm:spPr/>
      <dgm:t>
        <a:bodyPr/>
        <a:lstStyle/>
        <a:p>
          <a:endParaRPr lang="en-IN" sz="1400"/>
        </a:p>
      </dgm:t>
    </dgm:pt>
    <dgm:pt modelId="{638CB04E-91E4-4B10-84C4-AFD268F07883}">
      <dgm:prSet phldrT="[Text]" custT="1"/>
      <dgm:spPr/>
      <dgm:t>
        <a:bodyPr anchor="t"/>
        <a:lstStyle/>
        <a:p>
          <a:r>
            <a:rPr lang="en-IN" sz="1050" dirty="0">
              <a:latin typeface="Calibri" panose="020F0502020204030204" pitchFamily="34" charset="0"/>
              <a:cs typeface="Calibri" panose="020F0502020204030204" pitchFamily="34" charset="0"/>
            </a:rPr>
            <a:t>Identify target column for analysis (loan status)</a:t>
          </a:r>
        </a:p>
      </dgm:t>
    </dgm:pt>
    <dgm:pt modelId="{284EBFCE-6211-46CC-BB13-AB3E99312C46}" type="parTrans" cxnId="{F481639F-EEF8-4026-BFD7-51BA3FD42838}">
      <dgm:prSet/>
      <dgm:spPr/>
      <dgm:t>
        <a:bodyPr/>
        <a:lstStyle/>
        <a:p>
          <a:endParaRPr lang="en-IN" sz="1400"/>
        </a:p>
      </dgm:t>
    </dgm:pt>
    <dgm:pt modelId="{99FD5710-66FE-49B6-B064-52A9EE3D57DD}" type="sibTrans" cxnId="{F481639F-EEF8-4026-BFD7-51BA3FD42838}">
      <dgm:prSet/>
      <dgm:spPr/>
      <dgm:t>
        <a:bodyPr/>
        <a:lstStyle/>
        <a:p>
          <a:endParaRPr lang="en-IN" sz="1400"/>
        </a:p>
      </dgm:t>
    </dgm:pt>
    <dgm:pt modelId="{CC0FB1F4-E98D-4F36-BD51-645C21A63D9C}">
      <dgm:prSet phldrT="[Text]" custT="1"/>
      <dgm:spPr/>
      <dgm:t>
        <a:bodyPr anchor="t"/>
        <a:lstStyle/>
        <a:p>
          <a:r>
            <a:rPr lang="en-IN" sz="1200" b="1" u="sng" dirty="0">
              <a:latin typeface="Calibri" panose="020F0502020204030204" pitchFamily="34" charset="0"/>
              <a:cs typeface="Calibri" panose="020F0502020204030204" pitchFamily="34" charset="0"/>
            </a:rPr>
            <a:t>Data Clean up - 2</a:t>
          </a:r>
        </a:p>
      </dgm:t>
    </dgm:pt>
    <dgm:pt modelId="{5985A04F-4CB5-4061-9490-ED03CB4CD035}" type="parTrans" cxnId="{D937226E-993C-4D0B-8D2A-76ED2D90A7D3}">
      <dgm:prSet/>
      <dgm:spPr/>
      <dgm:t>
        <a:bodyPr/>
        <a:lstStyle/>
        <a:p>
          <a:endParaRPr lang="en-IN" sz="1400"/>
        </a:p>
      </dgm:t>
    </dgm:pt>
    <dgm:pt modelId="{9C2DA697-DF2D-45E6-857F-8776E3764DDA}" type="sibTrans" cxnId="{D937226E-993C-4D0B-8D2A-76ED2D90A7D3}">
      <dgm:prSet custT="1"/>
      <dgm:spPr/>
      <dgm:t>
        <a:bodyPr/>
        <a:lstStyle/>
        <a:p>
          <a:endParaRPr lang="en-IN" sz="1200" dirty="0"/>
        </a:p>
      </dgm:t>
    </dgm:pt>
    <dgm:pt modelId="{A30D0003-D05D-449E-8A6D-1FE292914BF0}">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5A9A949A-DDCE-4DA9-AFBA-B998745E2865}" type="parTrans" cxnId="{5621C6EC-1D28-4414-A50C-5331C1E02AC5}">
      <dgm:prSet/>
      <dgm:spPr/>
      <dgm:t>
        <a:bodyPr/>
        <a:lstStyle/>
        <a:p>
          <a:endParaRPr lang="en-IN" sz="1400"/>
        </a:p>
      </dgm:t>
    </dgm:pt>
    <dgm:pt modelId="{02D64F80-1A30-44AF-8E26-FC25FD82AE8D}" type="sibTrans" cxnId="{5621C6EC-1D28-4414-A50C-5331C1E02AC5}">
      <dgm:prSet/>
      <dgm:spPr/>
      <dgm:t>
        <a:bodyPr/>
        <a:lstStyle/>
        <a:p>
          <a:endParaRPr lang="en-IN" sz="1400"/>
        </a:p>
      </dgm:t>
    </dgm:pt>
    <dgm:pt modelId="{E5FC602B-B5F8-4960-BD18-7526A6AAF408}">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50CBB465-21BB-41F6-A056-FACE6C759BE1}" type="parTrans" cxnId="{56043EBF-98BF-43B5-9385-C8BE41920843}">
      <dgm:prSet/>
      <dgm:spPr/>
      <dgm:t>
        <a:bodyPr/>
        <a:lstStyle/>
        <a:p>
          <a:endParaRPr lang="en-IN" sz="1400"/>
        </a:p>
      </dgm:t>
    </dgm:pt>
    <dgm:pt modelId="{A873A1E5-41FE-42D5-B045-250714C49041}" type="sibTrans" cxnId="{56043EBF-98BF-43B5-9385-C8BE41920843}">
      <dgm:prSet/>
      <dgm:spPr/>
      <dgm:t>
        <a:bodyPr/>
        <a:lstStyle/>
        <a:p>
          <a:endParaRPr lang="en-IN" sz="1400"/>
        </a:p>
      </dgm:t>
    </dgm:pt>
    <dgm:pt modelId="{7E56C5DE-D9E8-494C-9B00-1F070A1E3324}">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500F3E24-EB98-4039-A12C-3D22C56C1B5C}" type="parTrans" cxnId="{22353770-A74B-4080-95C8-7E2E86BA8182}">
      <dgm:prSet/>
      <dgm:spPr/>
      <dgm:t>
        <a:bodyPr/>
        <a:lstStyle/>
        <a:p>
          <a:endParaRPr lang="en-IN" sz="1400"/>
        </a:p>
      </dgm:t>
    </dgm:pt>
    <dgm:pt modelId="{A85094E7-0A20-43CC-8A03-5F24CE68D55C}" type="sibTrans" cxnId="{22353770-A74B-4080-95C8-7E2E86BA8182}">
      <dgm:prSet/>
      <dgm:spPr/>
      <dgm:t>
        <a:bodyPr/>
        <a:lstStyle/>
        <a:p>
          <a:endParaRPr lang="en-IN" sz="1400"/>
        </a:p>
      </dgm:t>
    </dgm:pt>
    <dgm:pt modelId="{23CC22C0-2CB4-485F-A860-F18D4EB06D90}">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F195F6CB-4B4B-4774-A1B7-3F3CE8B312C0}" type="parTrans" cxnId="{1D206F2E-52A9-45BC-913C-C4B46F4DC324}">
      <dgm:prSet/>
      <dgm:spPr/>
      <dgm:t>
        <a:bodyPr/>
        <a:lstStyle/>
        <a:p>
          <a:endParaRPr lang="en-IN" sz="1400"/>
        </a:p>
      </dgm:t>
    </dgm:pt>
    <dgm:pt modelId="{B5F07A3B-C8AA-4346-8AED-1B0ACD4040A5}" type="sibTrans" cxnId="{1D206F2E-52A9-45BC-913C-C4B46F4DC324}">
      <dgm:prSet/>
      <dgm:spPr/>
      <dgm:t>
        <a:bodyPr/>
        <a:lstStyle/>
        <a:p>
          <a:endParaRPr lang="en-IN" sz="1400"/>
        </a:p>
      </dgm:t>
    </dgm:pt>
    <dgm:pt modelId="{FCEA83B3-4C48-46D3-AB8A-7F48A88EC198}">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DB7F5176-0164-4780-B111-77C5F1AB3D75}" type="parTrans" cxnId="{F482B316-CD86-4D98-9CA7-D8A703F025B0}">
      <dgm:prSet/>
      <dgm:spPr/>
      <dgm:t>
        <a:bodyPr/>
        <a:lstStyle/>
        <a:p>
          <a:endParaRPr lang="en-IN" sz="1400"/>
        </a:p>
      </dgm:t>
    </dgm:pt>
    <dgm:pt modelId="{4EA25C19-26EC-4657-BE18-3EDA6ACB607D}" type="sibTrans" cxnId="{F482B316-CD86-4D98-9CA7-D8A703F025B0}">
      <dgm:prSet/>
      <dgm:spPr/>
      <dgm:t>
        <a:bodyPr/>
        <a:lstStyle/>
        <a:p>
          <a:endParaRPr lang="en-IN" sz="1400"/>
        </a:p>
      </dgm:t>
    </dgm:pt>
    <dgm:pt modelId="{ACF30B12-7485-484C-82F6-0931B6703A9F}">
      <dgm:prSet phldrT="[Text]" custT="1"/>
      <dgm:spPr/>
      <dgm:t>
        <a:bodyPr anchor="t"/>
        <a:lstStyle/>
        <a:p>
          <a:r>
            <a:rPr lang="en-IN" sz="1050" dirty="0">
              <a:latin typeface="Calibri" panose="020F0502020204030204" pitchFamily="34" charset="0"/>
              <a:cs typeface="Calibri" panose="020F0502020204030204" pitchFamily="34" charset="0"/>
            </a:rPr>
            <a:t>Identify and Remove missing columns (assumption 50% and above empty)</a:t>
          </a:r>
        </a:p>
      </dgm:t>
    </dgm:pt>
    <dgm:pt modelId="{47D147A4-BBF1-4DA4-A146-0C1AF6014357}" type="parTrans" cxnId="{2856A365-632A-4A12-BEBF-59163C7AA6F0}">
      <dgm:prSet/>
      <dgm:spPr/>
      <dgm:t>
        <a:bodyPr/>
        <a:lstStyle/>
        <a:p>
          <a:endParaRPr lang="en-IN" sz="1400"/>
        </a:p>
      </dgm:t>
    </dgm:pt>
    <dgm:pt modelId="{6D3EE3AF-58B9-482C-8A2E-E03C5BE4FCA4}" type="sibTrans" cxnId="{2856A365-632A-4A12-BEBF-59163C7AA6F0}">
      <dgm:prSet/>
      <dgm:spPr/>
      <dgm:t>
        <a:bodyPr/>
        <a:lstStyle/>
        <a:p>
          <a:endParaRPr lang="en-IN" sz="1400"/>
        </a:p>
      </dgm:t>
    </dgm:pt>
    <dgm:pt modelId="{23FC125F-C469-4B6B-A12E-9DDF847DE99D}">
      <dgm:prSet phldrT="[Text]" custT="1"/>
      <dgm:spPr/>
      <dgm:t>
        <a:bodyPr anchor="t"/>
        <a:lstStyle/>
        <a:p>
          <a:r>
            <a:rPr lang="en-IN" sz="1050" dirty="0">
              <a:latin typeface="Calibri" panose="020F0502020204030204" pitchFamily="34" charset="0"/>
              <a:cs typeface="Calibri" panose="020F0502020204030204" pitchFamily="34" charset="0"/>
            </a:rPr>
            <a:t>Drop duplicate rows if any</a:t>
          </a:r>
        </a:p>
      </dgm:t>
    </dgm:pt>
    <dgm:pt modelId="{E3020B90-CB42-4915-9547-E625D5FA3794}" type="sibTrans" cxnId="{1E7CBD74-2F55-4DFA-ADCC-AA68860B2291}">
      <dgm:prSet/>
      <dgm:spPr/>
      <dgm:t>
        <a:bodyPr/>
        <a:lstStyle/>
        <a:p>
          <a:endParaRPr lang="en-IN" sz="1400"/>
        </a:p>
      </dgm:t>
    </dgm:pt>
    <dgm:pt modelId="{1053B5C6-0DB7-47A4-96A0-CEC94C3432CE}" type="parTrans" cxnId="{1E7CBD74-2F55-4DFA-ADCC-AA68860B2291}">
      <dgm:prSet/>
      <dgm:spPr/>
      <dgm:t>
        <a:bodyPr/>
        <a:lstStyle/>
        <a:p>
          <a:endParaRPr lang="en-IN" sz="1400"/>
        </a:p>
      </dgm:t>
    </dgm:pt>
    <dgm:pt modelId="{9A529D6E-C73D-45C7-B7EA-CFA2B4585B3B}">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C985E447-2CCB-41AB-8BE0-4AB35AE1ED6E}" type="parTrans" cxnId="{EA1A28C7-4D13-4195-A731-171B1F111C8F}">
      <dgm:prSet/>
      <dgm:spPr/>
      <dgm:t>
        <a:bodyPr/>
        <a:lstStyle/>
        <a:p>
          <a:endParaRPr lang="en-IN" sz="1400"/>
        </a:p>
      </dgm:t>
    </dgm:pt>
    <dgm:pt modelId="{A3113875-CAD0-4C52-A88A-2D4D57CF1EE7}" type="sibTrans" cxnId="{EA1A28C7-4D13-4195-A731-171B1F111C8F}">
      <dgm:prSet/>
      <dgm:spPr/>
      <dgm:t>
        <a:bodyPr/>
        <a:lstStyle/>
        <a:p>
          <a:endParaRPr lang="en-IN" sz="1400"/>
        </a:p>
      </dgm:t>
    </dgm:pt>
    <dgm:pt modelId="{D29F1040-1DB2-428E-A15F-6AE347B029D3}">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C915FBAA-9B26-4EB9-B1FB-E6C178F75D41}" type="parTrans" cxnId="{02067D84-7033-4994-9841-91511D7AA875}">
      <dgm:prSet/>
      <dgm:spPr/>
      <dgm:t>
        <a:bodyPr/>
        <a:lstStyle/>
        <a:p>
          <a:endParaRPr lang="en-IN" sz="1400"/>
        </a:p>
      </dgm:t>
    </dgm:pt>
    <dgm:pt modelId="{D794A748-0979-4C43-A56F-57907F3F96FC}" type="sibTrans" cxnId="{02067D84-7033-4994-9841-91511D7AA875}">
      <dgm:prSet/>
      <dgm:spPr/>
      <dgm:t>
        <a:bodyPr/>
        <a:lstStyle/>
        <a:p>
          <a:endParaRPr lang="en-IN" sz="1400"/>
        </a:p>
      </dgm:t>
    </dgm:pt>
    <dgm:pt modelId="{3A26CBB5-5E8E-4D75-B510-D43E610E2B1C}">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AC0C3447-3BD2-4EC8-B6F8-506457AA4E6F}" type="parTrans" cxnId="{787164A7-A3AC-4D4D-850D-1E8CC282E3F6}">
      <dgm:prSet/>
      <dgm:spPr/>
      <dgm:t>
        <a:bodyPr/>
        <a:lstStyle/>
        <a:p>
          <a:endParaRPr lang="en-IN" sz="1400"/>
        </a:p>
      </dgm:t>
    </dgm:pt>
    <dgm:pt modelId="{D48DBE68-6A5A-4505-8F5E-E8F168034434}" type="sibTrans" cxnId="{787164A7-A3AC-4D4D-850D-1E8CC282E3F6}">
      <dgm:prSet/>
      <dgm:spPr/>
      <dgm:t>
        <a:bodyPr/>
        <a:lstStyle/>
        <a:p>
          <a:endParaRPr lang="en-IN" sz="1400"/>
        </a:p>
      </dgm:t>
    </dgm:pt>
    <dgm:pt modelId="{93F8CF08-2653-4E16-953E-436E64399915}">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B96A1B04-3A86-46CF-8553-E7DF73BDF527}" type="parTrans" cxnId="{7CB244BA-E219-49AD-B852-E7BCDD947614}">
      <dgm:prSet/>
      <dgm:spPr/>
      <dgm:t>
        <a:bodyPr/>
        <a:lstStyle/>
        <a:p>
          <a:endParaRPr lang="en-IN" sz="1400"/>
        </a:p>
      </dgm:t>
    </dgm:pt>
    <dgm:pt modelId="{604643C0-C0DF-4D4B-944A-3A3279F99D18}" type="sibTrans" cxnId="{7CB244BA-E219-49AD-B852-E7BCDD947614}">
      <dgm:prSet/>
      <dgm:spPr/>
      <dgm:t>
        <a:bodyPr/>
        <a:lstStyle/>
        <a:p>
          <a:endParaRPr lang="en-IN" sz="1400"/>
        </a:p>
      </dgm:t>
    </dgm:pt>
    <dgm:pt modelId="{9493EFBE-09A4-4E1F-91F2-B5AC22ABA2A0}">
      <dgm:prSet phldrT="[Text]" custT="1"/>
      <dgm:spPr/>
      <dgm:t>
        <a:bodyPr anchor="t"/>
        <a:lstStyle/>
        <a:p>
          <a:r>
            <a:rPr lang="en-IN" sz="1050" dirty="0">
              <a:latin typeface="Calibri" panose="020F0502020204030204" pitchFamily="34" charset="0"/>
              <a:cs typeface="Calibri" panose="020F0502020204030204" pitchFamily="34" charset="0"/>
            </a:rPr>
            <a:t>Remove columns that have 0 as a value across all rows</a:t>
          </a:r>
        </a:p>
      </dgm:t>
    </dgm:pt>
    <dgm:pt modelId="{7AE1BE48-B25C-43DA-99DF-B447E6791456}" type="parTrans" cxnId="{A7B30971-A399-4D29-A6D4-484D748DBB67}">
      <dgm:prSet/>
      <dgm:spPr/>
      <dgm:t>
        <a:bodyPr/>
        <a:lstStyle/>
        <a:p>
          <a:endParaRPr lang="en-IN" sz="1400"/>
        </a:p>
      </dgm:t>
    </dgm:pt>
    <dgm:pt modelId="{364251F5-C45B-4A0D-BE25-54F39C0BE3C2}" type="sibTrans" cxnId="{A7B30971-A399-4D29-A6D4-484D748DBB67}">
      <dgm:prSet/>
      <dgm:spPr/>
      <dgm:t>
        <a:bodyPr/>
        <a:lstStyle/>
        <a:p>
          <a:endParaRPr lang="en-IN" sz="1400"/>
        </a:p>
      </dgm:t>
    </dgm:pt>
    <dgm:pt modelId="{C5AAC3E6-F837-4217-B9FE-697599071CCD}">
      <dgm:prSet phldrT="[Text]" custT="1"/>
      <dgm:spPr/>
      <dgm:t>
        <a:bodyPr anchor="t"/>
        <a:lstStyle/>
        <a:p>
          <a:r>
            <a:rPr lang="en-IN" sz="1050" dirty="0">
              <a:latin typeface="Calibri" panose="020F0502020204030204" pitchFamily="34" charset="0"/>
              <a:cs typeface="Calibri" panose="020F0502020204030204" pitchFamily="34" charset="0"/>
            </a:rPr>
            <a:t> Remove columns with single value across all rows (5 columns identified)</a:t>
          </a:r>
        </a:p>
      </dgm:t>
    </dgm:pt>
    <dgm:pt modelId="{8F8386B2-E44F-4FA9-B036-C79F6172BBDB}" type="parTrans" cxnId="{2EE37168-CABA-4D64-BC2A-7272F3DD2947}">
      <dgm:prSet/>
      <dgm:spPr/>
      <dgm:t>
        <a:bodyPr/>
        <a:lstStyle/>
        <a:p>
          <a:endParaRPr lang="en-IN" sz="1400"/>
        </a:p>
      </dgm:t>
    </dgm:pt>
    <dgm:pt modelId="{860DB373-D9A1-4707-A7B6-F656E9834586}" type="sibTrans" cxnId="{2EE37168-CABA-4D64-BC2A-7272F3DD2947}">
      <dgm:prSet/>
      <dgm:spPr/>
      <dgm:t>
        <a:bodyPr/>
        <a:lstStyle/>
        <a:p>
          <a:endParaRPr lang="en-IN" sz="1400"/>
        </a:p>
      </dgm:t>
    </dgm:pt>
    <dgm:pt modelId="{B5AA3AE8-47E5-4028-8BDF-1236E3352BDA}">
      <dgm:prSet phldrT="[Text]" custT="1"/>
      <dgm:spPr/>
      <dgm:t>
        <a:bodyPr anchor="t"/>
        <a:lstStyle/>
        <a:p>
          <a:r>
            <a:rPr lang="en-IN" sz="1050" dirty="0">
              <a:latin typeface="Calibri" panose="020F0502020204030204" pitchFamily="34" charset="0"/>
              <a:cs typeface="Calibri" panose="020F0502020204030204" pitchFamily="34" charset="0"/>
            </a:rPr>
            <a:t>Remove columns with single value across all rows (5 columns identified)</a:t>
          </a:r>
        </a:p>
      </dgm:t>
    </dgm:pt>
    <dgm:pt modelId="{4C4D9968-7360-430D-B37A-65C34B3E1C48}" type="parTrans" cxnId="{3B5446FA-260A-499D-9617-97EECECE82E2}">
      <dgm:prSet/>
      <dgm:spPr/>
      <dgm:t>
        <a:bodyPr/>
        <a:lstStyle/>
        <a:p>
          <a:endParaRPr lang="en-IN" sz="1400"/>
        </a:p>
      </dgm:t>
    </dgm:pt>
    <dgm:pt modelId="{CA110DEB-BB9B-468F-884B-B36C35E2C05B}" type="sibTrans" cxnId="{3B5446FA-260A-499D-9617-97EECECE82E2}">
      <dgm:prSet/>
      <dgm:spPr/>
      <dgm:t>
        <a:bodyPr/>
        <a:lstStyle/>
        <a:p>
          <a:endParaRPr lang="en-IN" sz="1400"/>
        </a:p>
      </dgm:t>
    </dgm:pt>
    <dgm:pt modelId="{BBD01E15-1132-4D2A-817B-3FF858ED7712}">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DFAD82A1-4ACB-4097-B5F6-D1BBEE939E83}" type="parTrans" cxnId="{5CCE4AE2-4113-4125-ACA6-696E587BB107}">
      <dgm:prSet/>
      <dgm:spPr/>
      <dgm:t>
        <a:bodyPr/>
        <a:lstStyle/>
        <a:p>
          <a:endParaRPr lang="en-IN" sz="1400"/>
        </a:p>
      </dgm:t>
    </dgm:pt>
    <dgm:pt modelId="{A265B708-6A1B-4036-8229-5C28BA80468B}" type="sibTrans" cxnId="{5CCE4AE2-4113-4125-ACA6-696E587BB107}">
      <dgm:prSet/>
      <dgm:spPr/>
      <dgm:t>
        <a:bodyPr/>
        <a:lstStyle/>
        <a:p>
          <a:endParaRPr lang="en-IN" sz="1400"/>
        </a:p>
      </dgm:t>
    </dgm:pt>
    <dgm:pt modelId="{990909C2-9156-4C3C-B34A-212132B57E8A}">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9A874067-507B-4876-8183-CE2589BCBF66}" type="parTrans" cxnId="{33C0E83A-5B82-47E4-91CE-59524DD45EEF}">
      <dgm:prSet/>
      <dgm:spPr/>
      <dgm:t>
        <a:bodyPr/>
        <a:lstStyle/>
        <a:p>
          <a:endParaRPr lang="en-IN" sz="1400"/>
        </a:p>
      </dgm:t>
    </dgm:pt>
    <dgm:pt modelId="{DBD9E5E7-3696-4B96-9C0D-F595A7ECD318}" type="sibTrans" cxnId="{33C0E83A-5B82-47E4-91CE-59524DD45EEF}">
      <dgm:prSet/>
      <dgm:spPr/>
      <dgm:t>
        <a:bodyPr/>
        <a:lstStyle/>
        <a:p>
          <a:endParaRPr lang="en-IN" sz="1400"/>
        </a:p>
      </dgm:t>
    </dgm:pt>
    <dgm:pt modelId="{1E9B1539-D8B7-4424-823B-0640CABFEA17}">
      <dgm:prSet phldrT="[Text]" custT="1"/>
      <dgm:spPr/>
      <dgm:t>
        <a:bodyPr anchor="t"/>
        <a:lstStyle/>
        <a:p>
          <a:r>
            <a:rPr lang="en-IN" sz="1050" dirty="0">
              <a:latin typeface="Calibri" panose="020F0502020204030204" pitchFamily="34" charset="0"/>
              <a:cs typeface="Calibri" panose="020F0502020204030204" pitchFamily="34" charset="0"/>
            </a:rPr>
            <a:t>Drop “current” loans given we are not sure if these will go bad or not. Not relevant for study.</a:t>
          </a:r>
        </a:p>
      </dgm:t>
    </dgm:pt>
    <dgm:pt modelId="{DF2192E0-DE8F-48BD-ACBF-5D319ECB1B51}" type="parTrans" cxnId="{1D0994A4-FDF5-48C2-B18E-5BDE9ECE6DC8}">
      <dgm:prSet/>
      <dgm:spPr/>
      <dgm:t>
        <a:bodyPr/>
        <a:lstStyle/>
        <a:p>
          <a:endParaRPr lang="en-IN" sz="1400"/>
        </a:p>
      </dgm:t>
    </dgm:pt>
    <dgm:pt modelId="{D924FDA2-5605-4D4E-AA29-31EB463CE720}" type="sibTrans" cxnId="{1D0994A4-FDF5-48C2-B18E-5BDE9ECE6DC8}">
      <dgm:prSet/>
      <dgm:spPr/>
      <dgm:t>
        <a:bodyPr/>
        <a:lstStyle/>
        <a:p>
          <a:endParaRPr lang="en-IN" sz="1400"/>
        </a:p>
      </dgm:t>
    </dgm:pt>
    <dgm:pt modelId="{1A165A9C-666A-4A55-B96F-F90CC8BEC028}">
      <dgm:prSet phldrT="[Text]" custT="1"/>
      <dgm:spPr/>
      <dgm:t>
        <a:bodyPr anchor="t"/>
        <a:lstStyle/>
        <a:p>
          <a:endParaRPr lang="en-IN" sz="1050" dirty="0">
            <a:latin typeface="Calibri" panose="020F0502020204030204" pitchFamily="34" charset="0"/>
            <a:cs typeface="Calibri" panose="020F0502020204030204" pitchFamily="34" charset="0"/>
          </a:endParaRPr>
        </a:p>
      </dgm:t>
    </dgm:pt>
    <dgm:pt modelId="{A875D06A-80C1-418D-AE9A-AB67BB667810}" type="parTrans" cxnId="{4BA21D6A-F090-4724-97E2-912BA0D55178}">
      <dgm:prSet/>
      <dgm:spPr/>
      <dgm:t>
        <a:bodyPr/>
        <a:lstStyle/>
        <a:p>
          <a:endParaRPr lang="en-IN" sz="1400"/>
        </a:p>
      </dgm:t>
    </dgm:pt>
    <dgm:pt modelId="{43157400-69C9-44AE-9C64-86F6E414BEA0}" type="sibTrans" cxnId="{4BA21D6A-F090-4724-97E2-912BA0D55178}">
      <dgm:prSet/>
      <dgm:spPr/>
      <dgm:t>
        <a:bodyPr/>
        <a:lstStyle/>
        <a:p>
          <a:endParaRPr lang="en-IN" sz="1400"/>
        </a:p>
      </dgm:t>
    </dgm:pt>
    <dgm:pt modelId="{25173329-AB11-42C2-B690-2394F20C4F80}">
      <dgm:prSet phldrT="[Tex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Categorize all variables into (see Note-2)</a:t>
          </a:r>
        </a:p>
      </dgm:t>
    </dgm:pt>
    <dgm:pt modelId="{D9D2F829-04DE-4D38-BA62-EBFB69BDCA8C}" type="parTrans" cxnId="{172DB324-79D3-44D3-A0D6-4EA815C5D9DE}">
      <dgm:prSet/>
      <dgm:spPr/>
      <dgm:t>
        <a:bodyPr/>
        <a:lstStyle/>
        <a:p>
          <a:endParaRPr lang="en-IN" sz="1400"/>
        </a:p>
      </dgm:t>
    </dgm:pt>
    <dgm:pt modelId="{5330D271-313D-42B2-959B-045A6A373FD7}" type="sibTrans" cxnId="{172DB324-79D3-44D3-A0D6-4EA815C5D9DE}">
      <dgm:prSet/>
      <dgm:spPr/>
      <dgm:t>
        <a:bodyPr/>
        <a:lstStyle/>
        <a:p>
          <a:endParaRPr lang="en-IN" sz="1400"/>
        </a:p>
      </dgm:t>
    </dgm:pt>
    <dgm:pt modelId="{7010A37E-F5EE-41DE-A4C1-00DCE799C286}">
      <dgm:prSet custT="1"/>
      <dgm:spPr/>
      <dgm:t>
        <a:bodyPr anchor="t"/>
        <a:lstStyle/>
        <a:p>
          <a:pPr marL="114300" lvl="2" indent="0" algn="l" defTabSz="466725">
            <a:lnSpc>
              <a:spcPct val="90000"/>
            </a:lnSpc>
            <a:spcBef>
              <a:spcPct val="0"/>
            </a:spcBef>
            <a:spcAft>
              <a:spcPct val="15000"/>
            </a:spcAft>
          </a:pPr>
          <a:r>
            <a:rPr lang="en-IN" sz="1050" kern="1200" dirty="0">
              <a:latin typeface="Calibri" panose="020F0502020204030204" pitchFamily="34" charset="0"/>
              <a:cs typeface="Calibri" panose="020F0502020204030204" pitchFamily="34" charset="0"/>
            </a:rPr>
            <a:t>Not Relevant</a:t>
          </a:r>
        </a:p>
      </dgm:t>
    </dgm:pt>
    <dgm:pt modelId="{590F3A9F-C77D-4084-80FF-FCD3769572D2}" type="parTrans" cxnId="{2F9484FF-4212-4F7E-BF3D-F468F6489BEC}">
      <dgm:prSet/>
      <dgm:spPr/>
      <dgm:t>
        <a:bodyPr/>
        <a:lstStyle/>
        <a:p>
          <a:endParaRPr lang="en-IN" sz="1400"/>
        </a:p>
      </dgm:t>
    </dgm:pt>
    <dgm:pt modelId="{898FB0FD-8A4C-42F8-A0D0-C0C7D4879315}" type="sibTrans" cxnId="{2F9484FF-4212-4F7E-BF3D-F468F6489BEC}">
      <dgm:prSet/>
      <dgm:spPr/>
      <dgm:t>
        <a:bodyPr/>
        <a:lstStyle/>
        <a:p>
          <a:endParaRPr lang="en-IN" sz="1400"/>
        </a:p>
      </dgm:t>
    </dgm:pt>
    <dgm:pt modelId="{62D1441E-1BBB-4C74-B3B8-A7323B035316}">
      <dgm:prSet custT="1"/>
      <dgm:spPr/>
      <dgm:t>
        <a:bodyPr anchor="t"/>
        <a:lstStyle/>
        <a:p>
          <a:pPr marL="114300" lvl="2" indent="0" algn="l" defTabSz="466725">
            <a:lnSpc>
              <a:spcPct val="90000"/>
            </a:lnSpc>
            <a:spcBef>
              <a:spcPct val="0"/>
            </a:spcBef>
            <a:spcAft>
              <a:spcPct val="15000"/>
            </a:spcAft>
          </a:pPr>
          <a:r>
            <a:rPr lang="en-IN" sz="1050" kern="1200" dirty="0">
              <a:latin typeface="Calibri" panose="020F0502020204030204" pitchFamily="34" charset="0"/>
              <a:cs typeface="Calibri" panose="020F0502020204030204" pitchFamily="34" charset="0"/>
            </a:rPr>
            <a:t>Unordered</a:t>
          </a:r>
        </a:p>
      </dgm:t>
    </dgm:pt>
    <dgm:pt modelId="{E6403A80-25EC-4D46-B321-C1B53BFA8E7D}" type="parTrans" cxnId="{439F63B8-EAAD-47F0-B7E2-2873B13AA012}">
      <dgm:prSet/>
      <dgm:spPr/>
      <dgm:t>
        <a:bodyPr/>
        <a:lstStyle/>
        <a:p>
          <a:endParaRPr lang="en-IN" sz="1400"/>
        </a:p>
      </dgm:t>
    </dgm:pt>
    <dgm:pt modelId="{E8EB8073-DBCA-46BF-8F98-0E038F5AB6C1}" type="sibTrans" cxnId="{439F63B8-EAAD-47F0-B7E2-2873B13AA012}">
      <dgm:prSet/>
      <dgm:spPr/>
      <dgm:t>
        <a:bodyPr/>
        <a:lstStyle/>
        <a:p>
          <a:endParaRPr lang="en-IN" sz="1400"/>
        </a:p>
      </dgm:t>
    </dgm:pt>
    <dgm:pt modelId="{334A04D3-43B0-4591-9CAE-9BE37805C73E}">
      <dgm:prSet custT="1"/>
      <dgm:spPr/>
      <dgm:t>
        <a:bodyPr anchor="t"/>
        <a:lstStyle/>
        <a:p>
          <a:pPr marL="114300" lvl="2" indent="0" algn="l" defTabSz="466725">
            <a:lnSpc>
              <a:spcPct val="90000"/>
            </a:lnSpc>
            <a:spcBef>
              <a:spcPct val="0"/>
            </a:spcBef>
            <a:spcAft>
              <a:spcPct val="15000"/>
            </a:spcAft>
          </a:pPr>
          <a:r>
            <a:rPr lang="en-IN" sz="1050" kern="1200" dirty="0">
              <a:latin typeface="Calibri" panose="020F0502020204030204" pitchFamily="34" charset="0"/>
              <a:cs typeface="Calibri" panose="020F0502020204030204" pitchFamily="34" charset="0"/>
            </a:rPr>
            <a:t>Ordered and</a:t>
          </a:r>
        </a:p>
      </dgm:t>
    </dgm:pt>
    <dgm:pt modelId="{952666EF-8E73-488F-9FFF-EB5E55400F8A}" type="parTrans" cxnId="{E6402BB2-6DF4-4C27-9050-EB9299314A29}">
      <dgm:prSet/>
      <dgm:spPr/>
      <dgm:t>
        <a:bodyPr/>
        <a:lstStyle/>
        <a:p>
          <a:endParaRPr lang="en-IN" sz="1400"/>
        </a:p>
      </dgm:t>
    </dgm:pt>
    <dgm:pt modelId="{F941037C-FD11-4396-8757-CBC7E18DC34E}" type="sibTrans" cxnId="{E6402BB2-6DF4-4C27-9050-EB9299314A29}">
      <dgm:prSet/>
      <dgm:spPr/>
      <dgm:t>
        <a:bodyPr/>
        <a:lstStyle/>
        <a:p>
          <a:endParaRPr lang="en-IN" sz="1400"/>
        </a:p>
      </dgm:t>
    </dgm:pt>
    <dgm:pt modelId="{2B579AA5-75EA-4A9E-93E1-41B3E4ADDD69}">
      <dgm:prSet custT="1"/>
      <dgm:spPr/>
      <dgm:t>
        <a:bodyPr anchor="t"/>
        <a:lstStyle/>
        <a:p>
          <a:pPr marL="114300" lvl="2" indent="0" algn="l" defTabSz="466725">
            <a:lnSpc>
              <a:spcPct val="90000"/>
            </a:lnSpc>
            <a:spcBef>
              <a:spcPct val="0"/>
            </a:spcBef>
            <a:spcAft>
              <a:spcPct val="15000"/>
            </a:spcAft>
          </a:pPr>
          <a:r>
            <a:rPr lang="en-IN" sz="1050" kern="1200" dirty="0">
              <a:latin typeface="Calibri" panose="020F0502020204030204" pitchFamily="34" charset="0"/>
              <a:cs typeface="Calibri" panose="020F0502020204030204" pitchFamily="34" charset="0"/>
            </a:rPr>
            <a:t>Continuous</a:t>
          </a:r>
        </a:p>
      </dgm:t>
    </dgm:pt>
    <dgm:pt modelId="{67EA849D-DA8E-426B-AAF3-100FF6670DE8}" type="parTrans" cxnId="{F43E183C-E069-4D05-A08E-B1F506C5DCBA}">
      <dgm:prSet/>
      <dgm:spPr/>
      <dgm:t>
        <a:bodyPr/>
        <a:lstStyle/>
        <a:p>
          <a:endParaRPr lang="en-IN" sz="1400"/>
        </a:p>
      </dgm:t>
    </dgm:pt>
    <dgm:pt modelId="{DC899213-269A-469D-821F-9F8BD70B3BE3}" type="sibTrans" cxnId="{F43E183C-E069-4D05-A08E-B1F506C5DCBA}">
      <dgm:prSet/>
      <dgm:spPr/>
      <dgm:t>
        <a:bodyPr/>
        <a:lstStyle/>
        <a:p>
          <a:endParaRPr lang="en-IN" sz="1400"/>
        </a:p>
      </dgm:t>
    </dgm:pt>
    <dgm:pt modelId="{E33FE22D-C99A-45E7-BA3B-71290D5A04AA}">
      <dgm:prSet custT="1"/>
      <dgm:spPr/>
      <dgm:t>
        <a:bodyPr anchor="t"/>
        <a:lstStyle/>
        <a:p>
          <a:pPr marL="57150" lvl="1" indent="0" algn="l" defTabSz="466725">
            <a:lnSpc>
              <a:spcPct val="90000"/>
            </a:lnSpc>
            <a:spcBef>
              <a:spcPct val="0"/>
            </a:spcBef>
            <a:spcAft>
              <a:spcPct val="15000"/>
            </a:spcAft>
          </a:pPr>
          <a:endParaRPr lang="en-IN" sz="1050" kern="1200" dirty="0">
            <a:latin typeface="Calibri" panose="020F0502020204030204" pitchFamily="34" charset="0"/>
            <a:cs typeface="Calibri" panose="020F0502020204030204" pitchFamily="34" charset="0"/>
          </a:endParaRPr>
        </a:p>
      </dgm:t>
    </dgm:pt>
    <dgm:pt modelId="{8CB195A7-8C3F-41D1-B128-9FF1D46EDB46}" type="parTrans" cxnId="{ADBEED89-D4AB-4DCA-BD01-61342F279F9A}">
      <dgm:prSet/>
      <dgm:spPr/>
      <dgm:t>
        <a:bodyPr/>
        <a:lstStyle/>
        <a:p>
          <a:endParaRPr lang="en-IN" sz="1400"/>
        </a:p>
      </dgm:t>
    </dgm:pt>
    <dgm:pt modelId="{366E842C-5226-413B-AC6F-7239E1784F81}" type="sibTrans" cxnId="{ADBEED89-D4AB-4DCA-BD01-61342F279F9A}">
      <dgm:prSet/>
      <dgm:spPr/>
      <dgm:t>
        <a:bodyPr/>
        <a:lstStyle/>
        <a:p>
          <a:endParaRPr lang="en-IN" sz="1400"/>
        </a:p>
      </dgm:t>
    </dgm:pt>
    <dgm:pt modelId="{D7A1F282-0F5C-43AE-BB3B-19B83EFCDD1C}">
      <dgm:prSe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Drop all the ‘Not Relevant; columns</a:t>
          </a:r>
        </a:p>
      </dgm:t>
    </dgm:pt>
    <dgm:pt modelId="{301DED6E-41E8-459B-944E-FD8D9402D065}" type="parTrans" cxnId="{145BF4C6-32D2-4E72-A3B3-EB041ADECBF2}">
      <dgm:prSet/>
      <dgm:spPr/>
      <dgm:t>
        <a:bodyPr/>
        <a:lstStyle/>
        <a:p>
          <a:endParaRPr lang="en-IN" sz="1400"/>
        </a:p>
      </dgm:t>
    </dgm:pt>
    <dgm:pt modelId="{0C6D82B8-9F82-4ABE-B8FA-0C92DDE103D5}" type="sibTrans" cxnId="{145BF4C6-32D2-4E72-A3B3-EB041ADECBF2}">
      <dgm:prSet/>
      <dgm:spPr/>
      <dgm:t>
        <a:bodyPr/>
        <a:lstStyle/>
        <a:p>
          <a:endParaRPr lang="en-IN" sz="1400"/>
        </a:p>
      </dgm:t>
    </dgm:pt>
    <dgm:pt modelId="{2EED8DE4-6B7A-4903-91C5-D8A345F80F98}">
      <dgm:prSet phldrT="[Text]" custT="1"/>
      <dgm:spPr/>
      <dgm:t>
        <a:bodyPr anchor="t"/>
        <a:lstStyle/>
        <a:p>
          <a:pPr marL="57150" lvl="1" indent="0" algn="l" defTabSz="466725">
            <a:lnSpc>
              <a:spcPct val="90000"/>
            </a:lnSpc>
            <a:spcBef>
              <a:spcPct val="0"/>
            </a:spcBef>
            <a:spcAft>
              <a:spcPct val="15000"/>
            </a:spcAft>
          </a:pPr>
          <a:endParaRPr lang="en-IN" sz="1050" kern="1200" dirty="0">
            <a:latin typeface="Calibri" panose="020F0502020204030204" pitchFamily="34" charset="0"/>
            <a:cs typeface="Calibri" panose="020F0502020204030204" pitchFamily="34" charset="0"/>
          </a:endParaRPr>
        </a:p>
      </dgm:t>
    </dgm:pt>
    <dgm:pt modelId="{1B3C7AF2-7266-42E5-AE5A-FFD53569CD4A}" type="parTrans" cxnId="{0DF79B5B-1B52-423C-BB78-9D4B7BE5DCE1}">
      <dgm:prSet/>
      <dgm:spPr/>
      <dgm:t>
        <a:bodyPr/>
        <a:lstStyle/>
        <a:p>
          <a:endParaRPr lang="en-IN" sz="1400"/>
        </a:p>
      </dgm:t>
    </dgm:pt>
    <dgm:pt modelId="{71BB374B-FCB8-4599-8671-178BA2139F53}" type="sibTrans" cxnId="{0DF79B5B-1B52-423C-BB78-9D4B7BE5DCE1}">
      <dgm:prSet/>
      <dgm:spPr/>
      <dgm:t>
        <a:bodyPr/>
        <a:lstStyle/>
        <a:p>
          <a:endParaRPr lang="en-IN" sz="1400"/>
        </a:p>
      </dgm:t>
    </dgm:pt>
    <dgm:pt modelId="{13B58CF2-0B90-4F84-A662-DE700E14FC31}">
      <dgm:prSet phldrT="[Text]" custT="1"/>
      <dgm:spPr/>
      <dgm:t>
        <a:bodyPr anchor="t"/>
        <a:lstStyle/>
        <a:p>
          <a:pPr marL="57150" lvl="1" indent="-57150" algn="l" defTabSz="466725">
            <a:lnSpc>
              <a:spcPct val="90000"/>
            </a:lnSpc>
            <a:spcBef>
              <a:spcPct val="0"/>
            </a:spcBef>
            <a:spcAft>
              <a:spcPct val="15000"/>
            </a:spcAft>
            <a:buChar char="•"/>
          </a:pPr>
          <a:endParaRPr lang="en-IN" sz="1050" kern="1200" dirty="0">
            <a:solidFill>
              <a:prstClr val="white"/>
            </a:solidFill>
            <a:latin typeface="Calibri" panose="020F0502020204030204" pitchFamily="34" charset="0"/>
            <a:ea typeface="+mn-ea"/>
            <a:cs typeface="Calibri" panose="020F0502020204030204" pitchFamily="34" charset="0"/>
          </a:endParaRPr>
        </a:p>
      </dgm:t>
    </dgm:pt>
    <dgm:pt modelId="{F82120CA-08E6-426E-A1D2-A9C21418D51A}" type="parTrans" cxnId="{9C02304C-E808-488F-9B5C-558BB094B62F}">
      <dgm:prSet/>
      <dgm:spPr/>
      <dgm:t>
        <a:bodyPr/>
        <a:lstStyle/>
        <a:p>
          <a:endParaRPr lang="en-IN" sz="1400"/>
        </a:p>
      </dgm:t>
    </dgm:pt>
    <dgm:pt modelId="{7A215689-3892-4BA9-BABA-9F3AF9852B8F}" type="sibTrans" cxnId="{9C02304C-E808-488F-9B5C-558BB094B62F}">
      <dgm:prSet/>
      <dgm:spPr/>
      <dgm:t>
        <a:bodyPr/>
        <a:lstStyle/>
        <a:p>
          <a:endParaRPr lang="en-IN" sz="1400"/>
        </a:p>
      </dgm:t>
    </dgm:pt>
    <dgm:pt modelId="{BFE4387E-EB3B-4927-8E0A-C8F4246DBB91}">
      <dgm:prSet phldrT="[Text]" custT="1"/>
      <dgm:spPr/>
      <dgm:t>
        <a:bodyPr anchor="t"/>
        <a:lstStyle/>
        <a:p>
          <a:pPr marL="57150" lvl="1" indent="0" algn="l" defTabSz="466725">
            <a:lnSpc>
              <a:spcPct val="90000"/>
            </a:lnSpc>
            <a:spcBef>
              <a:spcPct val="0"/>
            </a:spcBef>
            <a:spcAft>
              <a:spcPct val="15000"/>
            </a:spcAft>
          </a:pPr>
          <a:endParaRPr lang="en-IN" sz="1050" kern="1200" dirty="0">
            <a:latin typeface="Calibri" panose="020F0502020204030204" pitchFamily="34" charset="0"/>
            <a:cs typeface="Calibri" panose="020F0502020204030204" pitchFamily="34" charset="0"/>
          </a:endParaRPr>
        </a:p>
      </dgm:t>
    </dgm:pt>
    <dgm:pt modelId="{6017BB94-A223-48DC-8971-CD2BC86BE21E}" type="parTrans" cxnId="{777E1BFD-4C86-4D9A-B46E-2EB019675722}">
      <dgm:prSet/>
      <dgm:spPr/>
      <dgm:t>
        <a:bodyPr/>
        <a:lstStyle/>
        <a:p>
          <a:endParaRPr lang="en-IN" sz="1400"/>
        </a:p>
      </dgm:t>
    </dgm:pt>
    <dgm:pt modelId="{129B917F-8934-4866-AD49-C5E8C0945D51}" type="sibTrans" cxnId="{777E1BFD-4C86-4D9A-B46E-2EB019675722}">
      <dgm:prSet/>
      <dgm:spPr/>
      <dgm:t>
        <a:bodyPr/>
        <a:lstStyle/>
        <a:p>
          <a:endParaRPr lang="en-IN" sz="1400"/>
        </a:p>
      </dgm:t>
    </dgm:pt>
    <dgm:pt modelId="{B598CA26-D1F9-4D3C-A326-C6726D4F6DC1}">
      <dgm:prSet phldrT="[Text]" custT="1"/>
      <dgm:spPr/>
      <dgm:t>
        <a:bodyPr anchor="t"/>
        <a:lstStyle/>
        <a:p>
          <a:pPr marL="57150" lvl="1" indent="-57150" algn="l" defTabSz="466725">
            <a:lnSpc>
              <a:spcPct val="90000"/>
            </a:lnSpc>
            <a:spcBef>
              <a:spcPct val="0"/>
            </a:spcBef>
            <a:spcAft>
              <a:spcPct val="15000"/>
            </a:spcAft>
            <a:buChar char="•"/>
          </a:pPr>
          <a:r>
            <a:rPr lang="en-IN" sz="1050" kern="1200" dirty="0">
              <a:solidFill>
                <a:prstClr val="white"/>
              </a:solidFill>
              <a:latin typeface="Calibri" panose="020F0502020204030204" pitchFamily="34" charset="0"/>
              <a:ea typeface="+mn-ea"/>
              <a:cs typeface="Calibri" panose="020F0502020204030204" pitchFamily="34" charset="0"/>
            </a:rPr>
            <a:t>Carry out </a:t>
          </a:r>
          <a:r>
            <a:rPr lang="en-IN" sz="1050" b="1" i="1" kern="1200" dirty="0">
              <a:solidFill>
                <a:prstClr val="white"/>
              </a:solidFill>
              <a:latin typeface="Calibri" panose="020F0502020204030204" pitchFamily="34" charset="0"/>
              <a:ea typeface="+mn-ea"/>
              <a:cs typeface="Calibri" panose="020F0502020204030204" pitchFamily="34" charset="0"/>
            </a:rPr>
            <a:t>Segmented Univariate Analysis</a:t>
          </a:r>
          <a:r>
            <a:rPr lang="en-IN" sz="1050" kern="1200" dirty="0">
              <a:solidFill>
                <a:prstClr val="white"/>
              </a:solidFill>
              <a:latin typeface="Calibri" panose="020F0502020204030204" pitchFamily="34" charset="0"/>
              <a:ea typeface="+mn-ea"/>
              <a:cs typeface="Calibri" panose="020F0502020204030204" pitchFamily="34" charset="0"/>
            </a:rPr>
            <a:t> for Bad loans and Good loans and search for Insights</a:t>
          </a:r>
        </a:p>
      </dgm:t>
    </dgm:pt>
    <dgm:pt modelId="{EF9A77CB-7F45-4BA0-8835-AB7889A7BDB1}" type="parTrans" cxnId="{1B1E0DB8-4145-4A24-BF3D-7E26DF90A9A7}">
      <dgm:prSet/>
      <dgm:spPr/>
      <dgm:t>
        <a:bodyPr/>
        <a:lstStyle/>
        <a:p>
          <a:endParaRPr lang="en-IN" sz="1400"/>
        </a:p>
      </dgm:t>
    </dgm:pt>
    <dgm:pt modelId="{001244BF-5BBE-4CF1-8A7F-77F493A03176}" type="sibTrans" cxnId="{1B1E0DB8-4145-4A24-BF3D-7E26DF90A9A7}">
      <dgm:prSet/>
      <dgm:spPr/>
      <dgm:t>
        <a:bodyPr/>
        <a:lstStyle/>
        <a:p>
          <a:endParaRPr lang="en-IN" sz="1400"/>
        </a:p>
      </dgm:t>
    </dgm:pt>
    <dgm:pt modelId="{99E7A5F8-7AA4-4E5F-8927-16C95114236E}">
      <dgm:prSet custT="1"/>
      <dgm:spPr/>
      <dgm:t>
        <a:bodyPr/>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Plot graphs of the </a:t>
          </a:r>
          <a:r>
            <a:rPr lang="en-IN" sz="1050" b="1" i="1" kern="1200" dirty="0">
              <a:latin typeface="Calibri" panose="020F0502020204030204" pitchFamily="34" charset="0"/>
              <a:ea typeface="+mn-ea"/>
              <a:cs typeface="Calibri" panose="020F0502020204030204" pitchFamily="34" charset="0"/>
            </a:rPr>
            <a:t>Ordered categorical variables </a:t>
          </a:r>
          <a:r>
            <a:rPr lang="en-IN" sz="1050" kern="1200" dirty="0">
              <a:latin typeface="Calibri" panose="020F0502020204030204" pitchFamily="34" charset="0"/>
              <a:ea typeface="+mn-ea"/>
              <a:cs typeface="Calibri" panose="020F0502020204030204" pitchFamily="34" charset="0"/>
            </a:rPr>
            <a:t>and search for insights</a:t>
          </a:r>
        </a:p>
      </dgm:t>
    </dgm:pt>
    <dgm:pt modelId="{6E2B7397-0BE4-4BB2-BB98-6161F9CF5F6A}" type="parTrans" cxnId="{818A4386-B6F6-4DC5-971A-15767579E4D6}">
      <dgm:prSet/>
      <dgm:spPr/>
      <dgm:t>
        <a:bodyPr/>
        <a:lstStyle/>
        <a:p>
          <a:endParaRPr lang="en-IN" sz="1400"/>
        </a:p>
      </dgm:t>
    </dgm:pt>
    <dgm:pt modelId="{29ED165A-CC32-490C-81FB-80BB6C237FEA}" type="sibTrans" cxnId="{818A4386-B6F6-4DC5-971A-15767579E4D6}">
      <dgm:prSet/>
      <dgm:spPr/>
      <dgm:t>
        <a:bodyPr/>
        <a:lstStyle/>
        <a:p>
          <a:endParaRPr lang="en-IN" sz="1400"/>
        </a:p>
      </dgm:t>
    </dgm:pt>
    <dgm:pt modelId="{5CE617E4-F839-49C4-8563-9A9F10AD0980}">
      <dgm:prSet phldrT="[Tex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Plot graphs of the </a:t>
          </a:r>
          <a:r>
            <a:rPr lang="en-IN" sz="1050" b="1" i="1" kern="1200" dirty="0">
              <a:latin typeface="Calibri" panose="020F0502020204030204" pitchFamily="34" charset="0"/>
              <a:ea typeface="+mn-ea"/>
              <a:cs typeface="Calibri" panose="020F0502020204030204" pitchFamily="34" charset="0"/>
            </a:rPr>
            <a:t>unordered categorical variables</a:t>
          </a:r>
          <a:r>
            <a:rPr lang="en-IN" sz="1050" kern="1200" dirty="0">
              <a:latin typeface="Calibri" panose="020F0502020204030204" pitchFamily="34" charset="0"/>
              <a:ea typeface="+mn-ea"/>
              <a:cs typeface="Calibri" panose="020F0502020204030204" pitchFamily="34" charset="0"/>
            </a:rPr>
            <a:t> and search for insights</a:t>
          </a:r>
        </a:p>
      </dgm:t>
    </dgm:pt>
    <dgm:pt modelId="{AE16F3B3-671F-436F-A8E7-9ACD35135713}" type="sibTrans" cxnId="{058D864B-412B-4F5B-AC92-FB3480AEEFDF}">
      <dgm:prSet/>
      <dgm:spPr/>
      <dgm:t>
        <a:bodyPr/>
        <a:lstStyle/>
        <a:p>
          <a:endParaRPr lang="en-IN" sz="1400"/>
        </a:p>
      </dgm:t>
    </dgm:pt>
    <dgm:pt modelId="{5E1DB348-8938-497C-97CC-9C80C93B5A5D}" type="parTrans" cxnId="{058D864B-412B-4F5B-AC92-FB3480AEEFDF}">
      <dgm:prSet/>
      <dgm:spPr/>
      <dgm:t>
        <a:bodyPr/>
        <a:lstStyle/>
        <a:p>
          <a:endParaRPr lang="en-IN" sz="1400"/>
        </a:p>
      </dgm:t>
    </dgm:pt>
    <dgm:pt modelId="{D5463D2C-C5F6-4288-BB32-000E0611F13F}">
      <dgm:prSet phldrT="[Text]" custT="1"/>
      <dgm:spPr/>
      <dgm:t>
        <a:bodyPr anchor="t"/>
        <a:lstStyle/>
        <a:p>
          <a:pPr marL="57150" lvl="1" indent="-57150" algn="l" defTabSz="466725">
            <a:lnSpc>
              <a:spcPct val="90000"/>
            </a:lnSpc>
            <a:spcBef>
              <a:spcPct val="0"/>
            </a:spcBef>
            <a:spcAft>
              <a:spcPct val="15000"/>
            </a:spcAft>
            <a:buChar char="•"/>
          </a:pPr>
          <a:endParaRPr lang="en-IN" sz="1050" kern="1200" dirty="0">
            <a:solidFill>
              <a:prstClr val="white"/>
            </a:solidFill>
            <a:latin typeface="Calibri" panose="020F0502020204030204" pitchFamily="34" charset="0"/>
            <a:ea typeface="+mn-ea"/>
            <a:cs typeface="Calibri" panose="020F0502020204030204" pitchFamily="34" charset="0"/>
          </a:endParaRPr>
        </a:p>
      </dgm:t>
    </dgm:pt>
    <dgm:pt modelId="{9745F478-4EB9-40C0-B958-FA5374991222}" type="parTrans" cxnId="{820FEAA8-0E8C-4E17-90FD-24DAD14F4286}">
      <dgm:prSet/>
      <dgm:spPr/>
      <dgm:t>
        <a:bodyPr/>
        <a:lstStyle/>
        <a:p>
          <a:endParaRPr lang="en-IN" sz="1400"/>
        </a:p>
      </dgm:t>
    </dgm:pt>
    <dgm:pt modelId="{D41965D9-DD40-4FCC-9397-2FCED485904C}" type="sibTrans" cxnId="{820FEAA8-0E8C-4E17-90FD-24DAD14F4286}">
      <dgm:prSet/>
      <dgm:spPr/>
      <dgm:t>
        <a:bodyPr/>
        <a:lstStyle/>
        <a:p>
          <a:endParaRPr lang="en-IN" sz="1400"/>
        </a:p>
      </dgm:t>
    </dgm:pt>
    <dgm:pt modelId="{7AC34828-EC89-4870-BA9B-643B474DC235}">
      <dgm:prSet phldrT="[Text]" custT="1"/>
      <dgm:spPr/>
      <dgm:t>
        <a:bodyPr anchor="t"/>
        <a:lstStyle/>
        <a:p>
          <a:pPr marL="57150" lvl="1" indent="-57150" algn="l" defTabSz="466725">
            <a:lnSpc>
              <a:spcPct val="90000"/>
            </a:lnSpc>
            <a:spcBef>
              <a:spcPct val="0"/>
            </a:spcBef>
            <a:spcAft>
              <a:spcPct val="15000"/>
            </a:spcAft>
            <a:buChar char="•"/>
          </a:pPr>
          <a:endParaRPr lang="en-IN" sz="1050" kern="1200" dirty="0">
            <a:solidFill>
              <a:prstClr val="white"/>
            </a:solidFill>
            <a:latin typeface="Calibri" panose="020F0502020204030204" pitchFamily="34" charset="0"/>
            <a:ea typeface="+mn-ea"/>
            <a:cs typeface="Calibri" panose="020F0502020204030204" pitchFamily="34" charset="0"/>
          </a:endParaRPr>
        </a:p>
      </dgm:t>
    </dgm:pt>
    <dgm:pt modelId="{99C28E41-F42B-4759-8FEB-227102B4D9CA}" type="parTrans" cxnId="{4C3EFC86-FD9A-41B2-90A5-7915234CBBEB}">
      <dgm:prSet/>
      <dgm:spPr/>
      <dgm:t>
        <a:bodyPr/>
        <a:lstStyle/>
        <a:p>
          <a:endParaRPr lang="en-IN" sz="1400"/>
        </a:p>
      </dgm:t>
    </dgm:pt>
    <dgm:pt modelId="{37F0AA0F-2A8C-4F98-A942-D565283D7B1C}" type="sibTrans" cxnId="{4C3EFC86-FD9A-41B2-90A5-7915234CBBEB}">
      <dgm:prSet/>
      <dgm:spPr/>
      <dgm:t>
        <a:bodyPr/>
        <a:lstStyle/>
        <a:p>
          <a:endParaRPr lang="en-IN" sz="1400"/>
        </a:p>
      </dgm:t>
    </dgm:pt>
    <dgm:pt modelId="{BED12937-5A23-431C-8FD8-679550D7AA49}">
      <dgm:prSet phldrT="[Tex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Plot Histograms for </a:t>
          </a:r>
          <a:r>
            <a:rPr lang="en-IN" sz="1050" b="1" i="1" kern="1200" dirty="0">
              <a:latin typeface="Calibri" panose="020F0502020204030204" pitchFamily="34" charset="0"/>
              <a:ea typeface="+mn-ea"/>
              <a:cs typeface="Calibri" panose="020F0502020204030204" pitchFamily="34" charset="0"/>
            </a:rPr>
            <a:t>continuous variables</a:t>
          </a:r>
          <a:r>
            <a:rPr lang="en-IN" sz="1050" kern="1200" dirty="0">
              <a:latin typeface="Calibri" panose="020F0502020204030204" pitchFamily="34" charset="0"/>
              <a:ea typeface="+mn-ea"/>
              <a:cs typeface="Calibri" panose="020F0502020204030204" pitchFamily="34" charset="0"/>
            </a:rPr>
            <a:t> and search for insights</a:t>
          </a:r>
        </a:p>
      </dgm:t>
    </dgm:pt>
    <dgm:pt modelId="{A6C9AC13-E206-49EC-A92C-7B4BE423B1C8}" type="parTrans" cxnId="{00F8B4CF-3055-4292-9AD3-43096D0001EB}">
      <dgm:prSet/>
      <dgm:spPr/>
      <dgm:t>
        <a:bodyPr/>
        <a:lstStyle/>
        <a:p>
          <a:endParaRPr lang="en-IN" sz="1400"/>
        </a:p>
      </dgm:t>
    </dgm:pt>
    <dgm:pt modelId="{8D6BB228-533F-473F-B870-F5077995552B}" type="sibTrans" cxnId="{00F8B4CF-3055-4292-9AD3-43096D0001EB}">
      <dgm:prSet/>
      <dgm:spPr/>
      <dgm:t>
        <a:bodyPr/>
        <a:lstStyle/>
        <a:p>
          <a:endParaRPr lang="en-IN" sz="1400"/>
        </a:p>
      </dgm:t>
    </dgm:pt>
    <dgm:pt modelId="{D4FDD3D8-9275-4016-8529-876BA02F5C6A}">
      <dgm:prSet phldrT="[Tex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Get Heatmap on the correlation b/w the columns and identify insights on </a:t>
          </a:r>
          <a:r>
            <a:rPr lang="en-IN" sz="1050" b="1" i="1" kern="1200" dirty="0">
              <a:latin typeface="Calibri" panose="020F0502020204030204" pitchFamily="34" charset="0"/>
              <a:ea typeface="+mn-ea"/>
              <a:cs typeface="Calibri" panose="020F0502020204030204" pitchFamily="34" charset="0"/>
            </a:rPr>
            <a:t>correlation</a:t>
          </a:r>
          <a:r>
            <a:rPr lang="en-IN" sz="1050" kern="1200" dirty="0">
              <a:latin typeface="Calibri" panose="020F0502020204030204" pitchFamily="34" charset="0"/>
              <a:ea typeface="+mn-ea"/>
              <a:cs typeface="Calibri" panose="020F0502020204030204" pitchFamily="34" charset="0"/>
            </a:rPr>
            <a:t> </a:t>
          </a:r>
        </a:p>
      </dgm:t>
    </dgm:pt>
    <dgm:pt modelId="{AD989BD9-D335-43B8-938A-4487CFB62D26}" type="parTrans" cxnId="{1C221718-A33A-47EF-A90E-E6EB7F2BCEFC}">
      <dgm:prSet/>
      <dgm:spPr/>
      <dgm:t>
        <a:bodyPr/>
        <a:lstStyle/>
        <a:p>
          <a:endParaRPr lang="en-IN" sz="1400"/>
        </a:p>
      </dgm:t>
    </dgm:pt>
    <dgm:pt modelId="{A07F7572-56D6-4A5C-8BF6-F7EE7B38A0EE}" type="sibTrans" cxnId="{1C221718-A33A-47EF-A90E-E6EB7F2BCEFC}">
      <dgm:prSet/>
      <dgm:spPr/>
      <dgm:t>
        <a:bodyPr/>
        <a:lstStyle/>
        <a:p>
          <a:endParaRPr lang="en-IN" sz="1400"/>
        </a:p>
      </dgm:t>
    </dgm:pt>
    <dgm:pt modelId="{E26B6D5B-E917-44A8-9946-91A2FCDFBAA8}">
      <dgm:prSet phldrT="[Text]" custT="1"/>
      <dgm:spPr/>
      <dgm:t>
        <a:bodyPr anchor="t"/>
        <a:lstStyle/>
        <a:p>
          <a:pPr marL="57150" lvl="1" indent="-57150" algn="l" defTabSz="466725">
            <a:lnSpc>
              <a:spcPct val="90000"/>
            </a:lnSpc>
            <a:spcBef>
              <a:spcPct val="0"/>
            </a:spcBef>
            <a:spcAft>
              <a:spcPct val="15000"/>
            </a:spcAft>
            <a:buChar char="•"/>
          </a:pPr>
          <a:endParaRPr lang="en-IN" sz="1050" kern="1200" dirty="0">
            <a:solidFill>
              <a:prstClr val="white"/>
            </a:solidFill>
            <a:latin typeface="Calibri" panose="020F0502020204030204" pitchFamily="34" charset="0"/>
            <a:ea typeface="+mn-ea"/>
            <a:cs typeface="Calibri" panose="020F0502020204030204" pitchFamily="34" charset="0"/>
          </a:endParaRPr>
        </a:p>
      </dgm:t>
    </dgm:pt>
    <dgm:pt modelId="{BBF5C49B-3EAF-404C-8A20-AD1C99B8449A}" type="parTrans" cxnId="{30B3B10A-CB3C-4AC9-932A-2EDAAA6B0569}">
      <dgm:prSet/>
      <dgm:spPr/>
      <dgm:t>
        <a:bodyPr/>
        <a:lstStyle/>
        <a:p>
          <a:endParaRPr lang="en-IN" sz="1400"/>
        </a:p>
      </dgm:t>
    </dgm:pt>
    <dgm:pt modelId="{B35E3076-B20F-4299-89B2-73888FC27835}" type="sibTrans" cxnId="{30B3B10A-CB3C-4AC9-932A-2EDAAA6B0569}">
      <dgm:prSet/>
      <dgm:spPr/>
      <dgm:t>
        <a:bodyPr/>
        <a:lstStyle/>
        <a:p>
          <a:endParaRPr lang="en-IN" sz="1400"/>
        </a:p>
      </dgm:t>
    </dgm:pt>
    <dgm:pt modelId="{24A3EE49-27CB-433E-88DE-97797B8001CB}">
      <dgm:prSet phldrT="[Tex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Select subset of columns for Bivariate analysis</a:t>
          </a:r>
        </a:p>
      </dgm:t>
    </dgm:pt>
    <dgm:pt modelId="{6D31C5FC-D30E-4A4E-BD71-62281421DE4C}" type="parTrans" cxnId="{FBEA9623-A07E-4F77-B338-81A604AAABBD}">
      <dgm:prSet/>
      <dgm:spPr/>
      <dgm:t>
        <a:bodyPr/>
        <a:lstStyle/>
        <a:p>
          <a:endParaRPr lang="en-IN"/>
        </a:p>
      </dgm:t>
    </dgm:pt>
    <dgm:pt modelId="{0CDF1403-D68E-4EFF-B5D5-6DB4E40B48D0}" type="sibTrans" cxnId="{FBEA9623-A07E-4F77-B338-81A604AAABBD}">
      <dgm:prSet/>
      <dgm:spPr/>
      <dgm:t>
        <a:bodyPr/>
        <a:lstStyle/>
        <a:p>
          <a:endParaRPr lang="en-IN"/>
        </a:p>
      </dgm:t>
    </dgm:pt>
    <dgm:pt modelId="{889FB423-4A51-4E89-9290-6DE1E3B1132F}">
      <dgm:prSet phldrT="[Text]" custT="1"/>
      <dgm:spPr/>
      <dgm:t>
        <a:bodyPr anchor="t"/>
        <a:lstStyle/>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ea typeface="+mn-ea"/>
            <a:cs typeface="Calibri" panose="020F0502020204030204" pitchFamily="34" charset="0"/>
          </a:endParaRPr>
        </a:p>
      </dgm:t>
    </dgm:pt>
    <dgm:pt modelId="{BCBEA97B-61C8-42C2-8172-7B371B3F9E57}" type="parTrans" cxnId="{ECF7DF5E-AE5F-4E4B-8DB5-F421911891FC}">
      <dgm:prSet/>
      <dgm:spPr/>
      <dgm:t>
        <a:bodyPr/>
        <a:lstStyle/>
        <a:p>
          <a:endParaRPr lang="en-IN"/>
        </a:p>
      </dgm:t>
    </dgm:pt>
    <dgm:pt modelId="{35AE48B0-214B-4AB8-93AE-220D97036D2D}" type="sibTrans" cxnId="{ECF7DF5E-AE5F-4E4B-8DB5-F421911891FC}">
      <dgm:prSet/>
      <dgm:spPr/>
      <dgm:t>
        <a:bodyPr/>
        <a:lstStyle/>
        <a:p>
          <a:endParaRPr lang="en-IN"/>
        </a:p>
      </dgm:t>
    </dgm:pt>
    <dgm:pt modelId="{E0925117-DE3C-4900-9125-63483D42722B}">
      <dgm:prSet phldrT="[Text]" custT="1"/>
      <dgm:spPr/>
      <dgm:t>
        <a:bodyPr anchor="t"/>
        <a:lstStyle/>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ea typeface="+mn-ea"/>
            <a:cs typeface="Calibri" panose="020F0502020204030204" pitchFamily="34" charset="0"/>
          </a:endParaRPr>
        </a:p>
      </dgm:t>
    </dgm:pt>
    <dgm:pt modelId="{E169BED6-DB38-49FC-BF0A-0CDBDA3E2874}" type="parTrans" cxnId="{95F05F5D-6C2A-4B5F-9604-ECC35C1DD947}">
      <dgm:prSet/>
      <dgm:spPr/>
      <dgm:t>
        <a:bodyPr/>
        <a:lstStyle/>
        <a:p>
          <a:endParaRPr lang="en-IN"/>
        </a:p>
      </dgm:t>
    </dgm:pt>
    <dgm:pt modelId="{FD9DEB5F-5763-4A27-9F42-C897FC630E60}" type="sibTrans" cxnId="{95F05F5D-6C2A-4B5F-9604-ECC35C1DD947}">
      <dgm:prSet/>
      <dgm:spPr/>
      <dgm:t>
        <a:bodyPr/>
        <a:lstStyle/>
        <a:p>
          <a:endParaRPr lang="en-IN"/>
        </a:p>
      </dgm:t>
    </dgm:pt>
    <dgm:pt modelId="{3EA9AD81-1EE5-43CC-8AE9-4241EC9F00A8}">
      <dgm:prSet phldrT="[Tex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Apply heatmaps on paired columns for bivariate analysis and search for insights</a:t>
          </a:r>
        </a:p>
      </dgm:t>
    </dgm:pt>
    <dgm:pt modelId="{513DE6FB-A1D5-40AB-88FA-4310085D28A4}" type="parTrans" cxnId="{272FE2A7-BB9C-406C-BCA2-12B4C19329A2}">
      <dgm:prSet/>
      <dgm:spPr/>
      <dgm:t>
        <a:bodyPr/>
        <a:lstStyle/>
        <a:p>
          <a:endParaRPr lang="en-IN"/>
        </a:p>
      </dgm:t>
    </dgm:pt>
    <dgm:pt modelId="{A0DA9110-82EE-4E2A-8187-CD5E052FE1C0}" type="sibTrans" cxnId="{272FE2A7-BB9C-406C-BCA2-12B4C19329A2}">
      <dgm:prSet/>
      <dgm:spPr/>
      <dgm:t>
        <a:bodyPr/>
        <a:lstStyle/>
        <a:p>
          <a:endParaRPr lang="en-IN"/>
        </a:p>
      </dgm:t>
    </dgm:pt>
    <dgm:pt modelId="{EDD2F3CB-2BA0-40CC-82DA-954ABF691494}">
      <dgm:prSet phldrT="[Tex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 Apply Category codes for unordered columns e.g. State, verification status, purpose, grade, month, home ownership, term, emp_length…</a:t>
          </a:r>
        </a:p>
      </dgm:t>
    </dgm:pt>
    <dgm:pt modelId="{F7A99243-24A5-4965-906E-127A86328AD4}" type="parTrans" cxnId="{4F5DBCEC-B898-441E-8E9F-E6F4A714F1FA}">
      <dgm:prSet/>
      <dgm:spPr/>
      <dgm:t>
        <a:bodyPr/>
        <a:lstStyle/>
        <a:p>
          <a:endParaRPr lang="en-IN"/>
        </a:p>
      </dgm:t>
    </dgm:pt>
    <dgm:pt modelId="{B64B2BB8-19A6-444F-8E6B-6B57A89896DC}" type="sibTrans" cxnId="{4F5DBCEC-B898-441E-8E9F-E6F4A714F1FA}">
      <dgm:prSet/>
      <dgm:spPr/>
      <dgm:t>
        <a:bodyPr/>
        <a:lstStyle/>
        <a:p>
          <a:endParaRPr lang="en-IN"/>
        </a:p>
      </dgm:t>
    </dgm:pt>
    <dgm:pt modelId="{42A67755-4DDD-4043-AB94-7C7049FC1FD3}">
      <dgm:prSet phldrT="[Tex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Keep single column among the high correlated sets of data and drop the others in that set. </a:t>
          </a:r>
        </a:p>
      </dgm:t>
    </dgm:pt>
    <dgm:pt modelId="{0BE850C1-BEAC-4FA6-91FD-9F90C78619C8}" type="parTrans" cxnId="{6D8B206A-58AF-487E-94AF-6031EC06B80B}">
      <dgm:prSet/>
      <dgm:spPr/>
      <dgm:t>
        <a:bodyPr/>
        <a:lstStyle/>
        <a:p>
          <a:endParaRPr lang="en-IN"/>
        </a:p>
      </dgm:t>
    </dgm:pt>
    <dgm:pt modelId="{ED37637F-33FE-432C-96F5-D70C1300B7E7}" type="sibTrans" cxnId="{6D8B206A-58AF-487E-94AF-6031EC06B80B}">
      <dgm:prSet/>
      <dgm:spPr/>
      <dgm:t>
        <a:bodyPr/>
        <a:lstStyle/>
        <a:p>
          <a:endParaRPr lang="en-IN"/>
        </a:p>
      </dgm:t>
    </dgm:pt>
    <dgm:pt modelId="{38B51214-DCE2-42A1-A8E9-1737F627E28D}">
      <dgm:prSet phldrT="[Text]" custT="1"/>
      <dgm:spPr/>
      <dgm:t>
        <a:bodyPr anchor="t"/>
        <a:lstStyle/>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ea typeface="+mn-ea"/>
            <a:cs typeface="Calibri" panose="020F0502020204030204" pitchFamily="34" charset="0"/>
          </a:endParaRPr>
        </a:p>
      </dgm:t>
    </dgm:pt>
    <dgm:pt modelId="{B2EE7F27-F84A-4B74-A3C2-A82E1840EFD2}" type="parTrans" cxnId="{D9ED7BBB-8F4C-4369-A613-7AAC7E233C01}">
      <dgm:prSet/>
      <dgm:spPr/>
      <dgm:t>
        <a:bodyPr/>
        <a:lstStyle/>
        <a:p>
          <a:endParaRPr lang="en-IN"/>
        </a:p>
      </dgm:t>
    </dgm:pt>
    <dgm:pt modelId="{8DF37571-9C04-4457-A768-6C1ECF41F0C5}" type="sibTrans" cxnId="{D9ED7BBB-8F4C-4369-A613-7AAC7E233C01}">
      <dgm:prSet/>
      <dgm:spPr/>
      <dgm:t>
        <a:bodyPr/>
        <a:lstStyle/>
        <a:p>
          <a:endParaRPr lang="en-IN"/>
        </a:p>
      </dgm:t>
    </dgm:pt>
    <dgm:pt modelId="{80BF0247-337C-4E93-BDC6-D69BF47FEFE9}">
      <dgm:prSet phldrT="[Text]" custT="1"/>
      <dgm:spPr/>
      <dgm:t>
        <a:bodyPr anchor="t"/>
        <a:lstStyle/>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Get Pair plot on the variables to see if there are any relationships </a:t>
          </a:r>
        </a:p>
      </dgm:t>
    </dgm:pt>
    <dgm:pt modelId="{A30A1537-A943-4457-8BEE-EF8C8431C7D7}" type="parTrans" cxnId="{BE1F1FCB-AF74-415E-90D7-A8F12664A708}">
      <dgm:prSet/>
      <dgm:spPr/>
      <dgm:t>
        <a:bodyPr/>
        <a:lstStyle/>
        <a:p>
          <a:endParaRPr lang="en-IN"/>
        </a:p>
      </dgm:t>
    </dgm:pt>
    <dgm:pt modelId="{304C72FE-99C9-47FB-B6C2-EE174F8434B1}" type="sibTrans" cxnId="{BE1F1FCB-AF74-415E-90D7-A8F12664A708}">
      <dgm:prSet/>
      <dgm:spPr/>
      <dgm:t>
        <a:bodyPr/>
        <a:lstStyle/>
        <a:p>
          <a:endParaRPr lang="en-IN"/>
        </a:p>
      </dgm:t>
    </dgm:pt>
    <dgm:pt modelId="{01295B13-7D73-43D7-B741-06DC37E6AC73}">
      <dgm:prSet phldrT="[Text]" custT="1"/>
      <dgm:spPr/>
      <dgm:t>
        <a:bodyPr anchor="t"/>
        <a:lstStyle/>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ea typeface="+mn-ea"/>
            <a:cs typeface="Calibri" panose="020F0502020204030204" pitchFamily="34" charset="0"/>
          </a:endParaRPr>
        </a:p>
      </dgm:t>
    </dgm:pt>
    <dgm:pt modelId="{C989A8E2-40CD-4C24-B18D-614633177F20}" type="parTrans" cxnId="{6201AF57-5332-4CA6-8915-A9810F570C96}">
      <dgm:prSet/>
      <dgm:spPr/>
      <dgm:t>
        <a:bodyPr/>
        <a:lstStyle/>
        <a:p>
          <a:endParaRPr lang="en-IN"/>
        </a:p>
      </dgm:t>
    </dgm:pt>
    <dgm:pt modelId="{FC4F780E-5BE4-4A09-A81C-3BBFC17CA55C}" type="sibTrans" cxnId="{6201AF57-5332-4CA6-8915-A9810F570C96}">
      <dgm:prSet/>
      <dgm:spPr/>
      <dgm:t>
        <a:bodyPr/>
        <a:lstStyle/>
        <a:p>
          <a:endParaRPr lang="en-IN"/>
        </a:p>
      </dgm:t>
    </dgm:pt>
    <dgm:pt modelId="{986A8F67-2892-4379-91BA-D061362CFB33}" type="pres">
      <dgm:prSet presAssocID="{92D69D5E-99DB-4629-85C3-5458541B3C76}" presName="Name0" presStyleCnt="0">
        <dgm:presLayoutVars>
          <dgm:dir/>
          <dgm:resizeHandles val="exact"/>
        </dgm:presLayoutVars>
      </dgm:prSet>
      <dgm:spPr/>
    </dgm:pt>
    <dgm:pt modelId="{6F3D0669-D196-4F4F-AB81-4F0BD4F94863}" type="pres">
      <dgm:prSet presAssocID="{248AA9C9-2E8F-4667-9814-25DCD79A4242}" presName="node" presStyleLbl="node1" presStyleIdx="0" presStyleCnt="5" custScaleY="280521">
        <dgm:presLayoutVars>
          <dgm:bulletEnabled val="1"/>
        </dgm:presLayoutVars>
      </dgm:prSet>
      <dgm:spPr/>
    </dgm:pt>
    <dgm:pt modelId="{0C918AA0-104E-4492-A546-DBAAD2212DC8}" type="pres">
      <dgm:prSet presAssocID="{63ABE7C3-9588-43A4-AC6A-4A2A5447D44F}" presName="sibTrans" presStyleLbl="sibTrans2D1" presStyleIdx="0" presStyleCnt="4"/>
      <dgm:spPr/>
    </dgm:pt>
    <dgm:pt modelId="{D9342FA7-D961-4DBC-AB84-94CDA9F7A75E}" type="pres">
      <dgm:prSet presAssocID="{63ABE7C3-9588-43A4-AC6A-4A2A5447D44F}" presName="connectorText" presStyleLbl="sibTrans2D1" presStyleIdx="0" presStyleCnt="4"/>
      <dgm:spPr/>
    </dgm:pt>
    <dgm:pt modelId="{E6B0E857-D8B3-4347-85FB-5BDB5EBDADDD}" type="pres">
      <dgm:prSet presAssocID="{51DEC529-8095-4817-BB7C-10753E6B6F7C}" presName="node" presStyleLbl="node1" presStyleIdx="1" presStyleCnt="5" custScaleY="280521">
        <dgm:presLayoutVars>
          <dgm:bulletEnabled val="1"/>
        </dgm:presLayoutVars>
      </dgm:prSet>
      <dgm:spPr/>
    </dgm:pt>
    <dgm:pt modelId="{A0A0E2DE-C066-40B3-9F91-BF68025F3426}" type="pres">
      <dgm:prSet presAssocID="{C2E23E00-AD08-4C82-8B36-74D25FF8CDE6}" presName="sibTrans" presStyleLbl="sibTrans2D1" presStyleIdx="1" presStyleCnt="4"/>
      <dgm:spPr/>
    </dgm:pt>
    <dgm:pt modelId="{8CACC87A-4637-47C8-940D-22A8BEF4657D}" type="pres">
      <dgm:prSet presAssocID="{C2E23E00-AD08-4C82-8B36-74D25FF8CDE6}" presName="connectorText" presStyleLbl="sibTrans2D1" presStyleIdx="1" presStyleCnt="4"/>
      <dgm:spPr/>
    </dgm:pt>
    <dgm:pt modelId="{8C6BD078-C1CB-4536-A02D-0F9E8FF6ECE6}" type="pres">
      <dgm:prSet presAssocID="{CC0FB1F4-E98D-4F36-BD51-645C21A63D9C}" presName="node" presStyleLbl="node1" presStyleIdx="2" presStyleCnt="5" custScaleY="280521">
        <dgm:presLayoutVars>
          <dgm:bulletEnabled val="1"/>
        </dgm:presLayoutVars>
      </dgm:prSet>
      <dgm:spPr/>
    </dgm:pt>
    <dgm:pt modelId="{5DD41374-0B0E-4B56-860C-0FB042F79C52}" type="pres">
      <dgm:prSet presAssocID="{9C2DA697-DF2D-45E6-857F-8776E3764DDA}" presName="sibTrans" presStyleLbl="sibTrans2D1" presStyleIdx="2" presStyleCnt="4"/>
      <dgm:spPr/>
    </dgm:pt>
    <dgm:pt modelId="{E25F71C1-5890-4DDD-BD2E-306265EDFAC4}" type="pres">
      <dgm:prSet presAssocID="{9C2DA697-DF2D-45E6-857F-8776E3764DDA}" presName="connectorText" presStyleLbl="sibTrans2D1" presStyleIdx="2" presStyleCnt="4"/>
      <dgm:spPr/>
    </dgm:pt>
    <dgm:pt modelId="{0EA69F74-D451-4845-BCCD-E383B386D734}" type="pres">
      <dgm:prSet presAssocID="{5D4F78B0-7D6E-40BD-B2E9-FA070301423F}" presName="node" presStyleLbl="node1" presStyleIdx="3" presStyleCnt="5" custScaleY="280521">
        <dgm:presLayoutVars>
          <dgm:bulletEnabled val="1"/>
        </dgm:presLayoutVars>
      </dgm:prSet>
      <dgm:spPr/>
    </dgm:pt>
    <dgm:pt modelId="{84AE97F8-1E4B-46FD-B664-62DA1B18B7F3}" type="pres">
      <dgm:prSet presAssocID="{AB6B5B5B-A09F-497C-9C38-BBDBDA6781EF}" presName="sibTrans" presStyleLbl="sibTrans2D1" presStyleIdx="3" presStyleCnt="4"/>
      <dgm:spPr/>
    </dgm:pt>
    <dgm:pt modelId="{F793F874-06AC-48F7-B128-6A9290D3EA66}" type="pres">
      <dgm:prSet presAssocID="{AB6B5B5B-A09F-497C-9C38-BBDBDA6781EF}" presName="connectorText" presStyleLbl="sibTrans2D1" presStyleIdx="3" presStyleCnt="4"/>
      <dgm:spPr/>
    </dgm:pt>
    <dgm:pt modelId="{021C5ABB-062F-4878-91EA-E1E1CB1F0E2B}" type="pres">
      <dgm:prSet presAssocID="{7A409932-A86A-4613-8315-6ADA2F2E9717}" presName="node" presStyleLbl="node1" presStyleIdx="4" presStyleCnt="5" custScaleY="280521">
        <dgm:presLayoutVars>
          <dgm:bulletEnabled val="1"/>
        </dgm:presLayoutVars>
      </dgm:prSet>
      <dgm:spPr/>
    </dgm:pt>
  </dgm:ptLst>
  <dgm:cxnLst>
    <dgm:cxn modelId="{DEFD0A01-8CE2-47A5-AFA7-5EEB521D69AB}" type="presOf" srcId="{1A165A9C-666A-4A55-B96F-F90CC8BEC028}" destId="{8C6BD078-C1CB-4536-A02D-0F9E8FF6ECE6}" srcOrd="0" destOrd="2" presId="urn:microsoft.com/office/officeart/2005/8/layout/process1"/>
    <dgm:cxn modelId="{EB0E0903-AF61-414E-89A3-1EA26704D445}" type="presOf" srcId="{BED12937-5A23-431C-8FD8-679550D7AA49}" destId="{0EA69F74-D451-4845-BCCD-E383B386D734}" srcOrd="0" destOrd="13" presId="urn:microsoft.com/office/officeart/2005/8/layout/process1"/>
    <dgm:cxn modelId="{63D85D06-A9BD-4B09-8B12-7F3312209554}" type="presOf" srcId="{5D4F78B0-7D6E-40BD-B2E9-FA070301423F}" destId="{0EA69F74-D451-4845-BCCD-E383B386D734}" srcOrd="0" destOrd="0" presId="urn:microsoft.com/office/officeart/2005/8/layout/process1"/>
    <dgm:cxn modelId="{70572208-C37C-4D1F-9858-D581B1BF6E72}" type="presOf" srcId="{889FB423-4A51-4E89-9290-6DE1E3B1132F}" destId="{021C5ABB-062F-4878-91EA-E1E1CB1F0E2B}" srcOrd="0" destOrd="2" presId="urn:microsoft.com/office/officeart/2005/8/layout/process1"/>
    <dgm:cxn modelId="{30B3B10A-CB3C-4AC9-932A-2EDAAA6B0569}" srcId="{7A409932-A86A-4613-8315-6ADA2F2E9717}" destId="{E26B6D5B-E917-44A8-9946-91A2FCDFBAA8}" srcOrd="3" destOrd="0" parTransId="{BBF5C49B-3EAF-404C-8A20-AD1C99B8449A}" sibTransId="{B35E3076-B20F-4299-89B2-73888FC27835}"/>
    <dgm:cxn modelId="{E4B7800B-46BA-4924-8B35-4CEA769E432C}" type="presOf" srcId="{E5FC602B-B5F8-4960-BD18-7526A6AAF408}" destId="{6F3D0669-D196-4F4F-AB81-4F0BD4F94863}" srcOrd="0" destOrd="2" presId="urn:microsoft.com/office/officeart/2005/8/layout/process1"/>
    <dgm:cxn modelId="{7E95CA0B-F5DD-4BF9-B29E-448641C0E98F}" type="presOf" srcId="{7A409932-A86A-4613-8315-6ADA2F2E9717}" destId="{021C5ABB-062F-4878-91EA-E1E1CB1F0E2B}" srcOrd="0" destOrd="0" presId="urn:microsoft.com/office/officeart/2005/8/layout/process1"/>
    <dgm:cxn modelId="{34228A0C-30F7-4920-AA8F-0527D751D789}" type="presOf" srcId="{5CE617E4-F839-49C4-8563-9A9F10AD0980}" destId="{0EA69F74-D451-4845-BCCD-E383B386D734}" srcOrd="0" destOrd="9" presId="urn:microsoft.com/office/officeart/2005/8/layout/process1"/>
    <dgm:cxn modelId="{F482B316-CD86-4D98-9CA7-D8A703F025B0}" srcId="{51DEC529-8095-4817-BB7C-10753E6B6F7C}" destId="{FCEA83B3-4C48-46D3-AB8A-7F48A88EC198}" srcOrd="11" destOrd="0" parTransId="{DB7F5176-0164-4780-B111-77C5F1AB3D75}" sibTransId="{4EA25C19-26EC-4657-BE18-3EDA6ACB607D}"/>
    <dgm:cxn modelId="{1C221718-A33A-47EF-A90E-E6EB7F2BCEFC}" srcId="{7A409932-A86A-4613-8315-6ADA2F2E9717}" destId="{D4FDD3D8-9275-4016-8529-876BA02F5C6A}" srcOrd="2" destOrd="0" parTransId="{AD989BD9-D335-43B8-938A-4487CFB62D26}" sibTransId="{A07F7572-56D6-4A5C-8BF6-F7EE7B38A0EE}"/>
    <dgm:cxn modelId="{D13B9118-1E90-415A-9D78-CA2CB053799E}" srcId="{51DEC529-8095-4817-BB7C-10753E6B6F7C}" destId="{88AC353E-AEB3-4CB5-BA1D-FF67C8423FA5}" srcOrd="0" destOrd="0" parTransId="{A0137D66-51D3-45FE-8B97-E34F0A1102EF}" sibTransId="{6CB92F46-2140-4D7E-8C64-5DC3341C5C04}"/>
    <dgm:cxn modelId="{8946C619-F67E-43A7-A2C6-4B837D5DCB75}" type="presOf" srcId="{062019F3-E8DE-4EBF-BEBF-401871FD2782}" destId="{6F3D0669-D196-4F4F-AB81-4F0BD4F94863}" srcOrd="0" destOrd="3" presId="urn:microsoft.com/office/officeart/2005/8/layout/process1"/>
    <dgm:cxn modelId="{B9C7AF1E-4048-40E0-A259-9A5279473255}" type="presOf" srcId="{D5463D2C-C5F6-4288-BB32-000E0611F13F}" destId="{0EA69F74-D451-4845-BCCD-E383B386D734}" srcOrd="0" destOrd="12" presId="urn:microsoft.com/office/officeart/2005/8/layout/process1"/>
    <dgm:cxn modelId="{F882B520-42EB-4D25-8A9D-7693E3AF94A6}" type="presOf" srcId="{24A3EE49-27CB-433E-88DE-97797B8001CB}" destId="{021C5ABB-062F-4878-91EA-E1E1CB1F0E2B}" srcOrd="0" destOrd="1" presId="urn:microsoft.com/office/officeart/2005/8/layout/process1"/>
    <dgm:cxn modelId="{FBEA9623-A07E-4F77-B338-81A604AAABBD}" srcId="{7A409932-A86A-4613-8315-6ADA2F2E9717}" destId="{24A3EE49-27CB-433E-88DE-97797B8001CB}" srcOrd="0" destOrd="0" parTransId="{6D31C5FC-D30E-4A4E-BD71-62281421DE4C}" sibTransId="{0CDF1403-D68E-4EFF-B5D5-6DB4E40B48D0}"/>
    <dgm:cxn modelId="{DC76E123-88C5-4B6D-8238-67A434297E3B}" type="presOf" srcId="{88AC353E-AEB3-4CB5-BA1D-FF67C8423FA5}" destId="{E6B0E857-D8B3-4347-85FB-5BDB5EBDADDD}" srcOrd="0" destOrd="1" presId="urn:microsoft.com/office/officeart/2005/8/layout/process1"/>
    <dgm:cxn modelId="{172DB324-79D3-44D3-A0D6-4EA815C5D9DE}" srcId="{5D4F78B0-7D6E-40BD-B2E9-FA070301423F}" destId="{25173329-AB11-42C2-B690-2394F20C4F80}" srcOrd="0" destOrd="0" parTransId="{D9D2F829-04DE-4D38-BA62-EBFB69BDCA8C}" sibTransId="{5330D271-313D-42B2-959B-045A6A373FD7}"/>
    <dgm:cxn modelId="{8490C726-7D4A-4BC0-8242-74093CA0E5C0}" srcId="{51DEC529-8095-4817-BB7C-10753E6B6F7C}" destId="{CBA8DE3C-A488-42A9-8206-8EDC67CD5223}" srcOrd="14" destOrd="0" parTransId="{55CE0492-CD52-409E-AC0B-27B111EF9171}" sibTransId="{0F6AB59C-779B-496F-9B9B-FF67EAF9CE22}"/>
    <dgm:cxn modelId="{2D35BC29-AAE1-4793-BDDF-3611BC2A82E5}" type="presOf" srcId="{AB6B5B5B-A09F-497C-9C38-BBDBDA6781EF}" destId="{84AE97F8-1E4B-46FD-B664-62DA1B18B7F3}" srcOrd="0" destOrd="0" presId="urn:microsoft.com/office/officeart/2005/8/layout/process1"/>
    <dgm:cxn modelId="{C4161E2C-B18A-4226-BB31-558424E6C835}" type="presOf" srcId="{C2E23E00-AD08-4C82-8B36-74D25FF8CDE6}" destId="{8CACC87A-4637-47C8-940D-22A8BEF4657D}" srcOrd="1" destOrd="0" presId="urn:microsoft.com/office/officeart/2005/8/layout/process1"/>
    <dgm:cxn modelId="{4D93D42C-0037-4C3B-8BCE-2C84B8827C19}" type="presOf" srcId="{1E9B1539-D8B7-4424-823B-0640CABFEA17}" destId="{8C6BD078-C1CB-4536-A02D-0F9E8FF6ECE6}" srcOrd="0" destOrd="1" presId="urn:microsoft.com/office/officeart/2005/8/layout/process1"/>
    <dgm:cxn modelId="{1D206F2E-52A9-45BC-913C-C4B46F4DC324}" srcId="{51DEC529-8095-4817-BB7C-10753E6B6F7C}" destId="{23CC22C0-2CB4-485F-A860-F18D4EB06D90}" srcOrd="5" destOrd="0" parTransId="{F195F6CB-4B4B-4774-A1B7-3F3CE8B312C0}" sibTransId="{B5F07A3B-C8AA-4346-8AED-1B0ACD4040A5}"/>
    <dgm:cxn modelId="{78D90C31-54E3-4440-94F9-50504321A8C2}" type="presOf" srcId="{BFE4387E-EB3B-4927-8E0A-C8F4246DBB91}" destId="{0EA69F74-D451-4845-BCCD-E383B386D734}" srcOrd="0" destOrd="10" presId="urn:microsoft.com/office/officeart/2005/8/layout/process1"/>
    <dgm:cxn modelId="{958ED731-FF7C-4BB0-8879-2A5338F435DA}" type="presOf" srcId="{38B51214-DCE2-42A1-A8E9-1737F627E28D}" destId="{021C5ABB-062F-4878-91EA-E1E1CB1F0E2B}" srcOrd="0" destOrd="6" presId="urn:microsoft.com/office/officeart/2005/8/layout/process1"/>
    <dgm:cxn modelId="{83FEC433-B9AC-46AD-87BD-37933988089E}" type="presOf" srcId="{25173329-AB11-42C2-B690-2394F20C4F80}" destId="{0EA69F74-D451-4845-BCCD-E383B386D734}" srcOrd="0" destOrd="1" presId="urn:microsoft.com/office/officeart/2005/8/layout/process1"/>
    <dgm:cxn modelId="{055A9936-7DEC-4214-8F35-2FF85A880C31}" srcId="{92D69D5E-99DB-4629-85C3-5458541B3C76}" destId="{5D4F78B0-7D6E-40BD-B2E9-FA070301423F}" srcOrd="3" destOrd="0" parTransId="{D33D1ABA-8974-4F57-9FBF-8E65915F810E}" sibTransId="{AB6B5B5B-A09F-497C-9C38-BBDBDA6781EF}"/>
    <dgm:cxn modelId="{08299037-2D51-436B-9BE2-8029AC205993}" type="presOf" srcId="{63ABE7C3-9588-43A4-AC6A-4A2A5447D44F}" destId="{0C918AA0-104E-4492-A546-DBAAD2212DC8}" srcOrd="0" destOrd="0" presId="urn:microsoft.com/office/officeart/2005/8/layout/process1"/>
    <dgm:cxn modelId="{BE863138-D160-4548-AB58-B3F23CA67989}" type="presOf" srcId="{9C2DA697-DF2D-45E6-857F-8776E3764DDA}" destId="{5DD41374-0B0E-4B56-860C-0FB042F79C52}" srcOrd="0" destOrd="0" presId="urn:microsoft.com/office/officeart/2005/8/layout/process1"/>
    <dgm:cxn modelId="{33C0E83A-5B82-47E4-91CE-59524DD45EEF}" srcId="{51DEC529-8095-4817-BB7C-10753E6B6F7C}" destId="{990909C2-9156-4C3C-B34A-212132B57E8A}" srcOrd="9" destOrd="0" parTransId="{9A874067-507B-4876-8183-CE2589BCBF66}" sibTransId="{DBD9E5E7-3696-4B96-9C0D-F595A7ECD318}"/>
    <dgm:cxn modelId="{F43E183C-E069-4D05-A08E-B1F506C5DCBA}" srcId="{25173329-AB11-42C2-B690-2394F20C4F80}" destId="{2B579AA5-75EA-4A9E-93E1-41B3E4ADDD69}" srcOrd="3" destOrd="0" parTransId="{67EA849D-DA8E-426B-AAF3-100FF6670DE8}" sibTransId="{DC899213-269A-469D-821F-9F8BD70B3BE3}"/>
    <dgm:cxn modelId="{0DF79B5B-1B52-423C-BB78-9D4B7BE5DCE1}" srcId="{5D4F78B0-7D6E-40BD-B2E9-FA070301423F}" destId="{2EED8DE4-6B7A-4903-91C5-D8A345F80F98}" srcOrd="1" destOrd="0" parTransId="{1B3C7AF2-7266-42E5-AE5A-FFD53569CD4A}" sibTransId="{71BB374B-FCB8-4599-8671-178BA2139F53}"/>
    <dgm:cxn modelId="{95F05F5D-6C2A-4B5F-9604-ECC35C1DD947}" srcId="{7A409932-A86A-4613-8315-6ADA2F2E9717}" destId="{E0925117-DE3C-4900-9125-63483D42722B}" srcOrd="9" destOrd="0" parTransId="{E169BED6-DB38-49FC-BF0A-0CDBDA3E2874}" sibTransId="{FD9DEB5F-5763-4A27-9F42-C897FC630E60}"/>
    <dgm:cxn modelId="{ECF7DF5E-AE5F-4E4B-8DB5-F421911891FC}" srcId="{7A409932-A86A-4613-8315-6ADA2F2E9717}" destId="{889FB423-4A51-4E89-9290-6DE1E3B1132F}" srcOrd="1" destOrd="0" parTransId="{BCBEA97B-61C8-42C2-8172-7B371B3F9E57}" sibTransId="{35AE48B0-214B-4AB8-93AE-220D97036D2D}"/>
    <dgm:cxn modelId="{A1CFEB5F-1CF3-4CD8-8EA0-CCEA1A7A958F}" type="presOf" srcId="{C2E23E00-AD08-4C82-8B36-74D25FF8CDE6}" destId="{A0A0E2DE-C066-40B3-9F91-BF68025F3426}" srcOrd="0" destOrd="0" presId="urn:microsoft.com/office/officeart/2005/8/layout/process1"/>
    <dgm:cxn modelId="{31EBE361-F15C-475F-A810-FBE50143727B}" srcId="{92D69D5E-99DB-4629-85C3-5458541B3C76}" destId="{7A409932-A86A-4613-8315-6ADA2F2E9717}" srcOrd="4" destOrd="0" parTransId="{7FE51F61-E86E-4F24-948C-43D9962075EB}" sibTransId="{74344952-95D3-416A-BE84-DB0297A33636}"/>
    <dgm:cxn modelId="{D2C52544-4AE6-4FE5-AFB5-410DD1359D79}" srcId="{51DEC529-8095-4817-BB7C-10753E6B6F7C}" destId="{6C9BDB1B-FB19-44D8-ABF3-457110237A76}" srcOrd="2" destOrd="0" parTransId="{874DAA5D-9683-4D88-9C48-1A0E66ED6FC3}" sibTransId="{F271B4FF-2CC4-4A5B-9FA7-1FD7120FF83F}"/>
    <dgm:cxn modelId="{CCB7B944-5583-4D1B-A266-B484F83486D7}" type="presOf" srcId="{D7A1F282-0F5C-43AE-BB3B-19B83EFCDD1C}" destId="{0EA69F74-D451-4845-BCCD-E383B386D734}" srcOrd="0" destOrd="7" presId="urn:microsoft.com/office/officeart/2005/8/layout/process1"/>
    <dgm:cxn modelId="{14328945-8C95-487F-AF03-A2C637D95B40}" type="presOf" srcId="{62D1441E-1BBB-4C74-B3B8-A7323B035316}" destId="{0EA69F74-D451-4845-BCCD-E383B386D734}" srcOrd="0" destOrd="3" presId="urn:microsoft.com/office/officeart/2005/8/layout/process1"/>
    <dgm:cxn modelId="{2856A365-632A-4A12-BEBF-59163C7AA6F0}" srcId="{51DEC529-8095-4817-BB7C-10753E6B6F7C}" destId="{ACF30B12-7485-484C-82F6-0931B6703A9F}" srcOrd="4" destOrd="0" parTransId="{47D147A4-BBF1-4DA4-A146-0C1AF6014357}" sibTransId="{6D3EE3AF-58B9-482C-8A2E-E03C5BE4FCA4}"/>
    <dgm:cxn modelId="{BAB6D567-4A04-4FDF-AB4A-DC2EF220F9A4}" type="presOf" srcId="{6C9BDB1B-FB19-44D8-ABF3-457110237A76}" destId="{E6B0E857-D8B3-4347-85FB-5BDB5EBDADDD}" srcOrd="0" destOrd="3" presId="urn:microsoft.com/office/officeart/2005/8/layout/process1"/>
    <dgm:cxn modelId="{2EE37168-CABA-4D64-BC2A-7272F3DD2947}" srcId="{51DEC529-8095-4817-BB7C-10753E6B6F7C}" destId="{C5AAC3E6-F837-4217-B9FE-697599071CCD}" srcOrd="8" destOrd="0" parTransId="{8F8386B2-E44F-4FA9-B036-C79F6172BBDB}" sibTransId="{860DB373-D9A1-4707-A7B6-F656E9834586}"/>
    <dgm:cxn modelId="{F548C468-AE63-49F3-988E-B3FF45C799C0}" type="presOf" srcId="{6E4AABEC-5D7E-4CB4-8E19-20936F889DB2}" destId="{8C6BD078-C1CB-4536-A02D-0F9E8FF6ECE6}" srcOrd="0" destOrd="3" presId="urn:microsoft.com/office/officeart/2005/8/layout/process1"/>
    <dgm:cxn modelId="{2CC72649-E490-4646-8E71-8A89D6567AE2}" type="presOf" srcId="{01295B13-7D73-43D7-B741-06DC37E6AC73}" destId="{021C5ABB-062F-4878-91EA-E1E1CB1F0E2B}" srcOrd="0" destOrd="8" presId="urn:microsoft.com/office/officeart/2005/8/layout/process1"/>
    <dgm:cxn modelId="{05FF9D69-DF75-4FAA-A89C-50141847E49E}" type="presOf" srcId="{27E424D3-9139-497F-9E7F-1B52AFAAA260}" destId="{8C6BD078-C1CB-4536-A02D-0F9E8FF6ECE6}" srcOrd="0" destOrd="4" presId="urn:microsoft.com/office/officeart/2005/8/layout/process1"/>
    <dgm:cxn modelId="{54E4096A-8D0A-48C3-A44C-B4C264DFE6B8}" type="presOf" srcId="{D29F1040-1DB2-428E-A15F-6AE347B029D3}" destId="{8C6BD078-C1CB-4536-A02D-0F9E8FF6ECE6}" srcOrd="0" destOrd="7" presId="urn:microsoft.com/office/officeart/2005/8/layout/process1"/>
    <dgm:cxn modelId="{4BA21D6A-F090-4724-97E2-912BA0D55178}" srcId="{CC0FB1F4-E98D-4F36-BD51-645C21A63D9C}" destId="{1A165A9C-666A-4A55-B96F-F90CC8BEC028}" srcOrd="1" destOrd="0" parTransId="{A875D06A-80C1-418D-AE9A-AB67BB667810}" sibTransId="{43157400-69C9-44AE-9C64-86F6E414BEA0}"/>
    <dgm:cxn modelId="{6D8B206A-58AF-487E-94AF-6031EC06B80B}" srcId="{7A409932-A86A-4613-8315-6ADA2F2E9717}" destId="{42A67755-4DDD-4043-AB94-7C7049FC1FD3}" srcOrd="8" destOrd="0" parTransId="{0BE850C1-BEAC-4FA6-91FD-9F90C78619C8}" sibTransId="{ED37637F-33FE-432C-96F5-D70C1300B7E7}"/>
    <dgm:cxn modelId="{058D864B-412B-4F5B-AC92-FB3480AEEFDF}" srcId="{5D4F78B0-7D6E-40BD-B2E9-FA070301423F}" destId="{5CE617E4-F839-49C4-8563-9A9F10AD0980}" srcOrd="4" destOrd="0" parTransId="{5E1DB348-8938-497C-97CC-9C80C93B5A5D}" sibTransId="{AE16F3B3-671F-436F-A8E7-9ACD35135713}"/>
    <dgm:cxn modelId="{9C02304C-E808-488F-9B5C-558BB094B62F}" srcId="{5D4F78B0-7D6E-40BD-B2E9-FA070301423F}" destId="{13B58CF2-0B90-4F84-A662-DE700E14FC31}" srcOrd="3" destOrd="0" parTransId="{F82120CA-08E6-426E-A1D2-A9C21418D51A}" sibTransId="{7A215689-3892-4BA9-BABA-9F3AF9852B8F}"/>
    <dgm:cxn modelId="{04454C4D-FCE7-4890-8F19-E0D6A18DF17D}" type="presOf" srcId="{FC8A3A35-C7DC-49E9-93BF-61D3B24838A3}" destId="{8C6BD078-C1CB-4536-A02D-0F9E8FF6ECE6}" srcOrd="0" destOrd="8" presId="urn:microsoft.com/office/officeart/2005/8/layout/process1"/>
    <dgm:cxn modelId="{21BDBF6D-77FA-4905-A1D5-54D7982A8E7A}" srcId="{CC0FB1F4-E98D-4F36-BD51-645C21A63D9C}" destId="{6E4AABEC-5D7E-4CB4-8E19-20936F889DB2}" srcOrd="2" destOrd="0" parTransId="{04E44E73-4727-49E0-B734-A9FF23BE5063}" sibTransId="{5E313D6E-3324-4ED5-BC9C-83320F70C7DE}"/>
    <dgm:cxn modelId="{D937226E-993C-4D0B-8D2A-76ED2D90A7D3}" srcId="{92D69D5E-99DB-4629-85C3-5458541B3C76}" destId="{CC0FB1F4-E98D-4F36-BD51-645C21A63D9C}" srcOrd="2" destOrd="0" parTransId="{5985A04F-4CB5-4061-9490-ED03CB4CD035}" sibTransId="{9C2DA697-DF2D-45E6-857F-8776E3764DDA}"/>
    <dgm:cxn modelId="{22353770-A74B-4080-95C8-7E2E86BA8182}" srcId="{51DEC529-8095-4817-BB7C-10753E6B6F7C}" destId="{7E56C5DE-D9E8-494C-9B00-1F070A1E3324}" srcOrd="1" destOrd="0" parTransId="{500F3E24-EB98-4039-A12C-3D22C56C1B5C}" sibTransId="{A85094E7-0A20-43CC-8A03-5F24CE68D55C}"/>
    <dgm:cxn modelId="{A7B30971-A399-4D29-A6D4-484D748DBB67}" srcId="{51DEC529-8095-4817-BB7C-10753E6B6F7C}" destId="{9493EFBE-09A4-4E1F-91F2-B5AC22ABA2A0}" srcOrd="6" destOrd="0" parTransId="{7AE1BE48-B25C-43DA-99DF-B447E6791456}" sibTransId="{364251F5-C45B-4A0D-BE25-54F39C0BE3C2}"/>
    <dgm:cxn modelId="{7FCCB951-738C-4B99-BECC-9C052D164BE8}" type="presOf" srcId="{42A67755-4DDD-4043-AB94-7C7049FC1FD3}" destId="{021C5ABB-062F-4878-91EA-E1E1CB1F0E2B}" srcOrd="0" destOrd="9" presId="urn:microsoft.com/office/officeart/2005/8/layout/process1"/>
    <dgm:cxn modelId="{95092C74-2F8A-428E-9523-EC0EC92045B9}" type="presOf" srcId="{13B58CF2-0B90-4F84-A662-DE700E14FC31}" destId="{0EA69F74-D451-4845-BCCD-E383B386D734}" srcOrd="0" destOrd="8" presId="urn:microsoft.com/office/officeart/2005/8/layout/process1"/>
    <dgm:cxn modelId="{E32C4454-8449-424B-B407-555AFBB11863}" type="presOf" srcId="{7AC34828-EC89-4870-BA9B-643B474DC235}" destId="{0EA69F74-D451-4845-BCCD-E383B386D734}" srcOrd="0" destOrd="14" presId="urn:microsoft.com/office/officeart/2005/8/layout/process1"/>
    <dgm:cxn modelId="{1E7CBD74-2F55-4DFA-ADCC-AA68860B2291}" srcId="{51DEC529-8095-4817-BB7C-10753E6B6F7C}" destId="{23FC125F-C469-4B6B-A12E-9DDF847DE99D}" srcOrd="12" destOrd="0" parTransId="{1053B5C6-0DB7-47A4-96A0-CEC94C3432CE}" sibTransId="{E3020B90-CB42-4915-9547-E625D5FA3794}"/>
    <dgm:cxn modelId="{6201AF57-5332-4CA6-8915-A9810F570C96}" srcId="{7A409932-A86A-4613-8315-6ADA2F2E9717}" destId="{01295B13-7D73-43D7-B741-06DC37E6AC73}" srcOrd="7" destOrd="0" parTransId="{C989A8E2-40CD-4C24-B18D-614633177F20}" sibTransId="{FC4F780E-5BE4-4A09-A81C-3BBFC17CA55C}"/>
    <dgm:cxn modelId="{18274A58-EA7A-4EE0-B31B-2B75F9E5E579}" type="presOf" srcId="{9493EFBE-09A4-4E1F-91F2-B5AC22ABA2A0}" destId="{E6B0E857-D8B3-4347-85FB-5BDB5EBDADDD}" srcOrd="0" destOrd="7" presId="urn:microsoft.com/office/officeart/2005/8/layout/process1"/>
    <dgm:cxn modelId="{D0181179-4208-4D0A-9E08-274A543B8E1C}" type="presOf" srcId="{D134FC1A-DAC3-4960-8946-75D645E7E447}" destId="{8C6BD078-C1CB-4536-A02D-0F9E8FF6ECE6}" srcOrd="0" destOrd="5" presId="urn:microsoft.com/office/officeart/2005/8/layout/process1"/>
    <dgm:cxn modelId="{EE2C9C7B-1DE3-42F3-8359-CAB30E41135D}" type="presOf" srcId="{BBD01E15-1132-4D2A-817B-3FF858ED7712}" destId="{E6B0E857-D8B3-4347-85FB-5BDB5EBDADDD}" srcOrd="0" destOrd="8" presId="urn:microsoft.com/office/officeart/2005/8/layout/process1"/>
    <dgm:cxn modelId="{AE3F247E-726C-466E-BDCE-4AEED4D1FB6A}" type="presOf" srcId="{51DEC529-8095-4817-BB7C-10753E6B6F7C}" destId="{E6B0E857-D8B3-4347-85FB-5BDB5EBDADDD}" srcOrd="0" destOrd="0" presId="urn:microsoft.com/office/officeart/2005/8/layout/process1"/>
    <dgm:cxn modelId="{02067D84-7033-4994-9841-91511D7AA875}" srcId="{CC0FB1F4-E98D-4F36-BD51-645C21A63D9C}" destId="{D29F1040-1DB2-428E-A15F-6AE347B029D3}" srcOrd="3" destOrd="0" parTransId="{C915FBAA-9B26-4EB9-B1FB-E6C178F75D41}" sibTransId="{D794A748-0979-4C43-A56F-57907F3F96FC}"/>
    <dgm:cxn modelId="{818A4386-B6F6-4DC5-971A-15767579E4D6}" srcId="{5D4F78B0-7D6E-40BD-B2E9-FA070301423F}" destId="{99E7A5F8-7AA4-4E5F-8927-16C95114236E}" srcOrd="6" destOrd="0" parTransId="{6E2B7397-0BE4-4BB2-BB98-6161F9CF5F6A}" sibTransId="{29ED165A-CC32-490C-81FB-80BB6C237FEA}"/>
    <dgm:cxn modelId="{644CC386-108A-46FD-A7F1-6F8662D362D5}" type="presOf" srcId="{CC0FB1F4-E98D-4F36-BD51-645C21A63D9C}" destId="{8C6BD078-C1CB-4536-A02D-0F9E8FF6ECE6}" srcOrd="0" destOrd="0" presId="urn:microsoft.com/office/officeart/2005/8/layout/process1"/>
    <dgm:cxn modelId="{4C3EFC86-FD9A-41B2-90A5-7915234CBBEB}" srcId="{BED12937-5A23-431C-8FD8-679550D7AA49}" destId="{7AC34828-EC89-4870-BA9B-643B474DC235}" srcOrd="0" destOrd="0" parTransId="{99C28E41-F42B-4759-8FEB-227102B4D9CA}" sibTransId="{37F0AA0F-2A8C-4F98-A942-D565283D7B1C}"/>
    <dgm:cxn modelId="{B8582087-019B-4C3E-B1C9-F865CF3C21BF}" type="presOf" srcId="{9C2DA697-DF2D-45E6-857F-8776E3764DDA}" destId="{E25F71C1-5890-4DDD-BD2E-306265EDFAC4}" srcOrd="1" destOrd="0" presId="urn:microsoft.com/office/officeart/2005/8/layout/process1"/>
    <dgm:cxn modelId="{33A71188-73C2-44E7-8D01-65A8324E6A94}" type="presOf" srcId="{23CC22C0-2CB4-485F-A860-F18D4EB06D90}" destId="{E6B0E857-D8B3-4347-85FB-5BDB5EBDADDD}" srcOrd="0" destOrd="6" presId="urn:microsoft.com/office/officeart/2005/8/layout/process1"/>
    <dgm:cxn modelId="{DDA59A89-AD0A-4AE0-A9C2-07E74CB73CE8}" type="presOf" srcId="{2B579AA5-75EA-4A9E-93E1-41B3E4ADDD69}" destId="{0EA69F74-D451-4845-BCCD-E383B386D734}" srcOrd="0" destOrd="5" presId="urn:microsoft.com/office/officeart/2005/8/layout/process1"/>
    <dgm:cxn modelId="{ADBEED89-D4AB-4DCA-BD01-61342F279F9A}" srcId="{5D4F78B0-7D6E-40BD-B2E9-FA070301423F}" destId="{E33FE22D-C99A-45E7-BA3B-71290D5A04AA}" srcOrd="9" destOrd="0" parTransId="{8CB195A7-8C3F-41D1-B128-9FF1D46EDB46}" sibTransId="{366E842C-5226-413B-AC6F-7239E1784F81}"/>
    <dgm:cxn modelId="{E3BA448B-1303-44FE-B656-001F515EA2C2}" type="presOf" srcId="{7E56C5DE-D9E8-494C-9B00-1F070A1E3324}" destId="{E6B0E857-D8B3-4347-85FB-5BDB5EBDADDD}" srcOrd="0" destOrd="2" presId="urn:microsoft.com/office/officeart/2005/8/layout/process1"/>
    <dgm:cxn modelId="{BFAF8A91-8023-4B06-822D-FBAD087732BF}" type="presOf" srcId="{AB6B5B5B-A09F-497C-9C38-BBDBDA6781EF}" destId="{F793F874-06AC-48F7-B128-6A9290D3EA66}" srcOrd="1" destOrd="0" presId="urn:microsoft.com/office/officeart/2005/8/layout/process1"/>
    <dgm:cxn modelId="{5FD0DC93-F8A2-4A57-AD6E-8A238333B25A}" type="presOf" srcId="{334A04D3-43B0-4591-9CAE-9BE37805C73E}" destId="{0EA69F74-D451-4845-BCCD-E383B386D734}" srcOrd="0" destOrd="4" presId="urn:microsoft.com/office/officeart/2005/8/layout/process1"/>
    <dgm:cxn modelId="{CFB29899-0F50-4B0F-BA21-4ADBD238BCFE}" srcId="{92D69D5E-99DB-4629-85C3-5458541B3C76}" destId="{248AA9C9-2E8F-4667-9814-25DCD79A4242}" srcOrd="0" destOrd="0" parTransId="{0F0334C6-71ED-4642-91D5-C277C439FC6E}" sibTransId="{63ABE7C3-9588-43A4-AC6A-4A2A5447D44F}"/>
    <dgm:cxn modelId="{044D019A-4E6D-4A48-BA58-A5A79F6FA425}" type="presOf" srcId="{E26B6D5B-E917-44A8-9946-91A2FCDFBAA8}" destId="{021C5ABB-062F-4878-91EA-E1E1CB1F0E2B}" srcOrd="0" destOrd="4" presId="urn:microsoft.com/office/officeart/2005/8/layout/process1"/>
    <dgm:cxn modelId="{F481639F-EEF8-4026-BFD7-51BA3FD42838}" srcId="{248AA9C9-2E8F-4667-9814-25DCD79A4242}" destId="{638CB04E-91E4-4B10-84C4-AFD268F07883}" srcOrd="4" destOrd="0" parTransId="{284EBFCE-6211-46CC-BB13-AB3E99312C46}" sibTransId="{99FD5710-66FE-49B6-B064-52A9EE3D57DD}"/>
    <dgm:cxn modelId="{1D0994A4-FDF5-48C2-B18E-5BDE9ECE6DC8}" srcId="{CC0FB1F4-E98D-4F36-BD51-645C21A63D9C}" destId="{1E9B1539-D8B7-4424-823B-0640CABFEA17}" srcOrd="0" destOrd="0" parTransId="{DF2192E0-DE8F-48BD-ACBF-5D319ECB1B51}" sibTransId="{D924FDA2-5605-4D4E-AA29-31EB463CE720}"/>
    <dgm:cxn modelId="{787164A7-A3AC-4D4D-850D-1E8CC282E3F6}" srcId="{248AA9C9-2E8F-4667-9814-25DCD79A4242}" destId="{3A26CBB5-5E8E-4D75-B510-D43E610E2B1C}" srcOrd="3" destOrd="0" parTransId="{AC0C3447-3BD2-4EC8-B6F8-506457AA4E6F}" sibTransId="{D48DBE68-6A5A-4505-8F5E-E8F168034434}"/>
    <dgm:cxn modelId="{272FE2A7-BB9C-406C-BCA2-12B4C19329A2}" srcId="{7A409932-A86A-4613-8315-6ADA2F2E9717}" destId="{3EA9AD81-1EE5-43CC-8AE9-4241EC9F00A8}" srcOrd="10" destOrd="0" parTransId="{513DE6FB-A1D5-40AB-88FA-4310085D28A4}" sibTransId="{A0DA9110-82EE-4E2A-8187-CD5E052FE1C0}"/>
    <dgm:cxn modelId="{820FEAA8-0E8C-4E17-90FD-24DAD14F4286}" srcId="{5D4F78B0-7D6E-40BD-B2E9-FA070301423F}" destId="{D5463D2C-C5F6-4288-BB32-000E0611F13F}" srcOrd="7" destOrd="0" parTransId="{9745F478-4EB9-40C0-B958-FA5374991222}" sibTransId="{D41965D9-DD40-4FCC-9397-2FCED485904C}"/>
    <dgm:cxn modelId="{E6402BB2-6DF4-4C27-9050-EB9299314A29}" srcId="{25173329-AB11-42C2-B690-2394F20C4F80}" destId="{334A04D3-43B0-4591-9CAE-9BE37805C73E}" srcOrd="2" destOrd="0" parTransId="{952666EF-8E73-488F-9FFF-EB5E55400F8A}" sibTransId="{F941037C-FD11-4396-8757-CBC7E18DC34E}"/>
    <dgm:cxn modelId="{91ABA9B4-7C1F-4839-B316-56D8EDF92E87}" type="presOf" srcId="{F73C9287-A7CE-458D-9DC7-F708A4D2B6A0}" destId="{8C6BD078-C1CB-4536-A02D-0F9E8FF6ECE6}" srcOrd="0" destOrd="6" presId="urn:microsoft.com/office/officeart/2005/8/layout/process1"/>
    <dgm:cxn modelId="{AFCBFAB4-58D9-4324-A815-E331E4DC4D64}" type="presOf" srcId="{E0925117-DE3C-4900-9125-63483D42722B}" destId="{021C5ABB-062F-4878-91EA-E1E1CB1F0E2B}" srcOrd="0" destOrd="10" presId="urn:microsoft.com/office/officeart/2005/8/layout/process1"/>
    <dgm:cxn modelId="{35ECFBB4-74FE-4B8E-9A00-7AAE8638299A}" type="presOf" srcId="{248AA9C9-2E8F-4667-9814-25DCD79A4242}" destId="{6F3D0669-D196-4F4F-AB81-4F0BD4F94863}" srcOrd="0" destOrd="0" presId="urn:microsoft.com/office/officeart/2005/8/layout/process1"/>
    <dgm:cxn modelId="{1B1E0DB8-4145-4A24-BF3D-7E26DF90A9A7}" srcId="{BED12937-5A23-431C-8FD8-679550D7AA49}" destId="{B598CA26-D1F9-4D3C-A326-C6726D4F6DC1}" srcOrd="1" destOrd="0" parTransId="{EF9A77CB-7F45-4BA0-8835-AB7889A7BDB1}" sibTransId="{001244BF-5BBE-4CF1-8A7F-77F493A03176}"/>
    <dgm:cxn modelId="{439F63B8-EAAD-47F0-B7E2-2873B13AA012}" srcId="{25173329-AB11-42C2-B690-2394F20C4F80}" destId="{62D1441E-1BBB-4C74-B3B8-A7323B035316}" srcOrd="1" destOrd="0" parTransId="{E6403A80-25EC-4D46-B321-C1B53BFA8E7D}" sibTransId="{E8EB8073-DBCA-46BF-8F98-0E038F5AB6C1}"/>
    <dgm:cxn modelId="{7CB244BA-E219-49AD-B852-E7BCDD947614}" srcId="{51DEC529-8095-4817-BB7C-10753E6B6F7C}" destId="{93F8CF08-2653-4E16-953E-436E64399915}" srcOrd="3" destOrd="0" parTransId="{B96A1B04-3A86-46CF-8553-E7DF73BDF527}" sibTransId="{604643C0-C0DF-4D4B-944A-3A3279F99D18}"/>
    <dgm:cxn modelId="{A19267BA-C4C8-4C6E-AB61-450EEFA1C956}" srcId="{248AA9C9-2E8F-4667-9814-25DCD79A4242}" destId="{062019F3-E8DE-4EBF-BEBF-401871FD2782}" srcOrd="2" destOrd="0" parTransId="{D977BA89-79FB-4455-9ABB-CDD391BC9A8F}" sibTransId="{BB5AC8F5-A1A6-4F61-8A58-5B99C66D8A7A}"/>
    <dgm:cxn modelId="{D9ED7BBB-8F4C-4369-A613-7AAC7E233C01}" srcId="{7A409932-A86A-4613-8315-6ADA2F2E9717}" destId="{38B51214-DCE2-42A1-A8E9-1737F627E28D}" srcOrd="5" destOrd="0" parTransId="{B2EE7F27-F84A-4B74-A3C2-A82E1840EFD2}" sibTransId="{8DF37571-9C04-4457-A768-6C1ECF41F0C5}"/>
    <dgm:cxn modelId="{C54E0BBE-3066-4F71-8209-DB86392D2AAC}" type="presOf" srcId="{990909C2-9156-4C3C-B34A-212132B57E8A}" destId="{E6B0E857-D8B3-4347-85FB-5BDB5EBDADDD}" srcOrd="0" destOrd="10" presId="urn:microsoft.com/office/officeart/2005/8/layout/process1"/>
    <dgm:cxn modelId="{56043EBF-98BF-43B5-9385-C8BE41920843}" srcId="{248AA9C9-2E8F-4667-9814-25DCD79A4242}" destId="{E5FC602B-B5F8-4960-BD18-7526A6AAF408}" srcOrd="1" destOrd="0" parTransId="{50CBB465-21BB-41F6-A056-FACE6C759BE1}" sibTransId="{A873A1E5-41FE-42D5-B045-250714C49041}"/>
    <dgm:cxn modelId="{C1F266C0-0414-4013-8BEC-78B2D878FD9F}" type="presOf" srcId="{B5AA3AE8-47E5-4028-8BDF-1236E3352BDA}" destId="{E6B0E857-D8B3-4347-85FB-5BDB5EBDADDD}" srcOrd="0" destOrd="11" presId="urn:microsoft.com/office/officeart/2005/8/layout/process1"/>
    <dgm:cxn modelId="{B61546C2-79FC-4193-9409-F8884BD19E4C}" type="presOf" srcId="{D4FDD3D8-9275-4016-8529-876BA02F5C6A}" destId="{021C5ABB-062F-4878-91EA-E1E1CB1F0E2B}" srcOrd="0" destOrd="3" presId="urn:microsoft.com/office/officeart/2005/8/layout/process1"/>
    <dgm:cxn modelId="{F8086EC5-0DEB-4F0F-A322-C432133EA5F9}" type="presOf" srcId="{3EA9AD81-1EE5-43CC-8AE9-4241EC9F00A8}" destId="{021C5ABB-062F-4878-91EA-E1E1CB1F0E2B}" srcOrd="0" destOrd="11" presId="urn:microsoft.com/office/officeart/2005/8/layout/process1"/>
    <dgm:cxn modelId="{15298FC5-93E3-40D4-B86F-511D95D55836}" type="presOf" srcId="{9A529D6E-C73D-45C7-B7EA-CFA2B4585B3B}" destId="{E6B0E857-D8B3-4347-85FB-5BDB5EBDADDD}" srcOrd="0" destOrd="14" presId="urn:microsoft.com/office/officeart/2005/8/layout/process1"/>
    <dgm:cxn modelId="{7853A4C6-C428-4A8B-9B90-A3B7E2067EAC}" type="presOf" srcId="{23FC125F-C469-4B6B-A12E-9DDF847DE99D}" destId="{E6B0E857-D8B3-4347-85FB-5BDB5EBDADDD}" srcOrd="0" destOrd="13" presId="urn:microsoft.com/office/officeart/2005/8/layout/process1"/>
    <dgm:cxn modelId="{145BF4C6-32D2-4E72-A3B3-EB041ADECBF2}" srcId="{5D4F78B0-7D6E-40BD-B2E9-FA070301423F}" destId="{D7A1F282-0F5C-43AE-BB3B-19B83EFCDD1C}" srcOrd="2" destOrd="0" parTransId="{301DED6E-41E8-459B-944E-FD8D9402D065}" sibTransId="{0C6D82B8-9F82-4ABE-B8FA-0C92DDE103D5}"/>
    <dgm:cxn modelId="{EA1A28C7-4D13-4195-A731-171B1F111C8F}" srcId="{51DEC529-8095-4817-BB7C-10753E6B6F7C}" destId="{9A529D6E-C73D-45C7-B7EA-CFA2B4585B3B}" srcOrd="13" destOrd="0" parTransId="{C985E447-2CCB-41AB-8BE0-4AB35AE1ED6E}" sibTransId="{A3113875-CAD0-4C52-A88A-2D4D57CF1EE7}"/>
    <dgm:cxn modelId="{BE1F1FCB-AF74-415E-90D7-A8F12664A708}" srcId="{7A409932-A86A-4613-8315-6ADA2F2E9717}" destId="{80BF0247-337C-4E93-BDC6-D69BF47FEFE9}" srcOrd="6" destOrd="0" parTransId="{A30A1537-A943-4457-8BEE-EF8C8431C7D7}" sibTransId="{304C72FE-99C9-47FB-B6C2-EE174F8434B1}"/>
    <dgm:cxn modelId="{3304F0CB-E88F-4EB1-88C9-0D88096DC8DB}" type="presOf" srcId="{638CB04E-91E4-4B10-84C4-AFD268F07883}" destId="{6F3D0669-D196-4F4F-AB81-4F0BD4F94863}" srcOrd="0" destOrd="5" presId="urn:microsoft.com/office/officeart/2005/8/layout/process1"/>
    <dgm:cxn modelId="{FD6750CD-843A-4F59-B94A-C0B6D88F05D7}" type="presOf" srcId="{2EED8DE4-6B7A-4903-91C5-D8A345F80F98}" destId="{0EA69F74-D451-4845-BCCD-E383B386D734}" srcOrd="0" destOrd="6" presId="urn:microsoft.com/office/officeart/2005/8/layout/process1"/>
    <dgm:cxn modelId="{0F4B74CE-C630-4CFA-AFC0-48A3C62ADC93}" type="presOf" srcId="{CBA8DE3C-A488-42A9-8206-8EDC67CD5223}" destId="{E6B0E857-D8B3-4347-85FB-5BDB5EBDADDD}" srcOrd="0" destOrd="15" presId="urn:microsoft.com/office/officeart/2005/8/layout/process1"/>
    <dgm:cxn modelId="{25C38CCE-23E3-441D-8375-1738C2289EE2}" type="presOf" srcId="{93F8CF08-2653-4E16-953E-436E64399915}" destId="{E6B0E857-D8B3-4347-85FB-5BDB5EBDADDD}" srcOrd="0" destOrd="4" presId="urn:microsoft.com/office/officeart/2005/8/layout/process1"/>
    <dgm:cxn modelId="{6F0896CE-3763-4359-86ED-7208858EA49A}" type="presOf" srcId="{99E7A5F8-7AA4-4E5F-8927-16C95114236E}" destId="{0EA69F74-D451-4845-BCCD-E383B386D734}" srcOrd="0" destOrd="11" presId="urn:microsoft.com/office/officeart/2005/8/layout/process1"/>
    <dgm:cxn modelId="{00F8B4CF-3055-4292-9AD3-43096D0001EB}" srcId="{5D4F78B0-7D6E-40BD-B2E9-FA070301423F}" destId="{BED12937-5A23-431C-8FD8-679550D7AA49}" srcOrd="8" destOrd="0" parTransId="{A6C9AC13-E206-49EC-A92C-7B4BE423B1C8}" sibTransId="{8D6BB228-533F-473F-B870-F5077995552B}"/>
    <dgm:cxn modelId="{30E61FD6-DF41-4202-9CC2-3353CA649D97}" type="presOf" srcId="{63ABE7C3-9588-43A4-AC6A-4A2A5447D44F}" destId="{D9342FA7-D961-4DBC-AB84-94CDA9F7A75E}" srcOrd="1" destOrd="0" presId="urn:microsoft.com/office/officeart/2005/8/layout/process1"/>
    <dgm:cxn modelId="{131058D7-3491-411B-BFA6-5C75D39429A6}" type="presOf" srcId="{E33FE22D-C99A-45E7-BA3B-71290D5A04AA}" destId="{0EA69F74-D451-4845-BCCD-E383B386D734}" srcOrd="0" destOrd="16" presId="urn:microsoft.com/office/officeart/2005/8/layout/process1"/>
    <dgm:cxn modelId="{3BB601DD-AE9B-46D0-966B-6E93B5652A21}" type="presOf" srcId="{7010A37E-F5EE-41DE-A4C1-00DCE799C286}" destId="{0EA69F74-D451-4845-BCCD-E383B386D734}" srcOrd="0" destOrd="2" presId="urn:microsoft.com/office/officeart/2005/8/layout/process1"/>
    <dgm:cxn modelId="{40618BE1-717A-4956-99F8-293D2F025CEE}" type="presOf" srcId="{A30D0003-D05D-449E-8A6D-1FE292914BF0}" destId="{8C6BD078-C1CB-4536-A02D-0F9E8FF6ECE6}" srcOrd="0" destOrd="9" presId="urn:microsoft.com/office/officeart/2005/8/layout/process1"/>
    <dgm:cxn modelId="{E62105E2-721D-4628-9BC6-F4A7B4A4BC67}" srcId="{248AA9C9-2E8F-4667-9814-25DCD79A4242}" destId="{33B0745E-2009-472B-9A8A-65C1C0AEDE7C}" srcOrd="0" destOrd="0" parTransId="{DC3F5735-9F56-4CB9-ABE1-9368FA58838F}" sibTransId="{18D17E56-15AB-468C-82F9-FD0E8890E2EB}"/>
    <dgm:cxn modelId="{5CCE4AE2-4113-4125-ACA6-696E587BB107}" srcId="{51DEC529-8095-4817-BB7C-10753E6B6F7C}" destId="{BBD01E15-1132-4D2A-817B-3FF858ED7712}" srcOrd="7" destOrd="0" parTransId="{DFAD82A1-4ACB-4097-B5F6-D1BBEE939E83}" sibTransId="{A265B708-6A1B-4036-8229-5C28BA80468B}"/>
    <dgm:cxn modelId="{0AFA83E3-B872-459C-8BEA-C63CE3BA3F4B}" srcId="{92D69D5E-99DB-4629-85C3-5458541B3C76}" destId="{51DEC529-8095-4817-BB7C-10753E6B6F7C}" srcOrd="1" destOrd="0" parTransId="{A935CF16-FC8D-4F4C-BE1B-1ABFC8698FBF}" sibTransId="{C2E23E00-AD08-4C82-8B36-74D25FF8CDE6}"/>
    <dgm:cxn modelId="{F815C0E3-819C-46B9-8498-FE1C488E583C}" type="presOf" srcId="{EDD2F3CB-2BA0-40CC-82DA-954ABF691494}" destId="{021C5ABB-062F-4878-91EA-E1E1CB1F0E2B}" srcOrd="0" destOrd="5" presId="urn:microsoft.com/office/officeart/2005/8/layout/process1"/>
    <dgm:cxn modelId="{0D9ED8E7-E656-49B4-94C1-DF629018A76D}" type="presOf" srcId="{92D69D5E-99DB-4629-85C3-5458541B3C76}" destId="{986A8F67-2892-4379-91BA-D061362CFB33}" srcOrd="0" destOrd="0" presId="urn:microsoft.com/office/officeart/2005/8/layout/process1"/>
    <dgm:cxn modelId="{BEC68FE8-1FF6-4452-B821-75FCDE813E2B}" type="presOf" srcId="{33B0745E-2009-472B-9A8A-65C1C0AEDE7C}" destId="{6F3D0669-D196-4F4F-AB81-4F0BD4F94863}" srcOrd="0" destOrd="1" presId="urn:microsoft.com/office/officeart/2005/8/layout/process1"/>
    <dgm:cxn modelId="{AF6A23E9-463F-493D-951B-00D84CB14275}" srcId="{6E4AABEC-5D7E-4CB4-8E19-20936F889DB2}" destId="{27E424D3-9139-497F-9E7F-1B52AFAAA260}" srcOrd="0" destOrd="0" parTransId="{A5B1BC55-9AD7-43B2-84A3-7DBFFF7A7D56}" sibTransId="{FEF72D31-80CE-426A-99E8-591122BE88F5}"/>
    <dgm:cxn modelId="{298CA9E9-5813-4019-9266-960E71008B0D}" type="presOf" srcId="{B598CA26-D1F9-4D3C-A326-C6726D4F6DC1}" destId="{0EA69F74-D451-4845-BCCD-E383B386D734}" srcOrd="0" destOrd="15" presId="urn:microsoft.com/office/officeart/2005/8/layout/process1"/>
    <dgm:cxn modelId="{13B2ECEB-FFAC-44A5-AE4E-7FF72C9F4B2D}" type="presOf" srcId="{C5AAC3E6-F837-4217-B9FE-697599071CCD}" destId="{E6B0E857-D8B3-4347-85FB-5BDB5EBDADDD}" srcOrd="0" destOrd="9" presId="urn:microsoft.com/office/officeart/2005/8/layout/process1"/>
    <dgm:cxn modelId="{4F5DBCEC-B898-441E-8E9F-E6F4A714F1FA}" srcId="{7A409932-A86A-4613-8315-6ADA2F2E9717}" destId="{EDD2F3CB-2BA0-40CC-82DA-954ABF691494}" srcOrd="4" destOrd="0" parTransId="{F7A99243-24A5-4965-906E-127A86328AD4}" sibTransId="{B64B2BB8-19A6-444F-8E6B-6B57A89896DC}"/>
    <dgm:cxn modelId="{5621C6EC-1D28-4414-A50C-5331C1E02AC5}" srcId="{CC0FB1F4-E98D-4F36-BD51-645C21A63D9C}" destId="{A30D0003-D05D-449E-8A6D-1FE292914BF0}" srcOrd="5" destOrd="0" parTransId="{5A9A949A-DDCE-4DA9-AFBA-B998745E2865}" sibTransId="{02D64F80-1A30-44AF-8E26-FC25FD82AE8D}"/>
    <dgm:cxn modelId="{374D65F4-09B1-4DD2-A196-85745802525E}" srcId="{6E4AABEC-5D7E-4CB4-8E19-20936F889DB2}" destId="{D134FC1A-DAC3-4960-8946-75D645E7E447}" srcOrd="1" destOrd="0" parTransId="{092C1A2E-EE4A-4137-9A99-F7B7F3A051CD}" sibTransId="{B9FFADF8-3A57-4387-9D33-79BEB42A0364}"/>
    <dgm:cxn modelId="{9E5461F8-8F14-425F-88E6-752358C46714}" srcId="{6E4AABEC-5D7E-4CB4-8E19-20936F889DB2}" destId="{F73C9287-A7CE-458D-9DC7-F708A4D2B6A0}" srcOrd="2" destOrd="0" parTransId="{982CBAD2-A8F5-4657-9469-AAC8C89254C3}" sibTransId="{F0F6C6DB-5DA2-483E-AD4D-D0771EC8B402}"/>
    <dgm:cxn modelId="{2A738CF8-D2FA-47E5-B805-CAD975CB66D4}" srcId="{CC0FB1F4-E98D-4F36-BD51-645C21A63D9C}" destId="{FC8A3A35-C7DC-49E9-93BF-61D3B24838A3}" srcOrd="4" destOrd="0" parTransId="{E4FA2FC6-5BB1-45CC-A5B3-10124CFFAB7D}" sibTransId="{A3D0E520-F65E-4886-913C-99983EA4A120}"/>
    <dgm:cxn modelId="{1106B6F8-4FE8-47A5-8469-0F4E925C75B8}" type="presOf" srcId="{FCEA83B3-4C48-46D3-AB8A-7F48A88EC198}" destId="{E6B0E857-D8B3-4347-85FB-5BDB5EBDADDD}" srcOrd="0" destOrd="12" presId="urn:microsoft.com/office/officeart/2005/8/layout/process1"/>
    <dgm:cxn modelId="{3B5446FA-260A-499D-9617-97EECECE82E2}" srcId="{51DEC529-8095-4817-BB7C-10753E6B6F7C}" destId="{B5AA3AE8-47E5-4028-8BDF-1236E3352BDA}" srcOrd="10" destOrd="0" parTransId="{4C4D9968-7360-430D-B37A-65C34B3E1C48}" sibTransId="{CA110DEB-BB9B-468F-884B-B36C35E2C05B}"/>
    <dgm:cxn modelId="{3D23CDFC-8160-42A0-8B8E-415458F20F27}" type="presOf" srcId="{3A26CBB5-5E8E-4D75-B510-D43E610E2B1C}" destId="{6F3D0669-D196-4F4F-AB81-4F0BD4F94863}" srcOrd="0" destOrd="4" presId="urn:microsoft.com/office/officeart/2005/8/layout/process1"/>
    <dgm:cxn modelId="{777E1BFD-4C86-4D9A-B46E-2EB019675722}" srcId="{5D4F78B0-7D6E-40BD-B2E9-FA070301423F}" destId="{BFE4387E-EB3B-4927-8E0A-C8F4246DBB91}" srcOrd="5" destOrd="0" parTransId="{6017BB94-A223-48DC-8971-CD2BC86BE21E}" sibTransId="{129B917F-8934-4866-AD49-C5E8C0945D51}"/>
    <dgm:cxn modelId="{3D7C4AFE-6BB5-420F-B782-41405202707A}" type="presOf" srcId="{80BF0247-337C-4E93-BDC6-D69BF47FEFE9}" destId="{021C5ABB-062F-4878-91EA-E1E1CB1F0E2B}" srcOrd="0" destOrd="7" presId="urn:microsoft.com/office/officeart/2005/8/layout/process1"/>
    <dgm:cxn modelId="{2F9484FF-4212-4F7E-BF3D-F468F6489BEC}" srcId="{25173329-AB11-42C2-B690-2394F20C4F80}" destId="{7010A37E-F5EE-41DE-A4C1-00DCE799C286}" srcOrd="0" destOrd="0" parTransId="{590F3A9F-C77D-4084-80FF-FCD3769572D2}" sibTransId="{898FB0FD-8A4C-42F8-A0D0-C0C7D4879315}"/>
    <dgm:cxn modelId="{ECA299FF-F74F-4CDC-8F26-011EC37AD4FF}" type="presOf" srcId="{ACF30B12-7485-484C-82F6-0931B6703A9F}" destId="{E6B0E857-D8B3-4347-85FB-5BDB5EBDADDD}" srcOrd="0" destOrd="5" presId="urn:microsoft.com/office/officeart/2005/8/layout/process1"/>
    <dgm:cxn modelId="{3AD3F7DE-C8AF-49E0-9AA5-2B7E63641C2B}" type="presParOf" srcId="{986A8F67-2892-4379-91BA-D061362CFB33}" destId="{6F3D0669-D196-4F4F-AB81-4F0BD4F94863}" srcOrd="0" destOrd="0" presId="urn:microsoft.com/office/officeart/2005/8/layout/process1"/>
    <dgm:cxn modelId="{1A5A0689-F03A-4B79-9E5C-7170C06AA672}" type="presParOf" srcId="{986A8F67-2892-4379-91BA-D061362CFB33}" destId="{0C918AA0-104E-4492-A546-DBAAD2212DC8}" srcOrd="1" destOrd="0" presId="urn:microsoft.com/office/officeart/2005/8/layout/process1"/>
    <dgm:cxn modelId="{575C44CF-9CE8-47B0-B72F-2AF86F18CB62}" type="presParOf" srcId="{0C918AA0-104E-4492-A546-DBAAD2212DC8}" destId="{D9342FA7-D961-4DBC-AB84-94CDA9F7A75E}" srcOrd="0" destOrd="0" presId="urn:microsoft.com/office/officeart/2005/8/layout/process1"/>
    <dgm:cxn modelId="{E403730B-B046-4103-8906-C9945FF2E547}" type="presParOf" srcId="{986A8F67-2892-4379-91BA-D061362CFB33}" destId="{E6B0E857-D8B3-4347-85FB-5BDB5EBDADDD}" srcOrd="2" destOrd="0" presId="urn:microsoft.com/office/officeart/2005/8/layout/process1"/>
    <dgm:cxn modelId="{489870CF-1868-415A-A464-B5B00795A92A}" type="presParOf" srcId="{986A8F67-2892-4379-91BA-D061362CFB33}" destId="{A0A0E2DE-C066-40B3-9F91-BF68025F3426}" srcOrd="3" destOrd="0" presId="urn:microsoft.com/office/officeart/2005/8/layout/process1"/>
    <dgm:cxn modelId="{7D908752-1150-4AEA-9636-F973ECA4F00A}" type="presParOf" srcId="{A0A0E2DE-C066-40B3-9F91-BF68025F3426}" destId="{8CACC87A-4637-47C8-940D-22A8BEF4657D}" srcOrd="0" destOrd="0" presId="urn:microsoft.com/office/officeart/2005/8/layout/process1"/>
    <dgm:cxn modelId="{C698FD06-1FCA-4898-A3BC-7FD531B69101}" type="presParOf" srcId="{986A8F67-2892-4379-91BA-D061362CFB33}" destId="{8C6BD078-C1CB-4536-A02D-0F9E8FF6ECE6}" srcOrd="4" destOrd="0" presId="urn:microsoft.com/office/officeart/2005/8/layout/process1"/>
    <dgm:cxn modelId="{B193E9F3-AEAF-41AB-8568-318B4AECAB09}" type="presParOf" srcId="{986A8F67-2892-4379-91BA-D061362CFB33}" destId="{5DD41374-0B0E-4B56-860C-0FB042F79C52}" srcOrd="5" destOrd="0" presId="urn:microsoft.com/office/officeart/2005/8/layout/process1"/>
    <dgm:cxn modelId="{BAEFA7A3-1799-4557-B01C-9D0C595FE741}" type="presParOf" srcId="{5DD41374-0B0E-4B56-860C-0FB042F79C52}" destId="{E25F71C1-5890-4DDD-BD2E-306265EDFAC4}" srcOrd="0" destOrd="0" presId="urn:microsoft.com/office/officeart/2005/8/layout/process1"/>
    <dgm:cxn modelId="{31775315-E2FA-4296-90C5-5536D2CFBA86}" type="presParOf" srcId="{986A8F67-2892-4379-91BA-D061362CFB33}" destId="{0EA69F74-D451-4845-BCCD-E383B386D734}" srcOrd="6" destOrd="0" presId="urn:microsoft.com/office/officeart/2005/8/layout/process1"/>
    <dgm:cxn modelId="{A4ED89A3-3B7D-4C18-B8D4-7520B8549BEC}" type="presParOf" srcId="{986A8F67-2892-4379-91BA-D061362CFB33}" destId="{84AE97F8-1E4B-46FD-B664-62DA1B18B7F3}" srcOrd="7" destOrd="0" presId="urn:microsoft.com/office/officeart/2005/8/layout/process1"/>
    <dgm:cxn modelId="{3CFEC74A-E258-4BC6-AF81-F855C316115B}" type="presParOf" srcId="{84AE97F8-1E4B-46FD-B664-62DA1B18B7F3}" destId="{F793F874-06AC-48F7-B128-6A9290D3EA66}" srcOrd="0" destOrd="0" presId="urn:microsoft.com/office/officeart/2005/8/layout/process1"/>
    <dgm:cxn modelId="{0B3DB937-4644-486C-A14C-EFD7DFED6038}" type="presParOf" srcId="{986A8F67-2892-4379-91BA-D061362CFB33}" destId="{021C5ABB-062F-4878-91EA-E1E1CB1F0E2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D0669-D196-4F4F-AB81-4F0BD4F94863}">
      <dsp:nvSpPr>
        <dsp:cNvPr id="0" name=""/>
        <dsp:cNvSpPr/>
      </dsp:nvSpPr>
      <dsp:spPr>
        <a:xfrm>
          <a:off x="5622" y="0"/>
          <a:ext cx="1743055" cy="515229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u="sng" kern="1200" dirty="0">
              <a:latin typeface="Calibri" panose="020F0502020204030204" pitchFamily="34" charset="0"/>
              <a:cs typeface="Calibri" panose="020F0502020204030204" pitchFamily="34" charset="0"/>
            </a:rPr>
            <a:t>Data Understanding</a:t>
          </a: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Import Data from csv</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Understand the Data Types and Shape</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Identify target column for analysis (loan status)</a:t>
          </a:r>
        </a:p>
      </dsp:txBody>
      <dsp:txXfrm>
        <a:off x="56674" y="51052"/>
        <a:ext cx="1640951" cy="5050188"/>
      </dsp:txXfrm>
    </dsp:sp>
    <dsp:sp modelId="{0C918AA0-104E-4492-A546-DBAAD2212DC8}">
      <dsp:nvSpPr>
        <dsp:cNvPr id="0" name=""/>
        <dsp:cNvSpPr/>
      </dsp:nvSpPr>
      <dsp:spPr>
        <a:xfrm>
          <a:off x="1922983" y="2360007"/>
          <a:ext cx="369527" cy="4322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p>
      </dsp:txBody>
      <dsp:txXfrm>
        <a:off x="1922983" y="2446462"/>
        <a:ext cx="258669" cy="259367"/>
      </dsp:txXfrm>
    </dsp:sp>
    <dsp:sp modelId="{E6B0E857-D8B3-4347-85FB-5BDB5EBDADDD}">
      <dsp:nvSpPr>
        <dsp:cNvPr id="0" name=""/>
        <dsp:cNvSpPr/>
      </dsp:nvSpPr>
      <dsp:spPr>
        <a:xfrm>
          <a:off x="2445900" y="0"/>
          <a:ext cx="1743055" cy="5152292"/>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u="sng" kern="1200" dirty="0">
              <a:latin typeface="Calibri" panose="020F0502020204030204" pitchFamily="34" charset="0"/>
              <a:cs typeface="Calibri" panose="020F0502020204030204" pitchFamily="34" charset="0"/>
            </a:rPr>
            <a:t>Data Clean up - 1</a:t>
          </a: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Remove unused columns (e.g. URL, description)</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Convert % into numbers</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Identify and Remove missing columns (assumption 50% and above empty)</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Remove columns that have 0 as a value across all rows</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 Remove columns with single value across all rows (5 columns identified)</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Remove columns with single value across all rows (5 columns identified)</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Drop duplicate rows if any</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Potentially 2 Imputes values based on mean, median or mode (not done)</a:t>
          </a:r>
        </a:p>
      </dsp:txBody>
      <dsp:txXfrm>
        <a:off x="2496952" y="51052"/>
        <a:ext cx="1640951" cy="5050188"/>
      </dsp:txXfrm>
    </dsp:sp>
    <dsp:sp modelId="{A0A0E2DE-C066-40B3-9F91-BF68025F3426}">
      <dsp:nvSpPr>
        <dsp:cNvPr id="0" name=""/>
        <dsp:cNvSpPr/>
      </dsp:nvSpPr>
      <dsp:spPr>
        <a:xfrm>
          <a:off x="4363261" y="2360007"/>
          <a:ext cx="369527" cy="4322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p>
      </dsp:txBody>
      <dsp:txXfrm>
        <a:off x="4363261" y="2446462"/>
        <a:ext cx="258669" cy="259367"/>
      </dsp:txXfrm>
    </dsp:sp>
    <dsp:sp modelId="{8C6BD078-C1CB-4536-A02D-0F9E8FF6ECE6}">
      <dsp:nvSpPr>
        <dsp:cNvPr id="0" name=""/>
        <dsp:cNvSpPr/>
      </dsp:nvSpPr>
      <dsp:spPr>
        <a:xfrm>
          <a:off x="4886177" y="0"/>
          <a:ext cx="1743055" cy="515229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u="sng" kern="1200" dirty="0">
              <a:latin typeface="Calibri" panose="020F0502020204030204" pitchFamily="34" charset="0"/>
              <a:cs typeface="Calibri" panose="020F0502020204030204" pitchFamily="34" charset="0"/>
            </a:rPr>
            <a:t>Data Clean up - 2</a:t>
          </a: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Drop “current” loans given we are not sure if these will go bad or not. Not relevant for study.</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Categorizing variables based on (see Note-1)</a:t>
          </a:r>
        </a:p>
        <a:p>
          <a:pPr marL="114300" lvl="2"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Applicant Related</a:t>
          </a:r>
        </a:p>
        <a:p>
          <a:pPr marL="114300" lvl="2"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Loan Characteristics</a:t>
          </a:r>
        </a:p>
        <a:p>
          <a:pPr marL="114300" lvl="2"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Customer Behaviour</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Drop all behaviour related columns as these are not used for loan processing, these come after loan has been issued.</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dsp:txBody>
      <dsp:txXfrm>
        <a:off x="4937229" y="51052"/>
        <a:ext cx="1640951" cy="5050188"/>
      </dsp:txXfrm>
    </dsp:sp>
    <dsp:sp modelId="{5DD41374-0B0E-4B56-860C-0FB042F79C52}">
      <dsp:nvSpPr>
        <dsp:cNvPr id="0" name=""/>
        <dsp:cNvSpPr/>
      </dsp:nvSpPr>
      <dsp:spPr>
        <a:xfrm>
          <a:off x="6803538" y="2360007"/>
          <a:ext cx="369527" cy="4322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p>
      </dsp:txBody>
      <dsp:txXfrm>
        <a:off x="6803538" y="2446462"/>
        <a:ext cx="258669" cy="259367"/>
      </dsp:txXfrm>
    </dsp:sp>
    <dsp:sp modelId="{0EA69F74-D451-4845-BCCD-E383B386D734}">
      <dsp:nvSpPr>
        <dsp:cNvPr id="0" name=""/>
        <dsp:cNvSpPr/>
      </dsp:nvSpPr>
      <dsp:spPr>
        <a:xfrm>
          <a:off x="7326455" y="0"/>
          <a:ext cx="1743055" cy="515229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622300">
            <a:lnSpc>
              <a:spcPct val="90000"/>
            </a:lnSpc>
            <a:spcBef>
              <a:spcPct val="0"/>
            </a:spcBef>
            <a:spcAft>
              <a:spcPct val="35000"/>
            </a:spcAft>
            <a:buNone/>
          </a:pPr>
          <a:r>
            <a:rPr lang="en-IN" sz="1200" b="1" u="sng" kern="1200" dirty="0">
              <a:latin typeface="Calibri" panose="020F0502020204030204" pitchFamily="34" charset="0"/>
              <a:cs typeface="Calibri" panose="020F0502020204030204" pitchFamily="34" charset="0"/>
            </a:rPr>
            <a:t>Univariate Analysis</a:t>
          </a: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Categorize all variables into (see Note-2)</a:t>
          </a:r>
        </a:p>
        <a:p>
          <a:pPr marL="114300" lvl="2" indent="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Not Relevant</a:t>
          </a:r>
        </a:p>
        <a:p>
          <a:pPr marL="114300" lvl="2" indent="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Unordered</a:t>
          </a:r>
        </a:p>
        <a:p>
          <a:pPr marL="114300" lvl="2" indent="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Ordered and</a:t>
          </a:r>
        </a:p>
        <a:p>
          <a:pPr marL="114300" lvl="2" indent="0" algn="l" defTabSz="466725">
            <a:lnSpc>
              <a:spcPct val="90000"/>
            </a:lnSpc>
            <a:spcBef>
              <a:spcPct val="0"/>
            </a:spcBef>
            <a:spcAft>
              <a:spcPct val="15000"/>
            </a:spcAft>
            <a:buChar char="•"/>
          </a:pPr>
          <a:r>
            <a:rPr lang="en-IN" sz="1050" kern="1200" dirty="0">
              <a:latin typeface="Calibri" panose="020F0502020204030204" pitchFamily="34" charset="0"/>
              <a:cs typeface="Calibri" panose="020F0502020204030204" pitchFamily="34" charset="0"/>
            </a:rPr>
            <a:t>Continuous</a:t>
          </a:r>
        </a:p>
        <a:p>
          <a:pPr marL="57150" lvl="1" indent="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Drop all the ‘Not Relevant; columns</a:t>
          </a:r>
        </a:p>
        <a:p>
          <a:pPr marL="57150" lvl="1" indent="-57150" algn="l" defTabSz="466725">
            <a:lnSpc>
              <a:spcPct val="90000"/>
            </a:lnSpc>
            <a:spcBef>
              <a:spcPct val="0"/>
            </a:spcBef>
            <a:spcAft>
              <a:spcPct val="15000"/>
            </a:spcAft>
            <a:buChar char="•"/>
          </a:pPr>
          <a:endParaRPr lang="en-IN" sz="1050" kern="1200" dirty="0">
            <a:solidFill>
              <a:prstClr val="white"/>
            </a:solidFill>
            <a:latin typeface="Calibri" panose="020F0502020204030204" pitchFamily="34" charset="0"/>
            <a:ea typeface="+mn-ea"/>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Plot graphs of the </a:t>
          </a:r>
          <a:r>
            <a:rPr lang="en-IN" sz="1050" b="1" i="1" kern="1200" dirty="0">
              <a:latin typeface="Calibri" panose="020F0502020204030204" pitchFamily="34" charset="0"/>
              <a:ea typeface="+mn-ea"/>
              <a:cs typeface="Calibri" panose="020F0502020204030204" pitchFamily="34" charset="0"/>
            </a:rPr>
            <a:t>unordered categorical variables</a:t>
          </a:r>
          <a:r>
            <a:rPr lang="en-IN" sz="1050" kern="1200" dirty="0">
              <a:latin typeface="Calibri" panose="020F0502020204030204" pitchFamily="34" charset="0"/>
              <a:ea typeface="+mn-ea"/>
              <a:cs typeface="Calibri" panose="020F0502020204030204" pitchFamily="34" charset="0"/>
            </a:rPr>
            <a:t> and search for insights</a:t>
          </a:r>
        </a:p>
        <a:p>
          <a:pPr marL="57150" lvl="1" indent="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Plot graphs of the </a:t>
          </a:r>
          <a:r>
            <a:rPr lang="en-IN" sz="1050" b="1" i="1" kern="1200" dirty="0">
              <a:latin typeface="Calibri" panose="020F0502020204030204" pitchFamily="34" charset="0"/>
              <a:ea typeface="+mn-ea"/>
              <a:cs typeface="Calibri" panose="020F0502020204030204" pitchFamily="34" charset="0"/>
            </a:rPr>
            <a:t>Ordered categorical variables </a:t>
          </a:r>
          <a:r>
            <a:rPr lang="en-IN" sz="1050" kern="1200" dirty="0">
              <a:latin typeface="Calibri" panose="020F0502020204030204" pitchFamily="34" charset="0"/>
              <a:ea typeface="+mn-ea"/>
              <a:cs typeface="Calibri" panose="020F0502020204030204" pitchFamily="34" charset="0"/>
            </a:rPr>
            <a:t>and search for insights</a:t>
          </a:r>
        </a:p>
        <a:p>
          <a:pPr marL="57150" lvl="1" indent="-57150" algn="l" defTabSz="466725">
            <a:lnSpc>
              <a:spcPct val="90000"/>
            </a:lnSpc>
            <a:spcBef>
              <a:spcPct val="0"/>
            </a:spcBef>
            <a:spcAft>
              <a:spcPct val="15000"/>
            </a:spcAft>
            <a:buChar char="•"/>
          </a:pPr>
          <a:endParaRPr lang="en-IN" sz="1050" kern="1200" dirty="0">
            <a:solidFill>
              <a:prstClr val="white"/>
            </a:solidFill>
            <a:latin typeface="Calibri" panose="020F0502020204030204" pitchFamily="34" charset="0"/>
            <a:ea typeface="+mn-ea"/>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Plot Histograms for </a:t>
          </a:r>
          <a:r>
            <a:rPr lang="en-IN" sz="1050" b="1" i="1" kern="1200" dirty="0">
              <a:latin typeface="Calibri" panose="020F0502020204030204" pitchFamily="34" charset="0"/>
              <a:ea typeface="+mn-ea"/>
              <a:cs typeface="Calibri" panose="020F0502020204030204" pitchFamily="34" charset="0"/>
            </a:rPr>
            <a:t>continuous variables</a:t>
          </a:r>
          <a:r>
            <a:rPr lang="en-IN" sz="1050" kern="1200" dirty="0">
              <a:latin typeface="Calibri" panose="020F0502020204030204" pitchFamily="34" charset="0"/>
              <a:ea typeface="+mn-ea"/>
              <a:cs typeface="Calibri" panose="020F0502020204030204" pitchFamily="34" charset="0"/>
            </a:rPr>
            <a:t> and search for insights</a:t>
          </a:r>
        </a:p>
        <a:p>
          <a:pPr marL="57150" lvl="1" indent="-57150" algn="l" defTabSz="466725">
            <a:lnSpc>
              <a:spcPct val="90000"/>
            </a:lnSpc>
            <a:spcBef>
              <a:spcPct val="0"/>
            </a:spcBef>
            <a:spcAft>
              <a:spcPct val="15000"/>
            </a:spcAft>
            <a:buChar char="•"/>
          </a:pPr>
          <a:endParaRPr lang="en-IN" sz="1050" kern="1200" dirty="0">
            <a:solidFill>
              <a:prstClr val="white"/>
            </a:solidFill>
            <a:latin typeface="Calibri" panose="020F0502020204030204" pitchFamily="34" charset="0"/>
            <a:ea typeface="+mn-ea"/>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solidFill>
                <a:prstClr val="white"/>
              </a:solidFill>
              <a:latin typeface="Calibri" panose="020F0502020204030204" pitchFamily="34" charset="0"/>
              <a:ea typeface="+mn-ea"/>
              <a:cs typeface="Calibri" panose="020F0502020204030204" pitchFamily="34" charset="0"/>
            </a:rPr>
            <a:t>Carry out </a:t>
          </a:r>
          <a:r>
            <a:rPr lang="en-IN" sz="1050" b="1" i="1" kern="1200" dirty="0">
              <a:solidFill>
                <a:prstClr val="white"/>
              </a:solidFill>
              <a:latin typeface="Calibri" panose="020F0502020204030204" pitchFamily="34" charset="0"/>
              <a:ea typeface="+mn-ea"/>
              <a:cs typeface="Calibri" panose="020F0502020204030204" pitchFamily="34" charset="0"/>
            </a:rPr>
            <a:t>Segmented Univariate Analysis</a:t>
          </a:r>
          <a:r>
            <a:rPr lang="en-IN" sz="1050" kern="1200" dirty="0">
              <a:solidFill>
                <a:prstClr val="white"/>
              </a:solidFill>
              <a:latin typeface="Calibri" panose="020F0502020204030204" pitchFamily="34" charset="0"/>
              <a:ea typeface="+mn-ea"/>
              <a:cs typeface="Calibri" panose="020F0502020204030204" pitchFamily="34" charset="0"/>
            </a:rPr>
            <a:t> for Bad loans and Good loans and search for Insights</a:t>
          </a:r>
        </a:p>
        <a:p>
          <a:pPr marL="57150" lvl="1" indent="0" algn="l" defTabSz="466725">
            <a:lnSpc>
              <a:spcPct val="90000"/>
            </a:lnSpc>
            <a:spcBef>
              <a:spcPct val="0"/>
            </a:spcBef>
            <a:spcAft>
              <a:spcPct val="15000"/>
            </a:spcAft>
            <a:buChar char="•"/>
          </a:pPr>
          <a:endParaRPr lang="en-IN" sz="1050" kern="1200" dirty="0">
            <a:latin typeface="Calibri" panose="020F0502020204030204" pitchFamily="34" charset="0"/>
            <a:cs typeface="Calibri" panose="020F0502020204030204" pitchFamily="34" charset="0"/>
          </a:endParaRPr>
        </a:p>
      </dsp:txBody>
      <dsp:txXfrm>
        <a:off x="7377507" y="51052"/>
        <a:ext cx="1640951" cy="5050188"/>
      </dsp:txXfrm>
    </dsp:sp>
    <dsp:sp modelId="{84AE97F8-1E4B-46FD-B664-62DA1B18B7F3}">
      <dsp:nvSpPr>
        <dsp:cNvPr id="0" name=""/>
        <dsp:cNvSpPr/>
      </dsp:nvSpPr>
      <dsp:spPr>
        <a:xfrm>
          <a:off x="9243816" y="2360007"/>
          <a:ext cx="369527" cy="43227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p>
      </dsp:txBody>
      <dsp:txXfrm>
        <a:off x="9243816" y="2446462"/>
        <a:ext cx="258669" cy="259367"/>
      </dsp:txXfrm>
    </dsp:sp>
    <dsp:sp modelId="{021C5ABB-062F-4878-91EA-E1E1CB1F0E2B}">
      <dsp:nvSpPr>
        <dsp:cNvPr id="0" name=""/>
        <dsp:cNvSpPr/>
      </dsp:nvSpPr>
      <dsp:spPr>
        <a:xfrm>
          <a:off x="9766732" y="0"/>
          <a:ext cx="1743055" cy="515229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622300">
            <a:lnSpc>
              <a:spcPct val="90000"/>
            </a:lnSpc>
            <a:spcBef>
              <a:spcPct val="0"/>
            </a:spcBef>
            <a:spcAft>
              <a:spcPct val="35000"/>
            </a:spcAft>
            <a:buNone/>
          </a:pPr>
          <a:r>
            <a:rPr lang="en-IN" sz="1200" b="1" u="sng" kern="1200" dirty="0">
              <a:latin typeface="Calibri" panose="020F0502020204030204" pitchFamily="34" charset="0"/>
              <a:cs typeface="Calibri" panose="020F0502020204030204" pitchFamily="34" charset="0"/>
            </a:rPr>
            <a:t>Bivariate Analysis</a:t>
          </a: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Select subset of columns for Bivariate analysis</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ea typeface="+mn-ea"/>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Get Heatmap on the correlation b/w the columns and identify insights on </a:t>
          </a:r>
          <a:r>
            <a:rPr lang="en-IN" sz="1050" b="1" i="1" kern="1200" dirty="0">
              <a:latin typeface="Calibri" panose="020F0502020204030204" pitchFamily="34" charset="0"/>
              <a:ea typeface="+mn-ea"/>
              <a:cs typeface="Calibri" panose="020F0502020204030204" pitchFamily="34" charset="0"/>
            </a:rPr>
            <a:t>correlation</a:t>
          </a:r>
          <a:r>
            <a:rPr lang="en-IN" sz="1050" kern="1200" dirty="0">
              <a:latin typeface="Calibri" panose="020F0502020204030204" pitchFamily="34" charset="0"/>
              <a:ea typeface="+mn-ea"/>
              <a:cs typeface="Calibri" panose="020F0502020204030204" pitchFamily="34" charset="0"/>
            </a:rPr>
            <a:t> </a:t>
          </a:r>
        </a:p>
        <a:p>
          <a:pPr marL="57150" lvl="1" indent="-57150" algn="l" defTabSz="466725">
            <a:lnSpc>
              <a:spcPct val="90000"/>
            </a:lnSpc>
            <a:spcBef>
              <a:spcPct val="0"/>
            </a:spcBef>
            <a:spcAft>
              <a:spcPct val="15000"/>
            </a:spcAft>
            <a:buChar char="•"/>
          </a:pPr>
          <a:endParaRPr lang="en-IN" sz="1050" kern="1200" dirty="0">
            <a:solidFill>
              <a:prstClr val="white"/>
            </a:solidFill>
            <a:latin typeface="Calibri" panose="020F0502020204030204" pitchFamily="34" charset="0"/>
            <a:ea typeface="+mn-ea"/>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 Apply Category codes for unordered columns e.g. State, verification status, purpose, grade, month, home ownership, term, emp_length…</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ea typeface="+mn-ea"/>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Get Pair plot on the variables to see if there are any relationships </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ea typeface="+mn-ea"/>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Keep single column among the high correlated sets of data and drop the others in that set. </a:t>
          </a:r>
        </a:p>
        <a:p>
          <a:pPr marL="57150" lvl="1" indent="-57150" algn="l" defTabSz="466725">
            <a:lnSpc>
              <a:spcPct val="90000"/>
            </a:lnSpc>
            <a:spcBef>
              <a:spcPct val="0"/>
            </a:spcBef>
            <a:spcAft>
              <a:spcPct val="15000"/>
            </a:spcAft>
            <a:buChar char="•"/>
          </a:pPr>
          <a:endParaRPr lang="en-IN" sz="1050" kern="1200" dirty="0">
            <a:latin typeface="Calibri" panose="020F0502020204030204" pitchFamily="34" charset="0"/>
            <a:ea typeface="+mn-ea"/>
            <a:cs typeface="Calibri" panose="020F0502020204030204" pitchFamily="34" charset="0"/>
          </a:endParaRPr>
        </a:p>
        <a:p>
          <a:pPr marL="57150" lvl="1" indent="-57150" algn="l" defTabSz="466725">
            <a:lnSpc>
              <a:spcPct val="90000"/>
            </a:lnSpc>
            <a:spcBef>
              <a:spcPct val="0"/>
            </a:spcBef>
            <a:spcAft>
              <a:spcPct val="15000"/>
            </a:spcAft>
            <a:buChar char="•"/>
          </a:pPr>
          <a:r>
            <a:rPr lang="en-IN" sz="1050" kern="1200" dirty="0">
              <a:latin typeface="Calibri" panose="020F0502020204030204" pitchFamily="34" charset="0"/>
              <a:ea typeface="+mn-ea"/>
              <a:cs typeface="Calibri" panose="020F0502020204030204" pitchFamily="34" charset="0"/>
            </a:rPr>
            <a:t>Apply heatmaps on paired columns for bivariate analysis and search for insights</a:t>
          </a:r>
        </a:p>
      </dsp:txBody>
      <dsp:txXfrm>
        <a:off x="9817784" y="51052"/>
        <a:ext cx="1640951" cy="50501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09-11-2019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152184"/>
          </a:xfrm>
        </p:spPr>
        <p:txBody>
          <a:bodyPr anchor="b">
            <a:normAutofit/>
          </a:bodyPr>
          <a:lstStyle>
            <a:lvl1pPr algn="l">
              <a:lnSpc>
                <a:spcPct val="85000"/>
              </a:lnSpc>
              <a:defRPr sz="66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097280" y="4093228"/>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158240" y="399505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A664142-C792-4B8E-8DDA-58C6B142853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11" name="Picture 10">
            <a:extLst>
              <a:ext uri="{FF2B5EF4-FFF2-40B4-BE49-F238E27FC236}">
                <a16:creationId xmlns:a16="http://schemas.microsoft.com/office/drawing/2014/main" id="{2C36D838-D3E3-4A1D-AA2D-A6782F56397D}"/>
              </a:ext>
            </a:extLst>
          </p:cNvPr>
          <p:cNvPicPr>
            <a:picLocks noChangeAspect="1"/>
          </p:cNvPicPr>
          <p:nvPr userDrawn="1"/>
        </p:nvPicPr>
        <p:blipFill>
          <a:blip r:embed="rId3">
            <a:extLst>
              <a:ext uri="{BEBA8EAE-BF5A-486C-A8C5-ECC9F3942E4B}">
                <a14:imgProps xmlns:a14="http://schemas.microsoft.com/office/drawing/2010/main">
                  <a14:imgLayer r:embed="rId4">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294088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2514600"/>
            <a:ext cx="10058400" cy="681444"/>
          </a:xfrm>
        </p:spPr>
        <p:txBody>
          <a:bodyPr anchor="b">
            <a:normAutofit/>
          </a:bodyPr>
          <a:lstStyle>
            <a:lvl1pPr algn="l">
              <a:lnSpc>
                <a:spcPct val="85000"/>
              </a:lnSpc>
              <a:defRPr sz="4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097280" y="3400699"/>
            <a:ext cx="10058400" cy="233377"/>
          </a:xfrm>
        </p:spPr>
        <p:txBody>
          <a:bodyPr lIns="91440" rIns="91440">
            <a:normAutofit/>
          </a:bodyPr>
          <a:lstStyle>
            <a:lvl1pPr marL="0" indent="0" algn="l">
              <a:buNone/>
              <a:defRPr sz="12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158240" y="3298371"/>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1329F472-1D81-4BC0-AC22-10C4E3B2B974}"/>
              </a:ext>
            </a:extLst>
          </p:cNvPr>
          <p:cNvSpPr txBox="1">
            <a:spLocks/>
          </p:cNvSpPr>
          <p:nvPr userDrawn="1"/>
        </p:nvSpPr>
        <p:spPr>
          <a:xfrm>
            <a:off x="1097280" y="2193256"/>
            <a:ext cx="10058400" cy="23337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12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latin typeface="+mn-lt"/>
              </a:rPr>
              <a:t>Section</a:t>
            </a:r>
          </a:p>
        </p:txBody>
      </p:sp>
    </p:spTree>
    <p:extLst>
      <p:ext uri="{BB962C8B-B14F-4D97-AF65-F5344CB8AC3E}">
        <p14:creationId xmlns:p14="http://schemas.microsoft.com/office/powerpoint/2010/main" val="392341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3CA01A6-D48A-4CBC-B4EF-5456DA654BFB}"/>
              </a:ext>
            </a:extLst>
          </p:cNvPr>
          <p:cNvSpPr>
            <a:spLocks noGrp="1"/>
          </p:cNvSpPr>
          <p:nvPr>
            <p:ph type="ftr" sz="quarter" idx="10"/>
          </p:nvPr>
        </p:nvSpPr>
        <p:spPr/>
        <p:txBody>
          <a:bodyPr/>
          <a:lstStyle/>
          <a:p>
            <a:r>
              <a:rPr lang="en-IN" dirty="0"/>
              <a:t>Lending Club Analysis Report by </a:t>
            </a:r>
          </a:p>
          <a:p>
            <a:r>
              <a:rPr lang="en-US" sz="700" dirty="0"/>
              <a:t>Shakeeb Pasha and Vishal Khera</a:t>
            </a:r>
            <a:endParaRPr lang="en-IN" sz="700" dirty="0"/>
          </a:p>
        </p:txBody>
      </p:sp>
      <p:sp>
        <p:nvSpPr>
          <p:cNvPr id="9" name="Slide Number Placeholder 8">
            <a:extLst>
              <a:ext uri="{FF2B5EF4-FFF2-40B4-BE49-F238E27FC236}">
                <a16:creationId xmlns:a16="http://schemas.microsoft.com/office/drawing/2014/main" id="{051D68A6-8D8A-41C3-BAD6-09E819CA03E2}"/>
              </a:ext>
            </a:extLst>
          </p:cNvPr>
          <p:cNvSpPr>
            <a:spLocks noGrp="1"/>
          </p:cNvSpPr>
          <p:nvPr>
            <p:ph type="sldNum" sz="quarter" idx="11"/>
          </p:nvPr>
        </p:nvSpPr>
        <p:spPr/>
        <p:txBody>
          <a:bodyPr/>
          <a:lstStyle/>
          <a:p>
            <a:fld id="{FEB03BD2-1502-4EB8-9698-823735E08444}" type="slidenum">
              <a:rPr lang="en-IN" smtClean="0"/>
              <a:pPr/>
              <a:t>‹#›</a:t>
            </a:fld>
            <a:endParaRPr lang="en-IN" dirty="0"/>
          </a:p>
        </p:txBody>
      </p:sp>
    </p:spTree>
    <p:extLst>
      <p:ext uri="{BB962C8B-B14F-4D97-AF65-F5344CB8AC3E}">
        <p14:creationId xmlns:p14="http://schemas.microsoft.com/office/powerpoint/2010/main" val="254901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93074" y="286604"/>
            <a:ext cx="9186358" cy="57554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0890" y="1580853"/>
            <a:ext cx="3370219" cy="45843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28161" y="1580853"/>
            <a:ext cx="3370219" cy="45843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2703FEED-E5B8-4201-B1D6-1C4987598F25}"/>
              </a:ext>
            </a:extLst>
          </p:cNvPr>
          <p:cNvSpPr>
            <a:spLocks noGrp="1"/>
          </p:cNvSpPr>
          <p:nvPr>
            <p:ph sz="half" idx="13"/>
          </p:nvPr>
        </p:nvSpPr>
        <p:spPr>
          <a:xfrm>
            <a:off x="8055432" y="1580853"/>
            <a:ext cx="3370219" cy="45843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2CBB04FF-E08A-471F-920B-5E2D9555C034}"/>
              </a:ext>
            </a:extLst>
          </p:cNvPr>
          <p:cNvSpPr>
            <a:spLocks noGrp="1"/>
          </p:cNvSpPr>
          <p:nvPr>
            <p:ph type="body" idx="14"/>
          </p:nvPr>
        </p:nvSpPr>
        <p:spPr>
          <a:xfrm>
            <a:off x="600890" y="1014796"/>
            <a:ext cx="3370219" cy="430826"/>
          </a:xfrm>
        </p:spPr>
        <p:txBody>
          <a:bodyPr lIns="91440" rIns="91440" anchor="ctr">
            <a:norm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6E4F1C61-CE2C-4266-86D6-0B558D7C260B}"/>
              </a:ext>
            </a:extLst>
          </p:cNvPr>
          <p:cNvSpPr>
            <a:spLocks noGrp="1"/>
          </p:cNvSpPr>
          <p:nvPr>
            <p:ph type="body" sz="quarter" idx="3"/>
          </p:nvPr>
        </p:nvSpPr>
        <p:spPr>
          <a:xfrm>
            <a:off x="4328161" y="1006088"/>
            <a:ext cx="3370219" cy="430826"/>
          </a:xfrm>
        </p:spPr>
        <p:txBody>
          <a:bodyPr lIns="91440" rIns="91440" anchor="ctr">
            <a:norm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659C313B-9B31-4AF6-B47F-8DD1B7B76F62}"/>
              </a:ext>
            </a:extLst>
          </p:cNvPr>
          <p:cNvSpPr>
            <a:spLocks noGrp="1"/>
          </p:cNvSpPr>
          <p:nvPr>
            <p:ph type="body" sz="quarter" idx="15"/>
          </p:nvPr>
        </p:nvSpPr>
        <p:spPr>
          <a:xfrm>
            <a:off x="8055432" y="1006088"/>
            <a:ext cx="3370219" cy="430826"/>
          </a:xfrm>
        </p:spPr>
        <p:txBody>
          <a:bodyPr lIns="91440" rIns="91440" anchor="ctr">
            <a:norm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Footer Placeholder 1">
            <a:extLst>
              <a:ext uri="{FF2B5EF4-FFF2-40B4-BE49-F238E27FC236}">
                <a16:creationId xmlns:a16="http://schemas.microsoft.com/office/drawing/2014/main" id="{B003B0C8-77FC-43DA-B435-84842E874737}"/>
              </a:ext>
            </a:extLst>
          </p:cNvPr>
          <p:cNvSpPr>
            <a:spLocks noGrp="1"/>
          </p:cNvSpPr>
          <p:nvPr>
            <p:ph type="ftr" sz="quarter" idx="16"/>
          </p:nvPr>
        </p:nvSpPr>
        <p:spPr/>
        <p:txBody>
          <a:bodyPr/>
          <a:lstStyle/>
          <a:p>
            <a:r>
              <a:rPr lang="en-IN" dirty="0"/>
              <a:t>Lending Club Analysis Report by </a:t>
            </a:r>
          </a:p>
          <a:p>
            <a:r>
              <a:rPr lang="en-US" sz="700" dirty="0"/>
              <a:t>Shakeeb Pasha and Vishal Khera</a:t>
            </a:r>
            <a:endParaRPr lang="en-IN" sz="700" dirty="0"/>
          </a:p>
        </p:txBody>
      </p:sp>
      <p:sp>
        <p:nvSpPr>
          <p:cNvPr id="14" name="Slide Number Placeholder 13">
            <a:extLst>
              <a:ext uri="{FF2B5EF4-FFF2-40B4-BE49-F238E27FC236}">
                <a16:creationId xmlns:a16="http://schemas.microsoft.com/office/drawing/2014/main" id="{0D93B4D6-36CE-418B-8E70-551A32666DE6}"/>
              </a:ext>
            </a:extLst>
          </p:cNvPr>
          <p:cNvSpPr>
            <a:spLocks noGrp="1"/>
          </p:cNvSpPr>
          <p:nvPr>
            <p:ph type="sldNum" sz="quarter" idx="17"/>
          </p:nvPr>
        </p:nvSpPr>
        <p:spPr/>
        <p:txBody>
          <a:bodyPr/>
          <a:lstStyle/>
          <a:p>
            <a:fld id="{FEB03BD2-1502-4EB8-9698-823735E08444}" type="slidenum">
              <a:rPr lang="en-IN" smtClean="0"/>
              <a:pPr/>
              <a:t>‹#›</a:t>
            </a:fld>
            <a:endParaRPr lang="en-IN" dirty="0"/>
          </a:p>
        </p:txBody>
      </p:sp>
    </p:spTree>
    <p:extLst>
      <p:ext uri="{BB962C8B-B14F-4D97-AF65-F5344CB8AC3E}">
        <p14:creationId xmlns:p14="http://schemas.microsoft.com/office/powerpoint/2010/main" val="225060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93074" y="286604"/>
            <a:ext cx="9186358" cy="57554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74462" y="1580853"/>
            <a:ext cx="2756471" cy="45843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306347" y="1580853"/>
            <a:ext cx="2756471" cy="45843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2703FEED-E5B8-4201-B1D6-1C4987598F25}"/>
              </a:ext>
            </a:extLst>
          </p:cNvPr>
          <p:cNvSpPr>
            <a:spLocks noGrp="1"/>
          </p:cNvSpPr>
          <p:nvPr>
            <p:ph sz="half" idx="13"/>
          </p:nvPr>
        </p:nvSpPr>
        <p:spPr>
          <a:xfrm>
            <a:off x="6238232" y="1580853"/>
            <a:ext cx="2756471" cy="45843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2CBB04FF-E08A-471F-920B-5E2D9555C034}"/>
              </a:ext>
            </a:extLst>
          </p:cNvPr>
          <p:cNvSpPr>
            <a:spLocks noGrp="1"/>
          </p:cNvSpPr>
          <p:nvPr>
            <p:ph type="body" idx="14"/>
          </p:nvPr>
        </p:nvSpPr>
        <p:spPr>
          <a:xfrm>
            <a:off x="374462" y="1014796"/>
            <a:ext cx="2756471" cy="430826"/>
          </a:xfrm>
        </p:spPr>
        <p:txBody>
          <a:bodyPr lIns="91440" rIns="91440" anchor="ctr">
            <a:norm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4">
            <a:extLst>
              <a:ext uri="{FF2B5EF4-FFF2-40B4-BE49-F238E27FC236}">
                <a16:creationId xmlns:a16="http://schemas.microsoft.com/office/drawing/2014/main" id="{6E4F1C61-CE2C-4266-86D6-0B558D7C260B}"/>
              </a:ext>
            </a:extLst>
          </p:cNvPr>
          <p:cNvSpPr>
            <a:spLocks noGrp="1"/>
          </p:cNvSpPr>
          <p:nvPr>
            <p:ph type="body" sz="quarter" idx="3"/>
          </p:nvPr>
        </p:nvSpPr>
        <p:spPr>
          <a:xfrm>
            <a:off x="3306347" y="1006088"/>
            <a:ext cx="2756471" cy="430826"/>
          </a:xfrm>
        </p:spPr>
        <p:txBody>
          <a:bodyPr lIns="91440" rIns="91440" anchor="ctr">
            <a:norm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4">
            <a:extLst>
              <a:ext uri="{FF2B5EF4-FFF2-40B4-BE49-F238E27FC236}">
                <a16:creationId xmlns:a16="http://schemas.microsoft.com/office/drawing/2014/main" id="{659C313B-9B31-4AF6-B47F-8DD1B7B76F62}"/>
              </a:ext>
            </a:extLst>
          </p:cNvPr>
          <p:cNvSpPr>
            <a:spLocks noGrp="1"/>
          </p:cNvSpPr>
          <p:nvPr>
            <p:ph type="body" sz="quarter" idx="15"/>
          </p:nvPr>
        </p:nvSpPr>
        <p:spPr>
          <a:xfrm>
            <a:off x="6238232" y="1006088"/>
            <a:ext cx="2756471" cy="430826"/>
          </a:xfrm>
        </p:spPr>
        <p:txBody>
          <a:bodyPr lIns="91440" rIns="91440" anchor="ctr">
            <a:norm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3">
            <a:extLst>
              <a:ext uri="{FF2B5EF4-FFF2-40B4-BE49-F238E27FC236}">
                <a16:creationId xmlns:a16="http://schemas.microsoft.com/office/drawing/2014/main" id="{58D64899-688E-45F6-960F-88CE290E4A18}"/>
              </a:ext>
            </a:extLst>
          </p:cNvPr>
          <p:cNvSpPr>
            <a:spLocks noGrp="1"/>
          </p:cNvSpPr>
          <p:nvPr>
            <p:ph sz="half" idx="16"/>
          </p:nvPr>
        </p:nvSpPr>
        <p:spPr>
          <a:xfrm>
            <a:off x="9170118" y="1580853"/>
            <a:ext cx="2756471" cy="45843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81042BC2-0305-4DFB-B49A-722C8FF20123}"/>
              </a:ext>
            </a:extLst>
          </p:cNvPr>
          <p:cNvSpPr>
            <a:spLocks noGrp="1"/>
          </p:cNvSpPr>
          <p:nvPr>
            <p:ph type="body" sz="quarter" idx="17"/>
          </p:nvPr>
        </p:nvSpPr>
        <p:spPr>
          <a:xfrm>
            <a:off x="9170118" y="1006088"/>
            <a:ext cx="2756471" cy="430826"/>
          </a:xfrm>
        </p:spPr>
        <p:txBody>
          <a:bodyPr lIns="91440" rIns="91440" anchor="ctr">
            <a:norm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 name="Footer Placeholder 1">
            <a:extLst>
              <a:ext uri="{FF2B5EF4-FFF2-40B4-BE49-F238E27FC236}">
                <a16:creationId xmlns:a16="http://schemas.microsoft.com/office/drawing/2014/main" id="{B441D53E-5F39-413E-B1F5-58392E3D8F85}"/>
              </a:ext>
            </a:extLst>
          </p:cNvPr>
          <p:cNvSpPr>
            <a:spLocks noGrp="1"/>
          </p:cNvSpPr>
          <p:nvPr>
            <p:ph type="ftr" sz="quarter" idx="18"/>
          </p:nvPr>
        </p:nvSpPr>
        <p:spPr/>
        <p:txBody>
          <a:bodyPr/>
          <a:lstStyle/>
          <a:p>
            <a:r>
              <a:rPr lang="en-IN" dirty="0"/>
              <a:t>Lending Club Analysis Report by </a:t>
            </a:r>
          </a:p>
          <a:p>
            <a:r>
              <a:rPr lang="en-US" sz="700" dirty="0"/>
              <a:t>Shakeeb Pasha and Vishal Khera</a:t>
            </a:r>
            <a:endParaRPr lang="en-IN" sz="700" dirty="0"/>
          </a:p>
        </p:txBody>
      </p:sp>
      <p:sp>
        <p:nvSpPr>
          <p:cNvPr id="16" name="Slide Number Placeholder 15">
            <a:extLst>
              <a:ext uri="{FF2B5EF4-FFF2-40B4-BE49-F238E27FC236}">
                <a16:creationId xmlns:a16="http://schemas.microsoft.com/office/drawing/2014/main" id="{6761B198-EDDC-4651-AE69-8EB7D3AA16CA}"/>
              </a:ext>
            </a:extLst>
          </p:cNvPr>
          <p:cNvSpPr>
            <a:spLocks noGrp="1"/>
          </p:cNvSpPr>
          <p:nvPr>
            <p:ph type="sldNum" sz="quarter" idx="19"/>
          </p:nvPr>
        </p:nvSpPr>
        <p:spPr/>
        <p:txBody>
          <a:bodyPr/>
          <a:lstStyle/>
          <a:p>
            <a:fld id="{FEB03BD2-1502-4EB8-9698-823735E08444}" type="slidenum">
              <a:rPr lang="en-IN" smtClean="0"/>
              <a:pPr/>
              <a:t>‹#›</a:t>
            </a:fld>
            <a:endParaRPr lang="en-IN" dirty="0"/>
          </a:p>
        </p:txBody>
      </p:sp>
    </p:spTree>
    <p:extLst>
      <p:ext uri="{BB962C8B-B14F-4D97-AF65-F5344CB8AC3E}">
        <p14:creationId xmlns:p14="http://schemas.microsoft.com/office/powerpoint/2010/main" val="300298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B21972C2-13E5-4943-998B-05D7B6912B4B}"/>
              </a:ext>
            </a:extLst>
          </p:cNvPr>
          <p:cNvSpPr>
            <a:spLocks noGrp="1"/>
          </p:cNvSpPr>
          <p:nvPr>
            <p:ph type="ftr" sz="quarter" idx="10"/>
          </p:nvPr>
        </p:nvSpPr>
        <p:spPr/>
        <p:txBody>
          <a:bodyPr/>
          <a:lstStyle/>
          <a:p>
            <a:r>
              <a:rPr lang="en-IN" dirty="0"/>
              <a:t>Lending Club Analysis Report by </a:t>
            </a:r>
          </a:p>
          <a:p>
            <a:r>
              <a:rPr lang="en-US" sz="700" dirty="0"/>
              <a:t>Shakeeb Pasha and Vishal Khera</a:t>
            </a:r>
            <a:endParaRPr lang="en-IN" sz="700" dirty="0"/>
          </a:p>
        </p:txBody>
      </p:sp>
      <p:sp>
        <p:nvSpPr>
          <p:cNvPr id="8" name="Slide Number Placeholder 7">
            <a:extLst>
              <a:ext uri="{FF2B5EF4-FFF2-40B4-BE49-F238E27FC236}">
                <a16:creationId xmlns:a16="http://schemas.microsoft.com/office/drawing/2014/main" id="{3D40A926-655E-493D-AEB5-B26B52E1ED68}"/>
              </a:ext>
            </a:extLst>
          </p:cNvPr>
          <p:cNvSpPr>
            <a:spLocks noGrp="1"/>
          </p:cNvSpPr>
          <p:nvPr>
            <p:ph type="sldNum" sz="quarter" idx="11"/>
          </p:nvPr>
        </p:nvSpPr>
        <p:spPr/>
        <p:txBody>
          <a:bodyPr/>
          <a:lstStyle/>
          <a:p>
            <a:fld id="{FEB03BD2-1502-4EB8-9698-823735E08444}" type="slidenum">
              <a:rPr lang="en-IN" smtClean="0"/>
              <a:pPr/>
              <a:t>‹#›</a:t>
            </a:fld>
            <a:endParaRPr lang="en-IN" dirty="0"/>
          </a:p>
        </p:txBody>
      </p:sp>
    </p:spTree>
    <p:extLst>
      <p:ext uri="{BB962C8B-B14F-4D97-AF65-F5344CB8AC3E}">
        <p14:creationId xmlns:p14="http://schemas.microsoft.com/office/powerpoint/2010/main" val="53148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lide Number Placeholder 8"/>
          <p:cNvSpPr>
            <a:spLocks noGrp="1"/>
          </p:cNvSpPr>
          <p:nvPr>
            <p:ph type="sldNum" sz="quarter" idx="12"/>
          </p:nvPr>
        </p:nvSpPr>
        <p:spPr>
          <a:xfrm>
            <a:off x="10379432" y="6459785"/>
            <a:ext cx="1312025" cy="365125"/>
          </a:xfrm>
          <a:prstGeom prst="rect">
            <a:avLst/>
          </a:prstGeom>
        </p:spPr>
        <p:txBody>
          <a:bodyPr/>
          <a:lstStyle/>
          <a:p>
            <a:fld id="{B4FB9132-D0D3-4182-9F3A-A2B393A6FF16}" type="slidenum">
              <a:rPr lang="en-IN" smtClean="0"/>
              <a:t>‹#›</a:t>
            </a:fld>
            <a:endParaRPr lang="en-IN" dirty="0"/>
          </a:p>
        </p:txBody>
      </p:sp>
      <p:sp>
        <p:nvSpPr>
          <p:cNvPr id="10" name="Footer Placeholder 4">
            <a:extLst>
              <a:ext uri="{FF2B5EF4-FFF2-40B4-BE49-F238E27FC236}">
                <a16:creationId xmlns:a16="http://schemas.microsoft.com/office/drawing/2014/main" id="{0B13BCD3-669F-43B1-8592-3B6BBB014EB9}"/>
              </a:ext>
            </a:extLst>
          </p:cNvPr>
          <p:cNvSpPr>
            <a:spLocks noGrp="1"/>
          </p:cNvSpPr>
          <p:nvPr>
            <p:ph type="ftr" sz="quarter" idx="3"/>
          </p:nvPr>
        </p:nvSpPr>
        <p:spPr>
          <a:xfrm>
            <a:off x="577217" y="6459785"/>
            <a:ext cx="4822804"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IN" dirty="0"/>
              <a:t>Lending Club Analysis Report by </a:t>
            </a:r>
          </a:p>
          <a:p>
            <a:r>
              <a:rPr lang="en-US" sz="700" dirty="0">
                <a:solidFill>
                  <a:schemeClr val="bg1"/>
                </a:solidFill>
              </a:rPr>
              <a:t>Shakeeb Pasha and Vishal Khera</a:t>
            </a:r>
            <a:endParaRPr lang="en-IN" sz="700" dirty="0">
              <a:solidFill>
                <a:schemeClr val="bg1"/>
              </a:solidFill>
            </a:endParaRPr>
          </a:p>
        </p:txBody>
      </p:sp>
    </p:spTree>
    <p:extLst>
      <p:ext uri="{BB962C8B-B14F-4D97-AF65-F5344CB8AC3E}">
        <p14:creationId xmlns:p14="http://schemas.microsoft.com/office/powerpoint/2010/main" val="214940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8278" y="286604"/>
            <a:ext cx="9103631" cy="497168"/>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53143" y="1097843"/>
            <a:ext cx="11042468" cy="5027466"/>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019361" y="90182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6F77919-30FD-4CB2-8E8C-56858DB751D3}"/>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12" name="Picture 11">
            <a:extLst>
              <a:ext uri="{FF2B5EF4-FFF2-40B4-BE49-F238E27FC236}">
                <a16:creationId xmlns:a16="http://schemas.microsoft.com/office/drawing/2014/main" id="{E96CA68A-1F1E-49FF-97A4-FCC157D6F1B8}"/>
              </a:ext>
            </a:extLst>
          </p:cNvPr>
          <p:cNvPicPr>
            <a:picLocks noChangeAspect="1"/>
          </p:cNvPicPr>
          <p:nvPr userDrawn="1"/>
        </p:nvPicPr>
        <p:blipFill>
          <a:blip r:embed="rId10">
            <a:extLst>
              <a:ext uri="{BEBA8EAE-BF5A-486C-A8C5-ECC9F3942E4B}">
                <a14:imgProps xmlns:a14="http://schemas.microsoft.com/office/drawing/2010/main">
                  <a14:imgLayer r:embed="rId11">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
        <p:nvSpPr>
          <p:cNvPr id="8" name="Footer Placeholder 7">
            <a:extLst>
              <a:ext uri="{FF2B5EF4-FFF2-40B4-BE49-F238E27FC236}">
                <a16:creationId xmlns:a16="http://schemas.microsoft.com/office/drawing/2014/main" id="{5C971772-77EE-43E0-B502-1E73627B0995}"/>
              </a:ext>
            </a:extLst>
          </p:cNvPr>
          <p:cNvSpPr>
            <a:spLocks noGrp="1"/>
          </p:cNvSpPr>
          <p:nvPr>
            <p:ph type="ftr" sz="quarter" idx="3"/>
          </p:nvPr>
        </p:nvSpPr>
        <p:spPr>
          <a:xfrm>
            <a:off x="627608" y="6446837"/>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IN" dirty="0"/>
              <a:t>Lending Club Analysis Report by </a:t>
            </a:r>
          </a:p>
          <a:p>
            <a:r>
              <a:rPr lang="en-US" sz="700" dirty="0"/>
              <a:t>Shakeeb Pasha and Vishal Khera</a:t>
            </a:r>
            <a:endParaRPr lang="en-IN" sz="700" dirty="0"/>
          </a:p>
        </p:txBody>
      </p:sp>
      <p:sp>
        <p:nvSpPr>
          <p:cNvPr id="13" name="Slide Number Placeholder 12">
            <a:extLst>
              <a:ext uri="{FF2B5EF4-FFF2-40B4-BE49-F238E27FC236}">
                <a16:creationId xmlns:a16="http://schemas.microsoft.com/office/drawing/2014/main" id="{58C9D4AF-B70A-44A8-9272-B9360D6D0B6C}"/>
              </a:ext>
            </a:extLst>
          </p:cNvPr>
          <p:cNvSpPr>
            <a:spLocks noGrp="1"/>
          </p:cNvSpPr>
          <p:nvPr>
            <p:ph type="sldNum" sz="quarter" idx="4"/>
          </p:nvPr>
        </p:nvSpPr>
        <p:spPr>
          <a:xfrm>
            <a:off x="8950234" y="6447122"/>
            <a:ext cx="2743200" cy="365125"/>
          </a:xfrm>
          <a:prstGeom prst="rect">
            <a:avLst/>
          </a:prstGeom>
        </p:spPr>
        <p:txBody>
          <a:bodyPr vert="horz" lIns="91440" tIns="45720" rIns="91440" bIns="45720" rtlCol="0" anchor="ctr"/>
          <a:lstStyle>
            <a:lvl1pPr algn="r">
              <a:defRPr sz="1200">
                <a:solidFill>
                  <a:schemeClr val="bg1"/>
                </a:solidFill>
              </a:defRPr>
            </a:lvl1pPr>
          </a:lstStyle>
          <a:p>
            <a:fld id="{FEB03BD2-1502-4EB8-9698-823735E08444}" type="slidenum">
              <a:rPr lang="en-IN" smtClean="0"/>
              <a:pPr/>
              <a:t>‹#›</a:t>
            </a:fld>
            <a:endParaRPr lang="en-IN" dirty="0"/>
          </a:p>
        </p:txBody>
      </p:sp>
    </p:spTree>
    <p:extLst>
      <p:ext uri="{BB962C8B-B14F-4D97-AF65-F5344CB8AC3E}">
        <p14:creationId xmlns:p14="http://schemas.microsoft.com/office/powerpoint/2010/main" val="3130906639"/>
      </p:ext>
    </p:extLst>
  </p:cSld>
  <p:clrMap bg1="lt1" tx1="dk1" bg2="lt2" tx2="dk2" accent1="accent1" accent2="accent2" accent3="accent3" accent4="accent4" accent5="accent5" accent6="accent6" hlink="hlink" folHlink="folHlink"/>
  <p:sldLayoutIdLst>
    <p:sldLayoutId id="2147483708" r:id="rId1"/>
    <p:sldLayoutId id="2147483715" r:id="rId2"/>
    <p:sldLayoutId id="2147483709" r:id="rId3"/>
    <p:sldLayoutId id="2147483711" r:id="rId4"/>
    <p:sldLayoutId id="2147483717" r:id="rId5"/>
    <p:sldLayoutId id="2147483713" r:id="rId6"/>
    <p:sldLayoutId id="2147483714" r:id="rId7"/>
  </p:sldLayoutIdLst>
  <p:txStyles>
    <p:title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3.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200" dirty="0">
                <a:latin typeface="+mn-lt"/>
              </a:rPr>
              <a:t>Lending Club Analysis</a:t>
            </a:r>
            <a:br>
              <a:rPr lang="en-IN" sz="2800" dirty="0"/>
            </a:br>
            <a:br>
              <a:rPr lang="en-IN" sz="2800" dirty="0"/>
            </a:br>
            <a:r>
              <a:rPr lang="en-IN" sz="2800" dirty="0"/>
              <a:t>Case Study </a:t>
            </a:r>
          </a:p>
        </p:txBody>
      </p:sp>
      <p:sp>
        <p:nvSpPr>
          <p:cNvPr id="6" name="Subtitle 5">
            <a:extLst>
              <a:ext uri="{FF2B5EF4-FFF2-40B4-BE49-F238E27FC236}">
                <a16:creationId xmlns:a16="http://schemas.microsoft.com/office/drawing/2014/main" id="{3D5978CE-45E1-407F-A6AF-02CA97E16C6E}"/>
              </a:ext>
            </a:extLst>
          </p:cNvPr>
          <p:cNvSpPr>
            <a:spLocks noGrp="1"/>
          </p:cNvSpPr>
          <p:nvPr>
            <p:ph type="subTitle" idx="1"/>
          </p:nvPr>
        </p:nvSpPr>
        <p:spPr/>
        <p:txBody>
          <a:bodyPr/>
          <a:lstStyle/>
          <a:p>
            <a:r>
              <a:rPr lang="en-US" cap="none" dirty="0">
                <a:solidFill>
                  <a:schemeClr val="tx1"/>
                </a:solidFill>
              </a:rPr>
              <a:t>Shakeeb Pasha and Vishal Khera</a:t>
            </a:r>
            <a:endParaRPr lang="en-IN" cap="none"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Segmented Univariate | Insights</a:t>
            </a:r>
          </a:p>
        </p:txBody>
      </p:sp>
      <p:sp>
        <p:nvSpPr>
          <p:cNvPr id="3" name="Content Placeholder 2">
            <a:extLst>
              <a:ext uri="{FF2B5EF4-FFF2-40B4-BE49-F238E27FC236}">
                <a16:creationId xmlns:a16="http://schemas.microsoft.com/office/drawing/2014/main" id="{39302CEB-014B-4AF1-A87E-5451F759128E}"/>
              </a:ext>
            </a:extLst>
          </p:cNvPr>
          <p:cNvSpPr>
            <a:spLocks noGrp="1"/>
          </p:cNvSpPr>
          <p:nvPr>
            <p:ph idx="1"/>
          </p:nvPr>
        </p:nvSpPr>
        <p:spPr>
          <a:xfrm>
            <a:off x="7887855" y="1097843"/>
            <a:ext cx="3807756" cy="5027466"/>
          </a:xfrm>
        </p:spPr>
        <p:txBody>
          <a:bodyPr>
            <a:normAutofit/>
          </a:bodyPr>
          <a:lstStyle/>
          <a:p>
            <a:pPr lvl="1"/>
            <a:r>
              <a:rPr lang="en-US" dirty="0"/>
              <a:t>Longer tenured loans have higher default rate</a:t>
            </a:r>
          </a:p>
          <a:p>
            <a:endParaRPr lang="en-IN" dirty="0"/>
          </a:p>
          <a:p>
            <a:pPr lvl="1"/>
            <a:endParaRPr lang="en-US" dirty="0"/>
          </a:p>
        </p:txBody>
      </p:sp>
      <p:pic>
        <p:nvPicPr>
          <p:cNvPr id="10242" name="Picture 2">
            <a:extLst>
              <a:ext uri="{FF2B5EF4-FFF2-40B4-BE49-F238E27FC236}">
                <a16:creationId xmlns:a16="http://schemas.microsoft.com/office/drawing/2014/main" id="{B986C359-CD84-42F5-9A37-397BAA60B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4" y="1097843"/>
            <a:ext cx="7523626" cy="493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02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Segmented Univariate | Insights</a:t>
            </a:r>
          </a:p>
        </p:txBody>
      </p:sp>
      <p:sp>
        <p:nvSpPr>
          <p:cNvPr id="3" name="Content Placeholder 2">
            <a:extLst>
              <a:ext uri="{FF2B5EF4-FFF2-40B4-BE49-F238E27FC236}">
                <a16:creationId xmlns:a16="http://schemas.microsoft.com/office/drawing/2014/main" id="{39302CEB-014B-4AF1-A87E-5451F759128E}"/>
              </a:ext>
            </a:extLst>
          </p:cNvPr>
          <p:cNvSpPr>
            <a:spLocks noGrp="1"/>
          </p:cNvSpPr>
          <p:nvPr>
            <p:ph idx="1"/>
          </p:nvPr>
        </p:nvSpPr>
        <p:spPr>
          <a:xfrm>
            <a:off x="7887855" y="1097843"/>
            <a:ext cx="3807756" cy="5027466"/>
          </a:xfrm>
        </p:spPr>
        <p:txBody>
          <a:bodyPr>
            <a:normAutofit/>
          </a:bodyPr>
          <a:lstStyle/>
          <a:p>
            <a:pPr lvl="1"/>
            <a:r>
              <a:rPr lang="en-US" dirty="0"/>
              <a:t>%age wise “no available information” on current employee length seems to have the highest default rate. </a:t>
            </a:r>
          </a:p>
          <a:p>
            <a:pPr lvl="1"/>
            <a:r>
              <a:rPr lang="en-US" dirty="0"/>
              <a:t>However the 10+ years seems to have a higher than average default rate with good volumes.</a:t>
            </a:r>
          </a:p>
        </p:txBody>
      </p:sp>
      <p:pic>
        <p:nvPicPr>
          <p:cNvPr id="9220" name="Picture 4">
            <a:extLst>
              <a:ext uri="{FF2B5EF4-FFF2-40B4-BE49-F238E27FC236}">
                <a16:creationId xmlns:a16="http://schemas.microsoft.com/office/drawing/2014/main" id="{64B80F4C-001C-4A37-ACEF-91661324E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76" y="990239"/>
            <a:ext cx="7784622" cy="5135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1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Segmented Univariate | Insights</a:t>
            </a:r>
          </a:p>
        </p:txBody>
      </p:sp>
      <p:sp>
        <p:nvSpPr>
          <p:cNvPr id="3" name="Content Placeholder 2">
            <a:extLst>
              <a:ext uri="{FF2B5EF4-FFF2-40B4-BE49-F238E27FC236}">
                <a16:creationId xmlns:a16="http://schemas.microsoft.com/office/drawing/2014/main" id="{39302CEB-014B-4AF1-A87E-5451F759128E}"/>
              </a:ext>
            </a:extLst>
          </p:cNvPr>
          <p:cNvSpPr>
            <a:spLocks noGrp="1"/>
          </p:cNvSpPr>
          <p:nvPr>
            <p:ph idx="1"/>
          </p:nvPr>
        </p:nvSpPr>
        <p:spPr>
          <a:xfrm>
            <a:off x="7887855" y="1097843"/>
            <a:ext cx="3807756" cy="5027466"/>
          </a:xfrm>
        </p:spPr>
        <p:txBody>
          <a:bodyPr>
            <a:normAutofit/>
          </a:bodyPr>
          <a:lstStyle/>
          <a:p>
            <a:pPr lvl="1"/>
            <a:r>
              <a:rPr lang="en-US" dirty="0"/>
              <a:t>Only A and B graded loans have the average default rates lower than average and the volumes of B is the highest in disbursement</a:t>
            </a:r>
          </a:p>
          <a:p>
            <a:endParaRPr lang="en-IN" dirty="0"/>
          </a:p>
          <a:p>
            <a:pPr lvl="1"/>
            <a:endParaRPr lang="en-US" dirty="0"/>
          </a:p>
        </p:txBody>
      </p:sp>
      <p:pic>
        <p:nvPicPr>
          <p:cNvPr id="8194" name="Picture 2">
            <a:extLst>
              <a:ext uri="{FF2B5EF4-FFF2-40B4-BE49-F238E27FC236}">
                <a16:creationId xmlns:a16="http://schemas.microsoft.com/office/drawing/2014/main" id="{FD7A32FA-452B-475D-9C81-43BFB31D2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35" y="1148190"/>
            <a:ext cx="7309083" cy="4821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7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7F89-A02B-4157-B76E-3C49C2D2B013}"/>
              </a:ext>
            </a:extLst>
          </p:cNvPr>
          <p:cNvSpPr>
            <a:spLocks noGrp="1"/>
          </p:cNvSpPr>
          <p:nvPr>
            <p:ph type="title"/>
          </p:nvPr>
        </p:nvSpPr>
        <p:spPr/>
        <p:txBody>
          <a:bodyPr/>
          <a:lstStyle/>
          <a:p>
            <a:r>
              <a:rPr lang="en-IN" dirty="0"/>
              <a:t>Bivariate Analysis | Cheat Sheet on States</a:t>
            </a:r>
          </a:p>
        </p:txBody>
      </p:sp>
      <p:sp>
        <p:nvSpPr>
          <p:cNvPr id="6" name="Content Placeholder 5">
            <a:extLst>
              <a:ext uri="{FF2B5EF4-FFF2-40B4-BE49-F238E27FC236}">
                <a16:creationId xmlns:a16="http://schemas.microsoft.com/office/drawing/2014/main" id="{286A134C-34EF-4E8C-BA0B-74F6D0ED2B6F}"/>
              </a:ext>
            </a:extLst>
          </p:cNvPr>
          <p:cNvSpPr>
            <a:spLocks noGrp="1"/>
          </p:cNvSpPr>
          <p:nvPr>
            <p:ph idx="1"/>
          </p:nvPr>
        </p:nvSpPr>
        <p:spPr>
          <a:xfrm>
            <a:off x="543108" y="4123764"/>
            <a:ext cx="11152503" cy="2079811"/>
          </a:xfrm>
        </p:spPr>
        <p:txBody>
          <a:bodyPr>
            <a:normAutofit/>
          </a:bodyPr>
          <a:lstStyle/>
          <a:p>
            <a:pPr lvl="1"/>
            <a:r>
              <a:rPr lang="en-IN" dirty="0"/>
              <a:t>The following table shows Good Loans with 90+% probability of being closed with no default (green) and Bad loans with 25% probability or more of going bad (amber) against</a:t>
            </a:r>
          </a:p>
          <a:p>
            <a:pPr lvl="2"/>
            <a:r>
              <a:rPr lang="en-IN" dirty="0"/>
              <a:t>State and House ownership of the applicant</a:t>
            </a:r>
          </a:p>
          <a:p>
            <a:pPr lvl="2"/>
            <a:r>
              <a:rPr lang="en-IN" dirty="0"/>
              <a:t>State and Public records of the applicant</a:t>
            </a:r>
          </a:p>
          <a:p>
            <a:pPr lvl="1"/>
            <a:endParaRPr lang="en-IN" dirty="0"/>
          </a:p>
          <a:p>
            <a:pPr lvl="1"/>
            <a:r>
              <a:rPr lang="en-IN" dirty="0"/>
              <a:t>Clearly some of the States are good such as IN, IA that irrespective of other parameters they probabilities are good and other states like NE, NV which have higher than default rates.</a:t>
            </a:r>
          </a:p>
        </p:txBody>
      </p:sp>
      <p:pic>
        <p:nvPicPr>
          <p:cNvPr id="12" name="Picture 11">
            <a:extLst>
              <a:ext uri="{FF2B5EF4-FFF2-40B4-BE49-F238E27FC236}">
                <a16:creationId xmlns:a16="http://schemas.microsoft.com/office/drawing/2014/main" id="{EE16C5A5-990E-4411-9EA2-2BA25857E812}"/>
              </a:ext>
            </a:extLst>
          </p:cNvPr>
          <p:cNvPicPr>
            <a:picLocks noChangeAspect="1"/>
          </p:cNvPicPr>
          <p:nvPr/>
        </p:nvPicPr>
        <p:blipFill>
          <a:blip r:embed="rId2"/>
          <a:stretch>
            <a:fillRect/>
          </a:stretch>
        </p:blipFill>
        <p:spPr>
          <a:xfrm>
            <a:off x="543109" y="1439563"/>
            <a:ext cx="11444653" cy="908110"/>
          </a:xfrm>
          <a:prstGeom prst="rect">
            <a:avLst/>
          </a:prstGeom>
        </p:spPr>
      </p:pic>
      <p:pic>
        <p:nvPicPr>
          <p:cNvPr id="13" name="Picture 12">
            <a:extLst>
              <a:ext uri="{FF2B5EF4-FFF2-40B4-BE49-F238E27FC236}">
                <a16:creationId xmlns:a16="http://schemas.microsoft.com/office/drawing/2014/main" id="{CD1B831F-770F-4EEF-92B5-17C6FC97EB7B}"/>
              </a:ext>
            </a:extLst>
          </p:cNvPr>
          <p:cNvPicPr>
            <a:picLocks noChangeAspect="1"/>
          </p:cNvPicPr>
          <p:nvPr/>
        </p:nvPicPr>
        <p:blipFill>
          <a:blip r:embed="rId3"/>
          <a:stretch>
            <a:fillRect/>
          </a:stretch>
        </p:blipFill>
        <p:spPr>
          <a:xfrm>
            <a:off x="543108" y="2897480"/>
            <a:ext cx="11444653" cy="1095475"/>
          </a:xfrm>
          <a:prstGeom prst="rect">
            <a:avLst/>
          </a:prstGeom>
        </p:spPr>
      </p:pic>
    </p:spTree>
    <p:extLst>
      <p:ext uri="{BB962C8B-B14F-4D97-AF65-F5344CB8AC3E}">
        <p14:creationId xmlns:p14="http://schemas.microsoft.com/office/powerpoint/2010/main" val="405698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Bivariate Analysis | Cheat Sheet on Loan Purpose</a:t>
            </a:r>
          </a:p>
        </p:txBody>
      </p:sp>
      <p:pic>
        <p:nvPicPr>
          <p:cNvPr id="5" name="Picture 4">
            <a:extLst>
              <a:ext uri="{FF2B5EF4-FFF2-40B4-BE49-F238E27FC236}">
                <a16:creationId xmlns:a16="http://schemas.microsoft.com/office/drawing/2014/main" id="{5B8AF83E-7771-4F57-9A24-A66DFBF668C8}"/>
              </a:ext>
            </a:extLst>
          </p:cNvPr>
          <p:cNvPicPr>
            <a:picLocks noChangeAspect="1"/>
          </p:cNvPicPr>
          <p:nvPr/>
        </p:nvPicPr>
        <p:blipFill>
          <a:blip r:embed="rId2"/>
          <a:stretch>
            <a:fillRect/>
          </a:stretch>
        </p:blipFill>
        <p:spPr>
          <a:xfrm>
            <a:off x="8910043" y="993626"/>
            <a:ext cx="2342234" cy="2495101"/>
          </a:xfrm>
          <a:prstGeom prst="rect">
            <a:avLst/>
          </a:prstGeom>
        </p:spPr>
      </p:pic>
      <p:pic>
        <p:nvPicPr>
          <p:cNvPr id="6" name="Picture 5">
            <a:extLst>
              <a:ext uri="{FF2B5EF4-FFF2-40B4-BE49-F238E27FC236}">
                <a16:creationId xmlns:a16="http://schemas.microsoft.com/office/drawing/2014/main" id="{9BCBC3D5-82D2-4BBC-81FB-51C24658754E}"/>
              </a:ext>
            </a:extLst>
          </p:cNvPr>
          <p:cNvPicPr>
            <a:picLocks noChangeAspect="1"/>
          </p:cNvPicPr>
          <p:nvPr/>
        </p:nvPicPr>
        <p:blipFill>
          <a:blip r:embed="rId3"/>
          <a:stretch>
            <a:fillRect/>
          </a:stretch>
        </p:blipFill>
        <p:spPr>
          <a:xfrm>
            <a:off x="176708" y="974584"/>
            <a:ext cx="8446616" cy="2454416"/>
          </a:xfrm>
          <a:prstGeom prst="rect">
            <a:avLst/>
          </a:prstGeom>
        </p:spPr>
      </p:pic>
      <p:sp>
        <p:nvSpPr>
          <p:cNvPr id="7" name="Content Placeholder 5">
            <a:extLst>
              <a:ext uri="{FF2B5EF4-FFF2-40B4-BE49-F238E27FC236}">
                <a16:creationId xmlns:a16="http://schemas.microsoft.com/office/drawing/2014/main" id="{7DFFED20-A8E2-4FD7-8887-37B58738EE8D}"/>
              </a:ext>
            </a:extLst>
          </p:cNvPr>
          <p:cNvSpPr txBox="1">
            <a:spLocks/>
          </p:cNvSpPr>
          <p:nvPr/>
        </p:nvSpPr>
        <p:spPr>
          <a:xfrm>
            <a:off x="176708" y="3619811"/>
            <a:ext cx="11152503" cy="23417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IN" dirty="0"/>
              <a:t>The following table shows Good Loans with 90+% probability of being closed with no default (green) and Bad loans with 25% probability or more of going bad (amber) against</a:t>
            </a:r>
          </a:p>
          <a:p>
            <a:pPr lvl="2"/>
            <a:r>
              <a:rPr lang="en-IN" dirty="0"/>
              <a:t>Loan Purpose and Loan Amount</a:t>
            </a:r>
          </a:p>
          <a:p>
            <a:pPr lvl="2"/>
            <a:r>
              <a:rPr lang="en-IN" dirty="0"/>
              <a:t>Loan Purpose and Rating of the Loan applicant</a:t>
            </a:r>
          </a:p>
          <a:p>
            <a:pPr lvl="1"/>
            <a:endParaRPr lang="en-IN" dirty="0"/>
          </a:p>
          <a:p>
            <a:pPr lvl="1"/>
            <a:r>
              <a:rPr lang="en-IN" dirty="0"/>
              <a:t>Clearly house loan seems to be the least risk followed by wedding and loans to small business carries the highest default rate. </a:t>
            </a:r>
          </a:p>
          <a:p>
            <a:pPr lvl="1"/>
            <a:r>
              <a:rPr lang="en-IN" dirty="0"/>
              <a:t>Best track record is in Grade A loans and the changes of bad loans worsens with fall in Applicant’s Grade </a:t>
            </a:r>
          </a:p>
        </p:txBody>
      </p:sp>
    </p:spTree>
    <p:extLst>
      <p:ext uri="{BB962C8B-B14F-4D97-AF65-F5344CB8AC3E}">
        <p14:creationId xmlns:p14="http://schemas.microsoft.com/office/powerpoint/2010/main" val="325865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Bivariate Analysis | Cheat Sheet on Loan Purpose - 2</a:t>
            </a:r>
          </a:p>
        </p:txBody>
      </p:sp>
      <p:sp>
        <p:nvSpPr>
          <p:cNvPr id="7" name="Content Placeholder 5">
            <a:extLst>
              <a:ext uri="{FF2B5EF4-FFF2-40B4-BE49-F238E27FC236}">
                <a16:creationId xmlns:a16="http://schemas.microsoft.com/office/drawing/2014/main" id="{7DFFED20-A8E2-4FD7-8887-37B58738EE8D}"/>
              </a:ext>
            </a:extLst>
          </p:cNvPr>
          <p:cNvSpPr txBox="1">
            <a:spLocks/>
          </p:cNvSpPr>
          <p:nvPr/>
        </p:nvSpPr>
        <p:spPr>
          <a:xfrm>
            <a:off x="176708" y="3619811"/>
            <a:ext cx="11152503" cy="234171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IN" dirty="0"/>
              <a:t>The following table shows Good Loans with 90+% probability of being closed with no default (green) and Bad loans with 25% probability or more of going bad (amber) against</a:t>
            </a:r>
          </a:p>
          <a:p>
            <a:pPr lvl="2"/>
            <a:r>
              <a:rPr lang="en-IN" dirty="0"/>
              <a:t>Loan Purpose and House Ownership</a:t>
            </a:r>
          </a:p>
          <a:p>
            <a:pPr lvl="2"/>
            <a:r>
              <a:rPr lang="en-IN" dirty="0"/>
              <a:t>Loan Purpose and Length of Employment in last organization</a:t>
            </a:r>
          </a:p>
          <a:p>
            <a:pPr lvl="2"/>
            <a:r>
              <a:rPr lang="en-IN" dirty="0"/>
              <a:t>Loan Purpose and N. of Public records</a:t>
            </a:r>
          </a:p>
          <a:p>
            <a:pPr lvl="1"/>
            <a:endParaRPr lang="en-IN" dirty="0"/>
          </a:p>
          <a:p>
            <a:pPr lvl="1"/>
            <a:r>
              <a:rPr lang="en-IN" dirty="0"/>
              <a:t>Reinforces the previous finding that </a:t>
            </a:r>
          </a:p>
          <a:p>
            <a:pPr lvl="2"/>
            <a:r>
              <a:rPr lang="en-IN" dirty="0"/>
              <a:t>small business is a problem irrespective of any other parameter and </a:t>
            </a:r>
          </a:p>
          <a:p>
            <a:pPr lvl="2"/>
            <a:r>
              <a:rPr lang="en-IN" dirty="0"/>
              <a:t>credit card loans is safe for people working in organizations where we have details of employee length. </a:t>
            </a:r>
          </a:p>
        </p:txBody>
      </p:sp>
      <p:pic>
        <p:nvPicPr>
          <p:cNvPr id="8" name="Content Placeholder 14">
            <a:extLst>
              <a:ext uri="{FF2B5EF4-FFF2-40B4-BE49-F238E27FC236}">
                <a16:creationId xmlns:a16="http://schemas.microsoft.com/office/drawing/2014/main" id="{BE293D12-73E2-4198-98C8-E4D6E0DFF213}"/>
              </a:ext>
            </a:extLst>
          </p:cNvPr>
          <p:cNvPicPr>
            <a:picLocks noGrp="1" noChangeAspect="1"/>
          </p:cNvPicPr>
          <p:nvPr>
            <p:ph idx="1"/>
          </p:nvPr>
        </p:nvPicPr>
        <p:blipFill>
          <a:blip r:embed="rId2"/>
          <a:stretch>
            <a:fillRect/>
          </a:stretch>
        </p:blipFill>
        <p:spPr>
          <a:xfrm>
            <a:off x="3822838" y="1022952"/>
            <a:ext cx="3534884" cy="2317281"/>
          </a:xfrm>
          <a:prstGeom prst="rect">
            <a:avLst/>
          </a:prstGeom>
        </p:spPr>
      </p:pic>
      <p:pic>
        <p:nvPicPr>
          <p:cNvPr id="9" name="Picture 8">
            <a:extLst>
              <a:ext uri="{FF2B5EF4-FFF2-40B4-BE49-F238E27FC236}">
                <a16:creationId xmlns:a16="http://schemas.microsoft.com/office/drawing/2014/main" id="{EC83D6CF-7037-4FEC-A9FA-096FE70613E9}"/>
              </a:ext>
            </a:extLst>
          </p:cNvPr>
          <p:cNvPicPr>
            <a:picLocks noChangeAspect="1"/>
          </p:cNvPicPr>
          <p:nvPr/>
        </p:nvPicPr>
        <p:blipFill>
          <a:blip r:embed="rId3"/>
          <a:stretch>
            <a:fillRect/>
          </a:stretch>
        </p:blipFill>
        <p:spPr>
          <a:xfrm>
            <a:off x="738589" y="1022952"/>
            <a:ext cx="2521138" cy="2317282"/>
          </a:xfrm>
          <a:prstGeom prst="rect">
            <a:avLst/>
          </a:prstGeom>
        </p:spPr>
      </p:pic>
      <p:pic>
        <p:nvPicPr>
          <p:cNvPr id="10" name="Picture 9">
            <a:extLst>
              <a:ext uri="{FF2B5EF4-FFF2-40B4-BE49-F238E27FC236}">
                <a16:creationId xmlns:a16="http://schemas.microsoft.com/office/drawing/2014/main" id="{B638AA74-DC48-4A8D-B9EA-AD97880A49FB}"/>
              </a:ext>
            </a:extLst>
          </p:cNvPr>
          <p:cNvPicPr>
            <a:picLocks noChangeAspect="1"/>
          </p:cNvPicPr>
          <p:nvPr/>
        </p:nvPicPr>
        <p:blipFill>
          <a:blip r:embed="rId4"/>
          <a:stretch>
            <a:fillRect/>
          </a:stretch>
        </p:blipFill>
        <p:spPr>
          <a:xfrm>
            <a:off x="7946769" y="1022952"/>
            <a:ext cx="1987970" cy="2317281"/>
          </a:xfrm>
          <a:prstGeom prst="rect">
            <a:avLst/>
          </a:prstGeom>
        </p:spPr>
      </p:pic>
    </p:spTree>
    <p:extLst>
      <p:ext uri="{BB962C8B-B14F-4D97-AF65-F5344CB8AC3E}">
        <p14:creationId xmlns:p14="http://schemas.microsoft.com/office/powerpoint/2010/main" val="355160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Bivariate Analysis | Cheat Sheet on Loan Purpose - 3</a:t>
            </a:r>
          </a:p>
        </p:txBody>
      </p:sp>
      <p:sp>
        <p:nvSpPr>
          <p:cNvPr id="7" name="Content Placeholder 5">
            <a:extLst>
              <a:ext uri="{FF2B5EF4-FFF2-40B4-BE49-F238E27FC236}">
                <a16:creationId xmlns:a16="http://schemas.microsoft.com/office/drawing/2014/main" id="{7DFFED20-A8E2-4FD7-8887-37B58738EE8D}"/>
              </a:ext>
            </a:extLst>
          </p:cNvPr>
          <p:cNvSpPr txBox="1">
            <a:spLocks/>
          </p:cNvSpPr>
          <p:nvPr/>
        </p:nvSpPr>
        <p:spPr>
          <a:xfrm>
            <a:off x="176708" y="3619811"/>
            <a:ext cx="11152503" cy="234171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IN" dirty="0"/>
              <a:t>The following table shows Good Loans with 90+% probability of being closed with no default (green) and Bad loans with 25% probability or more of going bad (amber) against</a:t>
            </a:r>
          </a:p>
          <a:p>
            <a:pPr lvl="2"/>
            <a:r>
              <a:rPr lang="en-IN" dirty="0"/>
              <a:t>Loan Purpose and House Ownership</a:t>
            </a:r>
          </a:p>
          <a:p>
            <a:pPr lvl="2"/>
            <a:r>
              <a:rPr lang="en-IN" dirty="0"/>
              <a:t>Loan Purpose and Length of Employment in last organization</a:t>
            </a:r>
          </a:p>
          <a:p>
            <a:pPr lvl="2"/>
            <a:r>
              <a:rPr lang="en-IN" dirty="0"/>
              <a:t>Loan Purpose and No. of Public records</a:t>
            </a:r>
          </a:p>
          <a:p>
            <a:pPr lvl="1"/>
            <a:endParaRPr lang="en-IN" dirty="0"/>
          </a:p>
          <a:p>
            <a:pPr lvl="1"/>
            <a:r>
              <a:rPr lang="en-IN" dirty="0"/>
              <a:t>Reinforces the previous finding that </a:t>
            </a:r>
          </a:p>
          <a:p>
            <a:pPr lvl="2"/>
            <a:r>
              <a:rPr lang="en-IN" dirty="0"/>
              <a:t>small business is a problem irrespective of any other parameter and </a:t>
            </a:r>
          </a:p>
          <a:p>
            <a:pPr lvl="2"/>
            <a:r>
              <a:rPr lang="en-IN" dirty="0"/>
              <a:t>credit card loans is safe for people working in organizations where we have details of employee length. </a:t>
            </a:r>
          </a:p>
        </p:txBody>
      </p:sp>
      <p:pic>
        <p:nvPicPr>
          <p:cNvPr id="8" name="Content Placeholder 14">
            <a:extLst>
              <a:ext uri="{FF2B5EF4-FFF2-40B4-BE49-F238E27FC236}">
                <a16:creationId xmlns:a16="http://schemas.microsoft.com/office/drawing/2014/main" id="{BE293D12-73E2-4198-98C8-E4D6E0DFF213}"/>
              </a:ext>
            </a:extLst>
          </p:cNvPr>
          <p:cNvPicPr>
            <a:picLocks noGrp="1" noChangeAspect="1"/>
          </p:cNvPicPr>
          <p:nvPr>
            <p:ph idx="1"/>
          </p:nvPr>
        </p:nvPicPr>
        <p:blipFill>
          <a:blip r:embed="rId2"/>
          <a:stretch>
            <a:fillRect/>
          </a:stretch>
        </p:blipFill>
        <p:spPr>
          <a:xfrm>
            <a:off x="3822838" y="1022952"/>
            <a:ext cx="3534884" cy="2317281"/>
          </a:xfrm>
          <a:prstGeom prst="rect">
            <a:avLst/>
          </a:prstGeom>
        </p:spPr>
      </p:pic>
      <p:pic>
        <p:nvPicPr>
          <p:cNvPr id="9" name="Picture 8">
            <a:extLst>
              <a:ext uri="{FF2B5EF4-FFF2-40B4-BE49-F238E27FC236}">
                <a16:creationId xmlns:a16="http://schemas.microsoft.com/office/drawing/2014/main" id="{EC83D6CF-7037-4FEC-A9FA-096FE70613E9}"/>
              </a:ext>
            </a:extLst>
          </p:cNvPr>
          <p:cNvPicPr>
            <a:picLocks noChangeAspect="1"/>
          </p:cNvPicPr>
          <p:nvPr/>
        </p:nvPicPr>
        <p:blipFill>
          <a:blip r:embed="rId3"/>
          <a:stretch>
            <a:fillRect/>
          </a:stretch>
        </p:blipFill>
        <p:spPr>
          <a:xfrm>
            <a:off x="738589" y="1022952"/>
            <a:ext cx="2521138" cy="2317282"/>
          </a:xfrm>
          <a:prstGeom prst="rect">
            <a:avLst/>
          </a:prstGeom>
        </p:spPr>
      </p:pic>
      <p:pic>
        <p:nvPicPr>
          <p:cNvPr id="10" name="Picture 9">
            <a:extLst>
              <a:ext uri="{FF2B5EF4-FFF2-40B4-BE49-F238E27FC236}">
                <a16:creationId xmlns:a16="http://schemas.microsoft.com/office/drawing/2014/main" id="{B638AA74-DC48-4A8D-B9EA-AD97880A49FB}"/>
              </a:ext>
            </a:extLst>
          </p:cNvPr>
          <p:cNvPicPr>
            <a:picLocks noChangeAspect="1"/>
          </p:cNvPicPr>
          <p:nvPr/>
        </p:nvPicPr>
        <p:blipFill>
          <a:blip r:embed="rId4"/>
          <a:stretch>
            <a:fillRect/>
          </a:stretch>
        </p:blipFill>
        <p:spPr>
          <a:xfrm>
            <a:off x="7946769" y="1022952"/>
            <a:ext cx="1987970" cy="2317281"/>
          </a:xfrm>
          <a:prstGeom prst="rect">
            <a:avLst/>
          </a:prstGeom>
        </p:spPr>
      </p:pic>
    </p:spTree>
    <p:extLst>
      <p:ext uri="{BB962C8B-B14F-4D97-AF65-F5344CB8AC3E}">
        <p14:creationId xmlns:p14="http://schemas.microsoft.com/office/powerpoint/2010/main" val="114544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Bivariate Analysis | Cheat Sheet on Loan Amounts</a:t>
            </a:r>
          </a:p>
        </p:txBody>
      </p:sp>
      <p:sp>
        <p:nvSpPr>
          <p:cNvPr id="7" name="Content Placeholder 5">
            <a:extLst>
              <a:ext uri="{FF2B5EF4-FFF2-40B4-BE49-F238E27FC236}">
                <a16:creationId xmlns:a16="http://schemas.microsoft.com/office/drawing/2014/main" id="{7DFFED20-A8E2-4FD7-8887-37B58738EE8D}"/>
              </a:ext>
            </a:extLst>
          </p:cNvPr>
          <p:cNvSpPr txBox="1">
            <a:spLocks/>
          </p:cNvSpPr>
          <p:nvPr/>
        </p:nvSpPr>
        <p:spPr>
          <a:xfrm>
            <a:off x="176708" y="4123591"/>
            <a:ext cx="11152503" cy="2127739"/>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IN" dirty="0"/>
              <a:t>The following table shows Good Loans with 90+% probability of being closed with no default (green) and Bad loans with 25% probability or more of going bad (amber) against</a:t>
            </a:r>
          </a:p>
          <a:p>
            <a:pPr lvl="2"/>
            <a:r>
              <a:rPr lang="en-IN" dirty="0"/>
              <a:t>Loan Amount Length of Employment in last organization</a:t>
            </a:r>
          </a:p>
          <a:p>
            <a:pPr lvl="2"/>
            <a:r>
              <a:rPr lang="en-IN" dirty="0"/>
              <a:t>Loan Amount and Grading of the Loan</a:t>
            </a:r>
          </a:p>
          <a:p>
            <a:pPr lvl="1"/>
            <a:endParaRPr lang="en-IN" dirty="0"/>
          </a:p>
          <a:p>
            <a:pPr lvl="1"/>
            <a:r>
              <a:rPr lang="en-IN" dirty="0"/>
              <a:t>Reinforces the fact that</a:t>
            </a:r>
          </a:p>
          <a:p>
            <a:pPr lvl="2"/>
            <a:r>
              <a:rPr lang="en-IN" dirty="0"/>
              <a:t>Higher loans have higher default rates and </a:t>
            </a:r>
          </a:p>
          <a:p>
            <a:pPr lvl="2"/>
            <a:r>
              <a:rPr lang="en-IN" dirty="0"/>
              <a:t>Lower grade applicants have higher rate of default. </a:t>
            </a:r>
          </a:p>
          <a:p>
            <a:pPr lvl="2"/>
            <a:r>
              <a:rPr lang="en-IN" dirty="0"/>
              <a:t>Grade A applicants seem to be the best in terms of closure rate</a:t>
            </a:r>
          </a:p>
        </p:txBody>
      </p:sp>
      <p:pic>
        <p:nvPicPr>
          <p:cNvPr id="11" name="Picture 10">
            <a:extLst>
              <a:ext uri="{FF2B5EF4-FFF2-40B4-BE49-F238E27FC236}">
                <a16:creationId xmlns:a16="http://schemas.microsoft.com/office/drawing/2014/main" id="{40B9B3DB-E8EF-419E-A3F6-0D3A461DE5C0}"/>
              </a:ext>
            </a:extLst>
          </p:cNvPr>
          <p:cNvPicPr>
            <a:picLocks noChangeAspect="1"/>
          </p:cNvPicPr>
          <p:nvPr/>
        </p:nvPicPr>
        <p:blipFill>
          <a:blip r:embed="rId2"/>
          <a:stretch>
            <a:fillRect/>
          </a:stretch>
        </p:blipFill>
        <p:spPr>
          <a:xfrm>
            <a:off x="106370" y="930673"/>
            <a:ext cx="7171916" cy="1954843"/>
          </a:xfrm>
          <a:prstGeom prst="rect">
            <a:avLst/>
          </a:prstGeom>
        </p:spPr>
      </p:pic>
      <p:pic>
        <p:nvPicPr>
          <p:cNvPr id="12" name="Picture 11">
            <a:extLst>
              <a:ext uri="{FF2B5EF4-FFF2-40B4-BE49-F238E27FC236}">
                <a16:creationId xmlns:a16="http://schemas.microsoft.com/office/drawing/2014/main" id="{04256D0E-19BB-4A06-AFB8-354C8983E49F}"/>
              </a:ext>
            </a:extLst>
          </p:cNvPr>
          <p:cNvPicPr>
            <a:picLocks noChangeAspect="1"/>
          </p:cNvPicPr>
          <p:nvPr/>
        </p:nvPicPr>
        <p:blipFill>
          <a:blip r:embed="rId3"/>
          <a:stretch>
            <a:fillRect/>
          </a:stretch>
        </p:blipFill>
        <p:spPr>
          <a:xfrm>
            <a:off x="4494823" y="2885516"/>
            <a:ext cx="7171916" cy="1117915"/>
          </a:xfrm>
          <a:prstGeom prst="rect">
            <a:avLst/>
          </a:prstGeom>
        </p:spPr>
      </p:pic>
    </p:spTree>
    <p:extLst>
      <p:ext uri="{BB962C8B-B14F-4D97-AF65-F5344CB8AC3E}">
        <p14:creationId xmlns:p14="http://schemas.microsoft.com/office/powerpoint/2010/main" val="3900359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Bivariate Analysis | Misc. </a:t>
            </a:r>
          </a:p>
        </p:txBody>
      </p:sp>
      <p:sp>
        <p:nvSpPr>
          <p:cNvPr id="7" name="Content Placeholder 5">
            <a:extLst>
              <a:ext uri="{FF2B5EF4-FFF2-40B4-BE49-F238E27FC236}">
                <a16:creationId xmlns:a16="http://schemas.microsoft.com/office/drawing/2014/main" id="{7DFFED20-A8E2-4FD7-8887-37B58738EE8D}"/>
              </a:ext>
            </a:extLst>
          </p:cNvPr>
          <p:cNvSpPr txBox="1">
            <a:spLocks/>
          </p:cNvSpPr>
          <p:nvPr/>
        </p:nvSpPr>
        <p:spPr>
          <a:xfrm>
            <a:off x="176708" y="3817201"/>
            <a:ext cx="11152503" cy="243413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IN" dirty="0"/>
              <a:t>The following table shows Good Loans with 90+% probability of being closed with no default (green) and Bad loans with 25% probability or more of going bad (amber) against</a:t>
            </a:r>
          </a:p>
          <a:p>
            <a:pPr lvl="2"/>
            <a:r>
              <a:rPr lang="en-IN" dirty="0"/>
              <a:t>Grade of Applicant’s loan and no. of </a:t>
            </a:r>
            <a:r>
              <a:rPr lang="en-US" dirty="0"/>
              <a:t>30+ days past-due incidences of delinquency in the borrower's credit file for the past 2 years</a:t>
            </a:r>
            <a:endParaRPr lang="en-IN" dirty="0"/>
          </a:p>
          <a:p>
            <a:pPr lvl="2"/>
            <a:r>
              <a:rPr lang="en-IN" dirty="0"/>
              <a:t>Verification Status and no. of </a:t>
            </a:r>
            <a:r>
              <a:rPr lang="en-US" dirty="0"/>
              <a:t>30+ days past-due incidences of delinquency in the borrower's credit file for the past 2 years</a:t>
            </a:r>
          </a:p>
          <a:p>
            <a:pPr lvl="2"/>
            <a:r>
              <a:rPr lang="en-IN" dirty="0"/>
              <a:t>Employee Length and the duration of the loan</a:t>
            </a:r>
          </a:p>
          <a:p>
            <a:pPr lvl="1"/>
            <a:endParaRPr lang="en-IN" dirty="0"/>
          </a:p>
          <a:p>
            <a:pPr lvl="1"/>
            <a:r>
              <a:rPr lang="en-IN" dirty="0"/>
              <a:t>Reinforces the fact that</a:t>
            </a:r>
          </a:p>
          <a:p>
            <a:pPr lvl="2"/>
            <a:r>
              <a:rPr lang="en-IN" dirty="0"/>
              <a:t>Lower grade loans have higher default rates irrespective of the delinquency number</a:t>
            </a:r>
          </a:p>
          <a:p>
            <a:pPr lvl="2"/>
            <a:r>
              <a:rPr lang="en-IN" dirty="0"/>
              <a:t>From 3 and above Delinquency rate we see it impacts the loan going bad irrespective of the Verification status</a:t>
            </a:r>
          </a:p>
          <a:p>
            <a:pPr lvl="2"/>
            <a:r>
              <a:rPr lang="en-IN" dirty="0"/>
              <a:t>Higher tenured loan has a higher default rate than lower tenured loans.</a:t>
            </a:r>
          </a:p>
        </p:txBody>
      </p:sp>
      <p:pic>
        <p:nvPicPr>
          <p:cNvPr id="6" name="Picture 5">
            <a:extLst>
              <a:ext uri="{FF2B5EF4-FFF2-40B4-BE49-F238E27FC236}">
                <a16:creationId xmlns:a16="http://schemas.microsoft.com/office/drawing/2014/main" id="{A6206190-85FA-4D6A-AC10-5FFCA3254AB7}"/>
              </a:ext>
            </a:extLst>
          </p:cNvPr>
          <p:cNvPicPr>
            <a:picLocks noChangeAspect="1"/>
          </p:cNvPicPr>
          <p:nvPr/>
        </p:nvPicPr>
        <p:blipFill>
          <a:blip r:embed="rId2"/>
          <a:stretch>
            <a:fillRect/>
          </a:stretch>
        </p:blipFill>
        <p:spPr>
          <a:xfrm>
            <a:off x="2981017" y="1112147"/>
            <a:ext cx="3648425" cy="1099090"/>
          </a:xfrm>
          <a:prstGeom prst="rect">
            <a:avLst/>
          </a:prstGeom>
        </p:spPr>
      </p:pic>
      <p:pic>
        <p:nvPicPr>
          <p:cNvPr id="8" name="Picture 7">
            <a:extLst>
              <a:ext uri="{FF2B5EF4-FFF2-40B4-BE49-F238E27FC236}">
                <a16:creationId xmlns:a16="http://schemas.microsoft.com/office/drawing/2014/main" id="{B35CC3E4-E671-4288-AC12-168B714E627E}"/>
              </a:ext>
            </a:extLst>
          </p:cNvPr>
          <p:cNvPicPr>
            <a:picLocks noChangeAspect="1"/>
          </p:cNvPicPr>
          <p:nvPr/>
        </p:nvPicPr>
        <p:blipFill>
          <a:blip r:embed="rId3"/>
          <a:stretch>
            <a:fillRect/>
          </a:stretch>
        </p:blipFill>
        <p:spPr>
          <a:xfrm>
            <a:off x="2981017" y="2517628"/>
            <a:ext cx="7728013" cy="993181"/>
          </a:xfrm>
          <a:prstGeom prst="rect">
            <a:avLst/>
          </a:prstGeom>
        </p:spPr>
      </p:pic>
      <p:pic>
        <p:nvPicPr>
          <p:cNvPr id="9" name="Picture 8">
            <a:extLst>
              <a:ext uri="{FF2B5EF4-FFF2-40B4-BE49-F238E27FC236}">
                <a16:creationId xmlns:a16="http://schemas.microsoft.com/office/drawing/2014/main" id="{ED935B53-DF07-4F4E-956A-A19441803B4F}"/>
              </a:ext>
            </a:extLst>
          </p:cNvPr>
          <p:cNvPicPr>
            <a:picLocks noChangeAspect="1"/>
          </p:cNvPicPr>
          <p:nvPr/>
        </p:nvPicPr>
        <p:blipFill>
          <a:blip r:embed="rId4"/>
          <a:stretch>
            <a:fillRect/>
          </a:stretch>
        </p:blipFill>
        <p:spPr>
          <a:xfrm>
            <a:off x="326190" y="1098987"/>
            <a:ext cx="2302710" cy="2411822"/>
          </a:xfrm>
          <a:prstGeom prst="rect">
            <a:avLst/>
          </a:prstGeom>
        </p:spPr>
      </p:pic>
    </p:spTree>
    <p:extLst>
      <p:ext uri="{BB962C8B-B14F-4D97-AF65-F5344CB8AC3E}">
        <p14:creationId xmlns:p14="http://schemas.microsoft.com/office/powerpoint/2010/main" val="3125235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9F2B-7DE7-435A-B16D-CE3B4FDBF136}"/>
              </a:ext>
            </a:extLst>
          </p:cNvPr>
          <p:cNvSpPr>
            <a:spLocks noGrp="1"/>
          </p:cNvSpPr>
          <p:nvPr>
            <p:ph type="ctrTitle"/>
          </p:nvPr>
        </p:nvSpPr>
        <p:spPr/>
        <p:txBody>
          <a:bodyPr/>
          <a:lstStyle/>
          <a:p>
            <a:r>
              <a:rPr lang="en-IN" dirty="0"/>
              <a:t>Appendix</a:t>
            </a:r>
          </a:p>
        </p:txBody>
      </p:sp>
      <p:sp>
        <p:nvSpPr>
          <p:cNvPr id="3" name="Subtitle 2">
            <a:extLst>
              <a:ext uri="{FF2B5EF4-FFF2-40B4-BE49-F238E27FC236}">
                <a16:creationId xmlns:a16="http://schemas.microsoft.com/office/drawing/2014/main" id="{233C6902-2817-4D26-BFCB-E4C623E36C4E}"/>
              </a:ext>
            </a:extLst>
          </p:cNvPr>
          <p:cNvSpPr>
            <a:spLocks noGrp="1"/>
          </p:cNvSpPr>
          <p:nvPr>
            <p:ph type="subTitle" idx="1"/>
          </p:nvPr>
        </p:nvSpPr>
        <p:spPr/>
        <p:txBody>
          <a:bodyPr>
            <a:normAutofit fontScale="92500" lnSpcReduction="10000"/>
          </a:bodyPr>
          <a:lstStyle/>
          <a:p>
            <a:r>
              <a:rPr lang="en-IN" dirty="0"/>
              <a:t>Approach</a:t>
            </a:r>
          </a:p>
        </p:txBody>
      </p:sp>
    </p:spTree>
    <p:extLst>
      <p:ext uri="{BB962C8B-B14F-4D97-AF65-F5344CB8AC3E}">
        <p14:creationId xmlns:p14="http://schemas.microsoft.com/office/powerpoint/2010/main" val="417677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57CCA8-6C64-4904-9C22-B34313EC2AD2}"/>
              </a:ext>
            </a:extLst>
          </p:cNvPr>
          <p:cNvSpPr>
            <a:spLocks noGrp="1"/>
          </p:cNvSpPr>
          <p:nvPr>
            <p:ph type="title"/>
          </p:nvPr>
        </p:nvSpPr>
        <p:spPr/>
        <p:txBody>
          <a:bodyPr/>
          <a:lstStyle/>
          <a:p>
            <a:r>
              <a:rPr lang="en-IN" dirty="0"/>
              <a:t>Agenda</a:t>
            </a:r>
          </a:p>
        </p:txBody>
      </p:sp>
      <p:sp>
        <p:nvSpPr>
          <p:cNvPr id="5" name="Content Placeholder 4">
            <a:extLst>
              <a:ext uri="{FF2B5EF4-FFF2-40B4-BE49-F238E27FC236}">
                <a16:creationId xmlns:a16="http://schemas.microsoft.com/office/drawing/2014/main" id="{93E770E3-3C8C-404C-A839-D27D87F3ACEC}"/>
              </a:ext>
            </a:extLst>
          </p:cNvPr>
          <p:cNvSpPr>
            <a:spLocks noGrp="1"/>
          </p:cNvSpPr>
          <p:nvPr>
            <p:ph idx="1"/>
          </p:nvPr>
        </p:nvSpPr>
        <p:spPr/>
        <p:txBody>
          <a:bodyPr/>
          <a:lstStyle/>
          <a:p>
            <a:r>
              <a:rPr lang="en-IN" dirty="0"/>
              <a:t>1. Objectives</a:t>
            </a:r>
          </a:p>
          <a:p>
            <a:r>
              <a:rPr lang="en-IN" dirty="0"/>
              <a:t>2. Insights &amp; Assumptions</a:t>
            </a:r>
          </a:p>
          <a:p>
            <a:r>
              <a:rPr lang="en-IN" dirty="0"/>
              <a:t>3. Recommendations</a:t>
            </a:r>
          </a:p>
          <a:p>
            <a:endParaRPr lang="en-IN" dirty="0"/>
          </a:p>
          <a:p>
            <a:r>
              <a:rPr lang="en-IN" dirty="0"/>
              <a:t>4. Appendix</a:t>
            </a:r>
          </a:p>
          <a:p>
            <a:pPr lvl="1"/>
            <a:r>
              <a:rPr lang="en-IN" dirty="0"/>
              <a:t>Approach and Findings</a:t>
            </a:r>
          </a:p>
          <a:p>
            <a:endParaRPr lang="en-IN" dirty="0"/>
          </a:p>
        </p:txBody>
      </p:sp>
    </p:spTree>
    <p:extLst>
      <p:ext uri="{BB962C8B-B14F-4D97-AF65-F5344CB8AC3E}">
        <p14:creationId xmlns:p14="http://schemas.microsoft.com/office/powerpoint/2010/main" val="2624377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FA2993-C41D-4063-9F34-C24579D79EF1}"/>
              </a:ext>
            </a:extLst>
          </p:cNvPr>
          <p:cNvSpPr>
            <a:spLocks noGrp="1"/>
          </p:cNvSpPr>
          <p:nvPr>
            <p:ph type="title"/>
          </p:nvPr>
        </p:nvSpPr>
        <p:spPr/>
        <p:txBody>
          <a:bodyPr/>
          <a:lstStyle/>
          <a:p>
            <a:r>
              <a:rPr lang="en-IN" dirty="0"/>
              <a:t>Approach</a:t>
            </a:r>
          </a:p>
        </p:txBody>
      </p:sp>
      <p:graphicFrame>
        <p:nvGraphicFramePr>
          <p:cNvPr id="5" name="Diagram 4">
            <a:extLst>
              <a:ext uri="{FF2B5EF4-FFF2-40B4-BE49-F238E27FC236}">
                <a16:creationId xmlns:a16="http://schemas.microsoft.com/office/drawing/2014/main" id="{972174B5-8510-48F6-88A9-7C3C16AA5623}"/>
              </a:ext>
            </a:extLst>
          </p:cNvPr>
          <p:cNvGraphicFramePr/>
          <p:nvPr>
            <p:extLst>
              <p:ext uri="{D42A27DB-BD31-4B8C-83A1-F6EECF244321}">
                <p14:modId xmlns:p14="http://schemas.microsoft.com/office/powerpoint/2010/main" val="3525245354"/>
              </p:ext>
            </p:extLst>
          </p:nvPr>
        </p:nvGraphicFramePr>
        <p:xfrm>
          <a:off x="250640" y="931985"/>
          <a:ext cx="11515411" cy="5152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783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AE320-9C30-4188-A50E-687D9BEBA5E9}"/>
              </a:ext>
            </a:extLst>
          </p:cNvPr>
          <p:cNvSpPr>
            <a:spLocks noGrp="1"/>
          </p:cNvSpPr>
          <p:nvPr>
            <p:ph type="title"/>
          </p:nvPr>
        </p:nvSpPr>
        <p:spPr/>
        <p:txBody>
          <a:bodyPr/>
          <a:lstStyle/>
          <a:p>
            <a:r>
              <a:rPr lang="en-IN" dirty="0"/>
              <a:t>Note – 1 : Segregation of Columns</a:t>
            </a:r>
          </a:p>
        </p:txBody>
      </p:sp>
      <p:sp>
        <p:nvSpPr>
          <p:cNvPr id="5" name="Content Placeholder 4">
            <a:extLst>
              <a:ext uri="{FF2B5EF4-FFF2-40B4-BE49-F238E27FC236}">
                <a16:creationId xmlns:a16="http://schemas.microsoft.com/office/drawing/2014/main" id="{72C2E02C-C19B-4B96-A2C1-2A7E3EC904C1}"/>
              </a:ext>
            </a:extLst>
          </p:cNvPr>
          <p:cNvSpPr>
            <a:spLocks noGrp="1"/>
          </p:cNvSpPr>
          <p:nvPr>
            <p:ph sz="half" idx="1"/>
          </p:nvPr>
        </p:nvSpPr>
        <p:spPr>
          <a:solidFill>
            <a:schemeClr val="bg1">
              <a:lumMod val="95000"/>
            </a:schemeClr>
          </a:solidFill>
        </p:spPr>
        <p:txBody>
          <a:bodyPr>
            <a:normAutofit fontScale="47500" lnSpcReduction="20000"/>
          </a:bodyPr>
          <a:lstStyle/>
          <a:p>
            <a:r>
              <a:rPr lang="en-IN" dirty="0"/>
              <a:t>id</a:t>
            </a:r>
          </a:p>
          <a:p>
            <a:r>
              <a:rPr lang="en-IN" dirty="0"/>
              <a:t>member_id</a:t>
            </a:r>
          </a:p>
          <a:p>
            <a:r>
              <a:rPr lang="en-IN" dirty="0"/>
              <a:t>emp_title</a:t>
            </a:r>
          </a:p>
          <a:p>
            <a:r>
              <a:rPr lang="en-IN" dirty="0"/>
              <a:t>emp_length</a:t>
            </a:r>
          </a:p>
          <a:p>
            <a:r>
              <a:rPr lang="en-IN" dirty="0"/>
              <a:t>home_ownership</a:t>
            </a:r>
          </a:p>
          <a:p>
            <a:r>
              <a:rPr lang="en-IN" dirty="0"/>
              <a:t>annual_inc</a:t>
            </a:r>
          </a:p>
          <a:p>
            <a:r>
              <a:rPr lang="en-IN" dirty="0"/>
              <a:t>title</a:t>
            </a:r>
          </a:p>
          <a:p>
            <a:r>
              <a:rPr lang="en-IN" dirty="0"/>
              <a:t>zip_code</a:t>
            </a:r>
          </a:p>
          <a:p>
            <a:r>
              <a:rPr lang="en-IN" dirty="0"/>
              <a:t>addr_state</a:t>
            </a:r>
          </a:p>
          <a:p>
            <a:r>
              <a:rPr lang="en-IN" dirty="0"/>
              <a:t>earliest_cr_line</a:t>
            </a:r>
          </a:p>
          <a:p>
            <a:r>
              <a:rPr lang="en-IN" dirty="0"/>
              <a:t>delinq_2yrs</a:t>
            </a:r>
          </a:p>
          <a:p>
            <a:r>
              <a:rPr lang="en-IN" dirty="0"/>
              <a:t>inq_last_6mths</a:t>
            </a:r>
          </a:p>
          <a:p>
            <a:r>
              <a:rPr lang="en-IN" dirty="0"/>
              <a:t>open_acc</a:t>
            </a:r>
          </a:p>
          <a:p>
            <a:r>
              <a:rPr lang="en-IN" dirty="0"/>
              <a:t>pub_rec</a:t>
            </a:r>
          </a:p>
          <a:p>
            <a:r>
              <a:rPr lang="en-IN" dirty="0"/>
              <a:t>total_acc</a:t>
            </a:r>
          </a:p>
          <a:p>
            <a:r>
              <a:rPr lang="en-IN" dirty="0"/>
              <a:t>pub_rec_bankruptcies</a:t>
            </a:r>
          </a:p>
        </p:txBody>
      </p:sp>
      <p:sp>
        <p:nvSpPr>
          <p:cNvPr id="6" name="Content Placeholder 5">
            <a:extLst>
              <a:ext uri="{FF2B5EF4-FFF2-40B4-BE49-F238E27FC236}">
                <a16:creationId xmlns:a16="http://schemas.microsoft.com/office/drawing/2014/main" id="{77FB011F-0D60-44F8-BA76-B5D6213C1EB7}"/>
              </a:ext>
            </a:extLst>
          </p:cNvPr>
          <p:cNvSpPr>
            <a:spLocks noGrp="1"/>
          </p:cNvSpPr>
          <p:nvPr>
            <p:ph sz="half" idx="2"/>
          </p:nvPr>
        </p:nvSpPr>
        <p:spPr>
          <a:solidFill>
            <a:schemeClr val="bg1">
              <a:lumMod val="95000"/>
            </a:schemeClr>
          </a:solidFill>
        </p:spPr>
        <p:txBody>
          <a:bodyPr>
            <a:normAutofit fontScale="77500" lnSpcReduction="20000"/>
          </a:bodyPr>
          <a:lstStyle/>
          <a:p>
            <a:r>
              <a:rPr lang="en-IN" dirty="0"/>
              <a:t>loan_amnt</a:t>
            </a:r>
          </a:p>
          <a:p>
            <a:r>
              <a:rPr lang="en-IN" dirty="0"/>
              <a:t>funded_amnt</a:t>
            </a:r>
          </a:p>
          <a:p>
            <a:r>
              <a:rPr lang="en-IN" dirty="0"/>
              <a:t>funded_amnt_inv</a:t>
            </a:r>
          </a:p>
          <a:p>
            <a:r>
              <a:rPr lang="en-IN" dirty="0"/>
              <a:t>term</a:t>
            </a:r>
          </a:p>
          <a:p>
            <a:r>
              <a:rPr lang="en-IN" dirty="0"/>
              <a:t>int_rate</a:t>
            </a:r>
          </a:p>
          <a:p>
            <a:r>
              <a:rPr lang="en-IN" dirty="0"/>
              <a:t>installment</a:t>
            </a:r>
          </a:p>
          <a:p>
            <a:r>
              <a:rPr lang="en-IN" dirty="0"/>
              <a:t>grade</a:t>
            </a:r>
          </a:p>
          <a:p>
            <a:r>
              <a:rPr lang="en-IN" dirty="0"/>
              <a:t>sub_grade</a:t>
            </a:r>
          </a:p>
          <a:p>
            <a:r>
              <a:rPr lang="en-IN" dirty="0"/>
              <a:t>verification_status</a:t>
            </a:r>
          </a:p>
          <a:p>
            <a:r>
              <a:rPr lang="en-IN" dirty="0"/>
              <a:t>issue_d</a:t>
            </a:r>
          </a:p>
          <a:p>
            <a:r>
              <a:rPr lang="en-IN" dirty="0"/>
              <a:t>loan_status</a:t>
            </a:r>
          </a:p>
          <a:p>
            <a:r>
              <a:rPr lang="en-IN" dirty="0"/>
              <a:t>purpose</a:t>
            </a:r>
          </a:p>
          <a:p>
            <a:r>
              <a:rPr lang="en-IN" dirty="0"/>
              <a:t>dti</a:t>
            </a:r>
          </a:p>
        </p:txBody>
      </p:sp>
      <p:sp>
        <p:nvSpPr>
          <p:cNvPr id="8" name="Content Placeholder 7">
            <a:extLst>
              <a:ext uri="{FF2B5EF4-FFF2-40B4-BE49-F238E27FC236}">
                <a16:creationId xmlns:a16="http://schemas.microsoft.com/office/drawing/2014/main" id="{329C6282-40DA-4E8C-B318-51F9477E2CE7}"/>
              </a:ext>
            </a:extLst>
          </p:cNvPr>
          <p:cNvSpPr>
            <a:spLocks noGrp="1"/>
          </p:cNvSpPr>
          <p:nvPr>
            <p:ph sz="half" idx="13"/>
          </p:nvPr>
        </p:nvSpPr>
        <p:spPr>
          <a:solidFill>
            <a:schemeClr val="bg1">
              <a:lumMod val="95000"/>
            </a:schemeClr>
          </a:solidFill>
        </p:spPr>
        <p:txBody>
          <a:bodyPr>
            <a:normAutofit fontScale="70000" lnSpcReduction="20000"/>
          </a:bodyPr>
          <a:lstStyle/>
          <a:p>
            <a:r>
              <a:rPr lang="en-IN" dirty="0"/>
              <a:t>out_prncp</a:t>
            </a:r>
          </a:p>
          <a:p>
            <a:r>
              <a:rPr lang="en-IN" dirty="0"/>
              <a:t>out_prncp_inv</a:t>
            </a:r>
          </a:p>
          <a:p>
            <a:r>
              <a:rPr lang="en-IN" dirty="0"/>
              <a:t>total_pymnt</a:t>
            </a:r>
          </a:p>
          <a:p>
            <a:r>
              <a:rPr lang="en-IN" dirty="0"/>
              <a:t>total_pymnt_inv</a:t>
            </a:r>
          </a:p>
          <a:p>
            <a:r>
              <a:rPr lang="en-IN" dirty="0"/>
              <a:t>total_rec_prncp</a:t>
            </a:r>
          </a:p>
          <a:p>
            <a:r>
              <a:rPr lang="en-IN" dirty="0"/>
              <a:t>total_rec_int</a:t>
            </a:r>
          </a:p>
          <a:p>
            <a:r>
              <a:rPr lang="en-IN" dirty="0"/>
              <a:t>total_rec_late_fee</a:t>
            </a:r>
          </a:p>
          <a:p>
            <a:r>
              <a:rPr lang="en-IN" dirty="0"/>
              <a:t>recoveries</a:t>
            </a:r>
          </a:p>
          <a:p>
            <a:r>
              <a:rPr lang="en-IN" dirty="0"/>
              <a:t>collection_recovery_fee</a:t>
            </a:r>
          </a:p>
          <a:p>
            <a:r>
              <a:rPr lang="en-IN" dirty="0"/>
              <a:t>last_pymnt_d</a:t>
            </a:r>
          </a:p>
          <a:p>
            <a:r>
              <a:rPr lang="en-IN" dirty="0"/>
              <a:t>last_pymnt_amnt</a:t>
            </a:r>
          </a:p>
          <a:p>
            <a:r>
              <a:rPr lang="en-IN" dirty="0"/>
              <a:t>last_credit_pull_d</a:t>
            </a:r>
          </a:p>
          <a:p>
            <a:r>
              <a:rPr lang="en-IN" dirty="0"/>
              <a:t>revol_bal</a:t>
            </a:r>
          </a:p>
          <a:p>
            <a:r>
              <a:rPr lang="en-IN" dirty="0"/>
              <a:t>revol_utl</a:t>
            </a:r>
          </a:p>
        </p:txBody>
      </p:sp>
      <p:sp>
        <p:nvSpPr>
          <p:cNvPr id="9" name="Text Placeholder 8">
            <a:extLst>
              <a:ext uri="{FF2B5EF4-FFF2-40B4-BE49-F238E27FC236}">
                <a16:creationId xmlns:a16="http://schemas.microsoft.com/office/drawing/2014/main" id="{DD0CDF9E-CDA6-4B06-975F-EDC8CD36E708}"/>
              </a:ext>
            </a:extLst>
          </p:cNvPr>
          <p:cNvSpPr>
            <a:spLocks noGrp="1"/>
          </p:cNvSpPr>
          <p:nvPr>
            <p:ph type="body" idx="14"/>
          </p:nvPr>
        </p:nvSpPr>
        <p:spPr/>
        <p:txBody>
          <a:bodyPr/>
          <a:lstStyle/>
          <a:p>
            <a:r>
              <a:rPr lang="en-IN" dirty="0"/>
              <a:t>Application Related</a:t>
            </a:r>
          </a:p>
        </p:txBody>
      </p:sp>
      <p:sp>
        <p:nvSpPr>
          <p:cNvPr id="7" name="Text Placeholder 6">
            <a:extLst>
              <a:ext uri="{FF2B5EF4-FFF2-40B4-BE49-F238E27FC236}">
                <a16:creationId xmlns:a16="http://schemas.microsoft.com/office/drawing/2014/main" id="{B134F837-60CC-4DE4-AE89-4DEEF97D58E3}"/>
              </a:ext>
            </a:extLst>
          </p:cNvPr>
          <p:cNvSpPr>
            <a:spLocks noGrp="1"/>
          </p:cNvSpPr>
          <p:nvPr>
            <p:ph type="body" sz="quarter" idx="3"/>
          </p:nvPr>
        </p:nvSpPr>
        <p:spPr/>
        <p:txBody>
          <a:bodyPr/>
          <a:lstStyle/>
          <a:p>
            <a:r>
              <a:rPr lang="en-IN" dirty="0"/>
              <a:t>Loan Characteristics</a:t>
            </a:r>
          </a:p>
        </p:txBody>
      </p:sp>
      <p:sp>
        <p:nvSpPr>
          <p:cNvPr id="10" name="Text Placeholder 9">
            <a:extLst>
              <a:ext uri="{FF2B5EF4-FFF2-40B4-BE49-F238E27FC236}">
                <a16:creationId xmlns:a16="http://schemas.microsoft.com/office/drawing/2014/main" id="{7800BDA3-CCCD-43F5-AC50-B86137B59D02}"/>
              </a:ext>
            </a:extLst>
          </p:cNvPr>
          <p:cNvSpPr>
            <a:spLocks noGrp="1"/>
          </p:cNvSpPr>
          <p:nvPr>
            <p:ph type="body" sz="quarter" idx="15"/>
          </p:nvPr>
        </p:nvSpPr>
        <p:spPr/>
        <p:txBody>
          <a:bodyPr/>
          <a:lstStyle/>
          <a:p>
            <a:r>
              <a:rPr lang="en-IN" dirty="0"/>
              <a:t>Customer behaviour</a:t>
            </a:r>
          </a:p>
        </p:txBody>
      </p:sp>
    </p:spTree>
    <p:extLst>
      <p:ext uri="{BB962C8B-B14F-4D97-AF65-F5344CB8AC3E}">
        <p14:creationId xmlns:p14="http://schemas.microsoft.com/office/powerpoint/2010/main" val="110870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A745F9A-4767-4795-A5F0-20C19A49E783}"/>
              </a:ext>
            </a:extLst>
          </p:cNvPr>
          <p:cNvSpPr>
            <a:spLocks noGrp="1"/>
          </p:cNvSpPr>
          <p:nvPr>
            <p:ph type="title"/>
          </p:nvPr>
        </p:nvSpPr>
        <p:spPr/>
        <p:txBody>
          <a:bodyPr/>
          <a:lstStyle/>
          <a:p>
            <a:r>
              <a:rPr lang="en-IN" dirty="0"/>
              <a:t>Note – 2 : Segregation of Variables</a:t>
            </a:r>
          </a:p>
        </p:txBody>
      </p:sp>
      <p:sp>
        <p:nvSpPr>
          <p:cNvPr id="10" name="Content Placeholder 9">
            <a:extLst>
              <a:ext uri="{FF2B5EF4-FFF2-40B4-BE49-F238E27FC236}">
                <a16:creationId xmlns:a16="http://schemas.microsoft.com/office/drawing/2014/main" id="{BC943D77-EF2D-4344-84E2-069D9D8657C3}"/>
              </a:ext>
            </a:extLst>
          </p:cNvPr>
          <p:cNvSpPr>
            <a:spLocks noGrp="1"/>
          </p:cNvSpPr>
          <p:nvPr>
            <p:ph sz="half" idx="1"/>
          </p:nvPr>
        </p:nvSpPr>
        <p:spPr>
          <a:solidFill>
            <a:schemeClr val="bg1">
              <a:lumMod val="95000"/>
            </a:schemeClr>
          </a:solidFill>
        </p:spPr>
        <p:txBody>
          <a:bodyPr/>
          <a:lstStyle/>
          <a:p>
            <a:r>
              <a:rPr lang="en-IN" dirty="0"/>
              <a:t>id</a:t>
            </a:r>
          </a:p>
          <a:p>
            <a:r>
              <a:rPr lang="en-IN" dirty="0"/>
              <a:t>member_id</a:t>
            </a:r>
          </a:p>
          <a:p>
            <a:r>
              <a:rPr lang="en-IN" dirty="0"/>
              <a:t>earliest_cr_line</a:t>
            </a:r>
          </a:p>
          <a:p>
            <a:r>
              <a:rPr lang="en-IN" dirty="0"/>
              <a:t>zip_code</a:t>
            </a:r>
          </a:p>
          <a:p>
            <a:endParaRPr lang="en-IN" dirty="0"/>
          </a:p>
          <a:p>
            <a:endParaRPr lang="en-IN" dirty="0"/>
          </a:p>
        </p:txBody>
      </p:sp>
      <p:sp>
        <p:nvSpPr>
          <p:cNvPr id="11" name="Content Placeholder 10">
            <a:extLst>
              <a:ext uri="{FF2B5EF4-FFF2-40B4-BE49-F238E27FC236}">
                <a16:creationId xmlns:a16="http://schemas.microsoft.com/office/drawing/2014/main" id="{C04E518F-BEC8-4D55-A61A-30005B8D39CF}"/>
              </a:ext>
            </a:extLst>
          </p:cNvPr>
          <p:cNvSpPr>
            <a:spLocks noGrp="1"/>
          </p:cNvSpPr>
          <p:nvPr>
            <p:ph sz="half" idx="2"/>
          </p:nvPr>
        </p:nvSpPr>
        <p:spPr>
          <a:solidFill>
            <a:schemeClr val="bg1">
              <a:lumMod val="95000"/>
            </a:schemeClr>
          </a:solidFill>
        </p:spPr>
        <p:txBody>
          <a:bodyPr/>
          <a:lstStyle/>
          <a:p>
            <a:r>
              <a:rPr lang="en-IN" dirty="0"/>
              <a:t>title</a:t>
            </a:r>
          </a:p>
          <a:p>
            <a:r>
              <a:rPr lang="en-IN" dirty="0"/>
              <a:t>addr_state</a:t>
            </a:r>
          </a:p>
          <a:p>
            <a:r>
              <a:rPr lang="en-IN" dirty="0"/>
              <a:t>verification_status</a:t>
            </a:r>
          </a:p>
          <a:p>
            <a:r>
              <a:rPr lang="en-IN" dirty="0"/>
              <a:t>total_acc</a:t>
            </a:r>
          </a:p>
          <a:p>
            <a:r>
              <a:rPr lang="en-IN" dirty="0"/>
              <a:t>purpose</a:t>
            </a:r>
          </a:p>
          <a:p>
            <a:r>
              <a:rPr lang="en-IN" dirty="0"/>
              <a:t>home_ownership</a:t>
            </a:r>
          </a:p>
          <a:p>
            <a:r>
              <a:rPr lang="en-IN" dirty="0"/>
              <a:t>emp_title</a:t>
            </a:r>
          </a:p>
          <a:p>
            <a:endParaRPr lang="en-IN" dirty="0"/>
          </a:p>
        </p:txBody>
      </p:sp>
      <p:sp>
        <p:nvSpPr>
          <p:cNvPr id="13" name="Content Placeholder 12">
            <a:extLst>
              <a:ext uri="{FF2B5EF4-FFF2-40B4-BE49-F238E27FC236}">
                <a16:creationId xmlns:a16="http://schemas.microsoft.com/office/drawing/2014/main" id="{64187978-C50B-4BDB-BAA4-982137B39FA6}"/>
              </a:ext>
            </a:extLst>
          </p:cNvPr>
          <p:cNvSpPr>
            <a:spLocks noGrp="1"/>
          </p:cNvSpPr>
          <p:nvPr>
            <p:ph sz="half" idx="13"/>
          </p:nvPr>
        </p:nvSpPr>
        <p:spPr>
          <a:solidFill>
            <a:schemeClr val="bg1">
              <a:lumMod val="95000"/>
            </a:schemeClr>
          </a:solidFill>
        </p:spPr>
        <p:txBody>
          <a:bodyPr>
            <a:normAutofit lnSpcReduction="10000"/>
          </a:bodyPr>
          <a:lstStyle/>
          <a:p>
            <a:r>
              <a:rPr lang="en-IN" dirty="0"/>
              <a:t>term</a:t>
            </a:r>
          </a:p>
          <a:p>
            <a:r>
              <a:rPr lang="en-IN" dirty="0"/>
              <a:t>emp_length</a:t>
            </a:r>
          </a:p>
          <a:p>
            <a:r>
              <a:rPr lang="en-IN" dirty="0"/>
              <a:t>Grade</a:t>
            </a:r>
          </a:p>
          <a:p>
            <a:r>
              <a:rPr lang="en-IN" dirty="0"/>
              <a:t>sub_grade</a:t>
            </a:r>
          </a:p>
          <a:p>
            <a:r>
              <a:rPr lang="en-IN" dirty="0"/>
              <a:t>loan_status</a:t>
            </a:r>
          </a:p>
          <a:p>
            <a:r>
              <a:rPr lang="en-IN" dirty="0"/>
              <a:t>pub_rec</a:t>
            </a:r>
          </a:p>
          <a:p>
            <a:r>
              <a:rPr lang="en-IN" dirty="0"/>
              <a:t>issue_d</a:t>
            </a:r>
          </a:p>
          <a:p>
            <a:r>
              <a:rPr lang="en-IN" dirty="0"/>
              <a:t>inq_last_6mths</a:t>
            </a:r>
          </a:p>
          <a:p>
            <a:r>
              <a:rPr lang="en-IN" dirty="0"/>
              <a:t>pub_rec_bankruptcies</a:t>
            </a:r>
          </a:p>
          <a:p>
            <a:r>
              <a:rPr lang="en-IN" dirty="0"/>
              <a:t>delinq_2yrs</a:t>
            </a:r>
          </a:p>
          <a:p>
            <a:r>
              <a:rPr lang="en-IN" dirty="0"/>
              <a:t>open_acc</a:t>
            </a:r>
          </a:p>
          <a:p>
            <a:endParaRPr lang="en-IN" dirty="0"/>
          </a:p>
          <a:p>
            <a:endParaRPr lang="en-IN" dirty="0"/>
          </a:p>
          <a:p>
            <a:endParaRPr lang="en-IN" dirty="0"/>
          </a:p>
        </p:txBody>
      </p:sp>
      <p:sp>
        <p:nvSpPr>
          <p:cNvPr id="14" name="Text Placeholder 13">
            <a:extLst>
              <a:ext uri="{FF2B5EF4-FFF2-40B4-BE49-F238E27FC236}">
                <a16:creationId xmlns:a16="http://schemas.microsoft.com/office/drawing/2014/main" id="{66D6D95E-E859-41AF-971E-F68A19493678}"/>
              </a:ext>
            </a:extLst>
          </p:cNvPr>
          <p:cNvSpPr>
            <a:spLocks noGrp="1"/>
          </p:cNvSpPr>
          <p:nvPr>
            <p:ph type="body" idx="14"/>
          </p:nvPr>
        </p:nvSpPr>
        <p:spPr/>
        <p:txBody>
          <a:bodyPr/>
          <a:lstStyle/>
          <a:p>
            <a:r>
              <a:rPr lang="en-IN" dirty="0"/>
              <a:t>Not relevant</a:t>
            </a:r>
          </a:p>
        </p:txBody>
      </p:sp>
      <p:sp>
        <p:nvSpPr>
          <p:cNvPr id="12" name="Text Placeholder 11">
            <a:extLst>
              <a:ext uri="{FF2B5EF4-FFF2-40B4-BE49-F238E27FC236}">
                <a16:creationId xmlns:a16="http://schemas.microsoft.com/office/drawing/2014/main" id="{CAB93F09-32A1-4206-82D2-B9381E8BE6BD}"/>
              </a:ext>
            </a:extLst>
          </p:cNvPr>
          <p:cNvSpPr>
            <a:spLocks noGrp="1"/>
          </p:cNvSpPr>
          <p:nvPr>
            <p:ph type="body" sz="quarter" idx="3"/>
          </p:nvPr>
        </p:nvSpPr>
        <p:spPr/>
        <p:txBody>
          <a:bodyPr/>
          <a:lstStyle/>
          <a:p>
            <a:r>
              <a:rPr lang="en-IN" dirty="0"/>
              <a:t>unordered</a:t>
            </a:r>
          </a:p>
        </p:txBody>
      </p:sp>
      <p:sp>
        <p:nvSpPr>
          <p:cNvPr id="15" name="Text Placeholder 14">
            <a:extLst>
              <a:ext uri="{FF2B5EF4-FFF2-40B4-BE49-F238E27FC236}">
                <a16:creationId xmlns:a16="http://schemas.microsoft.com/office/drawing/2014/main" id="{C57D5B50-71F2-4A8C-9B5C-CED428C8D2A1}"/>
              </a:ext>
            </a:extLst>
          </p:cNvPr>
          <p:cNvSpPr>
            <a:spLocks noGrp="1"/>
          </p:cNvSpPr>
          <p:nvPr>
            <p:ph type="body" sz="quarter" idx="15"/>
          </p:nvPr>
        </p:nvSpPr>
        <p:spPr/>
        <p:txBody>
          <a:bodyPr/>
          <a:lstStyle/>
          <a:p>
            <a:r>
              <a:rPr lang="en-IN" dirty="0"/>
              <a:t>ordered</a:t>
            </a:r>
          </a:p>
        </p:txBody>
      </p:sp>
      <p:sp>
        <p:nvSpPr>
          <p:cNvPr id="16" name="Content Placeholder 15">
            <a:extLst>
              <a:ext uri="{FF2B5EF4-FFF2-40B4-BE49-F238E27FC236}">
                <a16:creationId xmlns:a16="http://schemas.microsoft.com/office/drawing/2014/main" id="{4113FEE7-B409-4384-921F-6C934EAFCA87}"/>
              </a:ext>
            </a:extLst>
          </p:cNvPr>
          <p:cNvSpPr>
            <a:spLocks noGrp="1"/>
          </p:cNvSpPr>
          <p:nvPr>
            <p:ph sz="half" idx="16"/>
          </p:nvPr>
        </p:nvSpPr>
        <p:spPr>
          <a:solidFill>
            <a:schemeClr val="bg1">
              <a:lumMod val="95000"/>
            </a:schemeClr>
          </a:solidFill>
        </p:spPr>
        <p:txBody>
          <a:bodyPr/>
          <a:lstStyle/>
          <a:p>
            <a:r>
              <a:rPr lang="en-IN" dirty="0"/>
              <a:t>int_rate</a:t>
            </a:r>
          </a:p>
          <a:p>
            <a:r>
              <a:rPr lang="en-IN" dirty="0"/>
              <a:t>loan_amnt</a:t>
            </a:r>
          </a:p>
          <a:p>
            <a:r>
              <a:rPr lang="en-IN" dirty="0"/>
              <a:t>installment</a:t>
            </a:r>
          </a:p>
          <a:p>
            <a:r>
              <a:rPr lang="en-IN" dirty="0"/>
              <a:t>dti</a:t>
            </a:r>
          </a:p>
          <a:p>
            <a:r>
              <a:rPr lang="en-IN" dirty="0"/>
              <a:t>funded_amnt</a:t>
            </a:r>
          </a:p>
          <a:p>
            <a:r>
              <a:rPr lang="en-IN" dirty="0"/>
              <a:t>funded_amnt_inv</a:t>
            </a:r>
          </a:p>
          <a:p>
            <a:r>
              <a:rPr lang="en-IN" dirty="0"/>
              <a:t>annual_inc</a:t>
            </a:r>
          </a:p>
          <a:p>
            <a:endParaRPr lang="en-IN" dirty="0"/>
          </a:p>
        </p:txBody>
      </p:sp>
      <p:sp>
        <p:nvSpPr>
          <p:cNvPr id="17" name="Text Placeholder 16">
            <a:extLst>
              <a:ext uri="{FF2B5EF4-FFF2-40B4-BE49-F238E27FC236}">
                <a16:creationId xmlns:a16="http://schemas.microsoft.com/office/drawing/2014/main" id="{2069C5A3-77F7-410F-A1B0-BB1C39D527D0}"/>
              </a:ext>
            </a:extLst>
          </p:cNvPr>
          <p:cNvSpPr>
            <a:spLocks noGrp="1"/>
          </p:cNvSpPr>
          <p:nvPr>
            <p:ph type="body" sz="quarter" idx="17"/>
          </p:nvPr>
        </p:nvSpPr>
        <p:spPr/>
        <p:txBody>
          <a:bodyPr/>
          <a:lstStyle/>
          <a:p>
            <a:r>
              <a:rPr lang="en-IN" dirty="0"/>
              <a:t>Continuous</a:t>
            </a:r>
          </a:p>
        </p:txBody>
      </p:sp>
    </p:spTree>
    <p:extLst>
      <p:ext uri="{BB962C8B-B14F-4D97-AF65-F5344CB8AC3E}">
        <p14:creationId xmlns:p14="http://schemas.microsoft.com/office/powerpoint/2010/main" val="348150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411D-4899-4669-BE1B-F6A8957B766A}"/>
              </a:ext>
            </a:extLst>
          </p:cNvPr>
          <p:cNvSpPr>
            <a:spLocks noGrp="1"/>
          </p:cNvSpPr>
          <p:nvPr>
            <p:ph type="title"/>
          </p:nvPr>
        </p:nvSpPr>
        <p:spPr/>
        <p:txBody>
          <a:bodyPr/>
          <a:lstStyle/>
          <a:p>
            <a:r>
              <a:rPr lang="en-IN" dirty="0"/>
              <a:t>Univariate Analysis | Insights</a:t>
            </a:r>
          </a:p>
        </p:txBody>
      </p:sp>
      <p:sp>
        <p:nvSpPr>
          <p:cNvPr id="9" name="Content Placeholder 8">
            <a:extLst>
              <a:ext uri="{FF2B5EF4-FFF2-40B4-BE49-F238E27FC236}">
                <a16:creationId xmlns:a16="http://schemas.microsoft.com/office/drawing/2014/main" id="{E3EA86ED-CE8C-4A6A-BFE9-1CA55B73294F}"/>
              </a:ext>
            </a:extLst>
          </p:cNvPr>
          <p:cNvSpPr>
            <a:spLocks noGrp="1"/>
          </p:cNvSpPr>
          <p:nvPr>
            <p:ph idx="1"/>
          </p:nvPr>
        </p:nvSpPr>
        <p:spPr/>
        <p:txBody>
          <a:bodyPr>
            <a:normAutofit fontScale="92500" lnSpcReduction="20000"/>
          </a:bodyPr>
          <a:lstStyle/>
          <a:p>
            <a:r>
              <a:rPr lang="en-IN" sz="1800" dirty="0"/>
              <a:t>Unordered Categorical</a:t>
            </a:r>
          </a:p>
          <a:p>
            <a:pPr lvl="1"/>
            <a:r>
              <a:rPr lang="en-IN" sz="1600" dirty="0"/>
              <a:t>Majority of the Club’s business is in 10 states</a:t>
            </a:r>
          </a:p>
          <a:p>
            <a:pPr lvl="1"/>
            <a:r>
              <a:rPr lang="en-IN" sz="1600" dirty="0"/>
              <a:t>A significant portion of the loans show as non-verified</a:t>
            </a:r>
          </a:p>
          <a:p>
            <a:pPr lvl="1"/>
            <a:r>
              <a:rPr lang="en-US" sz="1600" dirty="0"/>
              <a:t>Majority of loans taken are for Debt Consolidation</a:t>
            </a:r>
          </a:p>
          <a:p>
            <a:pPr lvl="1"/>
            <a:r>
              <a:rPr lang="en-US" sz="1600" dirty="0"/>
              <a:t>Majority of loans taken are by people with rented / mortgaged homes</a:t>
            </a:r>
          </a:p>
          <a:p>
            <a:pPr lvl="1"/>
            <a:r>
              <a:rPr lang="en-US" sz="1600" dirty="0"/>
              <a:t>The number of credit lines on the Borrower's file follows a standard distribution</a:t>
            </a:r>
          </a:p>
          <a:p>
            <a:r>
              <a:rPr lang="en-IN" sz="1800" dirty="0"/>
              <a:t>Ordered Categorical</a:t>
            </a:r>
          </a:p>
          <a:p>
            <a:pPr lvl="1"/>
            <a:r>
              <a:rPr lang="en-US" sz="1600" dirty="0"/>
              <a:t>Almost 75% of the loans are of tenure 36 months</a:t>
            </a:r>
          </a:p>
          <a:p>
            <a:pPr lvl="1"/>
            <a:r>
              <a:rPr lang="en-US" sz="1600" dirty="0"/>
              <a:t>Majority of Loans are given to people with jobs. There are close to 1000 people who have not disclosed or are not in jobs</a:t>
            </a:r>
          </a:p>
          <a:p>
            <a:pPr lvl="1"/>
            <a:r>
              <a:rPr lang="en-US" sz="1600" dirty="0"/>
              <a:t>Majority of loans are with A,B and C gradings</a:t>
            </a:r>
          </a:p>
          <a:p>
            <a:pPr lvl="1"/>
            <a:r>
              <a:rPr lang="en-US" sz="1600" dirty="0"/>
              <a:t>Further breakdown by sub grade shows D, E and F grades are not encouraged with the outlier of D2 which seems to be high in comparison</a:t>
            </a:r>
          </a:p>
          <a:p>
            <a:pPr lvl="1"/>
            <a:r>
              <a:rPr lang="en-US" sz="1600" dirty="0"/>
              <a:t>Employee Title Contains too much text, no processing done on this column</a:t>
            </a:r>
          </a:p>
          <a:p>
            <a:pPr lvl="1"/>
            <a:r>
              <a:rPr lang="en-US" sz="1600" dirty="0"/>
              <a:t>85.4% of loans closed have been fully paid up, 14.6% of loans have gone bad</a:t>
            </a:r>
          </a:p>
          <a:p>
            <a:pPr lvl="1"/>
            <a:r>
              <a:rPr lang="en-US" sz="1600" dirty="0"/>
              <a:t>We have about 2100 cases with derogatory public records which is a little over 5% of the population.</a:t>
            </a:r>
          </a:p>
          <a:p>
            <a:pPr lvl="1"/>
            <a:r>
              <a:rPr lang="en-US" sz="1600" dirty="0"/>
              <a:t>No real abnormal patterns seen in the distribution of loans by month</a:t>
            </a:r>
          </a:p>
          <a:p>
            <a:pPr lvl="1"/>
            <a:r>
              <a:rPr lang="en-US" sz="1600" dirty="0"/>
              <a:t>Not many loan applications with more than 3 inquiries were approved</a:t>
            </a:r>
          </a:p>
          <a:p>
            <a:pPr lvl="1"/>
            <a:r>
              <a:rPr lang="en-US" sz="1600" dirty="0"/>
              <a:t>About 94% of the loans were given to applicants with 0 public record bankruptcies and about 4% with 1 record</a:t>
            </a:r>
          </a:p>
          <a:p>
            <a:pPr lvl="1"/>
            <a:r>
              <a:rPr lang="en-US" sz="1600" dirty="0"/>
              <a:t>About 2.5% of the applicants given loan have had over 1 incident of delinquency in the last 2 years</a:t>
            </a:r>
          </a:p>
          <a:p>
            <a:pPr lvl="1"/>
            <a:r>
              <a:rPr lang="en-US" sz="1600" dirty="0"/>
              <a:t>The number of credit lines on the Borrower's file follows a standard distribution</a:t>
            </a:r>
          </a:p>
        </p:txBody>
      </p:sp>
    </p:spTree>
    <p:extLst>
      <p:ext uri="{BB962C8B-B14F-4D97-AF65-F5344CB8AC3E}">
        <p14:creationId xmlns:p14="http://schemas.microsoft.com/office/powerpoint/2010/main" val="3647375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C7CC41-426D-4F0E-BC54-A8DF9AA8166A}"/>
              </a:ext>
            </a:extLst>
          </p:cNvPr>
          <p:cNvSpPr>
            <a:spLocks noGrp="1"/>
          </p:cNvSpPr>
          <p:nvPr>
            <p:ph type="title"/>
          </p:nvPr>
        </p:nvSpPr>
        <p:spPr/>
        <p:txBody>
          <a:bodyPr/>
          <a:lstStyle/>
          <a:p>
            <a:r>
              <a:rPr lang="en-IN" dirty="0"/>
              <a:t>Univariate Analysis | Insights contd.</a:t>
            </a:r>
          </a:p>
        </p:txBody>
      </p:sp>
      <p:sp>
        <p:nvSpPr>
          <p:cNvPr id="10" name="Content Placeholder 9">
            <a:extLst>
              <a:ext uri="{FF2B5EF4-FFF2-40B4-BE49-F238E27FC236}">
                <a16:creationId xmlns:a16="http://schemas.microsoft.com/office/drawing/2014/main" id="{449E067A-D335-4CC0-942A-9A8C4426F778}"/>
              </a:ext>
            </a:extLst>
          </p:cNvPr>
          <p:cNvSpPr>
            <a:spLocks noGrp="1"/>
          </p:cNvSpPr>
          <p:nvPr>
            <p:ph idx="1"/>
          </p:nvPr>
        </p:nvSpPr>
        <p:spPr/>
        <p:txBody>
          <a:bodyPr>
            <a:normAutofit lnSpcReduction="10000"/>
          </a:bodyPr>
          <a:lstStyle/>
          <a:p>
            <a:r>
              <a:rPr lang="en-IN" sz="1800" dirty="0"/>
              <a:t>Segmented</a:t>
            </a:r>
          </a:p>
          <a:p>
            <a:pPr lvl="1"/>
            <a:r>
              <a:rPr lang="en-US" dirty="0"/>
              <a:t>High volume and higher than average bad loans are coming from FL, NJ, CA.</a:t>
            </a:r>
          </a:p>
          <a:p>
            <a:pPr lvl="1"/>
            <a:r>
              <a:rPr lang="en-US" dirty="0"/>
              <a:t>NE, NV, AK, SD, are also high in their default rate even though the numbers are less</a:t>
            </a:r>
          </a:p>
          <a:p>
            <a:pPr lvl="1"/>
            <a:r>
              <a:rPr lang="en-US" dirty="0"/>
              <a:t>NY, TX are good for Lending Club where the volumes are there and the default rates are low </a:t>
            </a:r>
          </a:p>
          <a:p>
            <a:pPr lvl="1"/>
            <a:r>
              <a:rPr lang="en-US" dirty="0"/>
              <a:t>Verified applicants seem to have a have higher default rate! than not verified ones.</a:t>
            </a:r>
          </a:p>
          <a:p>
            <a:pPr lvl="1"/>
            <a:r>
              <a:rPr lang="en-US" dirty="0"/>
              <a:t>Small business loans have the higher % of loans going bad and debt consolidation is the highest in terms of volumes but highest in terms of number of bad loans</a:t>
            </a:r>
          </a:p>
          <a:p>
            <a:pPr lvl="1"/>
            <a:r>
              <a:rPr lang="en-US" dirty="0"/>
              <a:t>People who have mortgaged houses seem to have lesser rate of default</a:t>
            </a:r>
          </a:p>
          <a:p>
            <a:pPr lvl="1"/>
            <a:r>
              <a:rPr lang="en-US" dirty="0"/>
              <a:t>On backgrounds of people, it is very scattered, however there are people working for companies and those companies have 100% default rate or 100% closed rate. Clearly company background though less volumes is a good indicator of bad loan</a:t>
            </a:r>
          </a:p>
          <a:p>
            <a:pPr lvl="1"/>
            <a:r>
              <a:rPr lang="en-US" dirty="0"/>
              <a:t>Longer tenured loans have higher default rate</a:t>
            </a:r>
          </a:p>
          <a:p>
            <a:pPr lvl="1"/>
            <a:r>
              <a:rPr lang="en-US" dirty="0"/>
              <a:t>%age wise “no available information” on current employee length seems to have the highest default rate. However the 10+ years seems to have a higher than average default rate with good volumes.</a:t>
            </a:r>
          </a:p>
          <a:p>
            <a:pPr lvl="1"/>
            <a:r>
              <a:rPr lang="en-US" dirty="0"/>
              <a:t>Only A and B graded loans have the average default rates lower than average and the volumes of B is the highest in disbursement</a:t>
            </a:r>
          </a:p>
          <a:p>
            <a:pPr lvl="1"/>
            <a:r>
              <a:rPr lang="en-US" dirty="0"/>
              <a:t>People with 0 Public records have the lowest default rates</a:t>
            </a:r>
            <a:endParaRPr lang="en-US" sz="1600" dirty="0"/>
          </a:p>
          <a:p>
            <a:endParaRPr lang="en-IN" dirty="0"/>
          </a:p>
        </p:txBody>
      </p:sp>
    </p:spTree>
    <p:extLst>
      <p:ext uri="{BB962C8B-B14F-4D97-AF65-F5344CB8AC3E}">
        <p14:creationId xmlns:p14="http://schemas.microsoft.com/office/powerpoint/2010/main" val="349153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D402-874C-46A1-888D-A8AF728FC409}"/>
              </a:ext>
            </a:extLst>
          </p:cNvPr>
          <p:cNvSpPr>
            <a:spLocks noGrp="1"/>
          </p:cNvSpPr>
          <p:nvPr>
            <p:ph type="title"/>
          </p:nvPr>
        </p:nvSpPr>
        <p:spPr/>
        <p:txBody>
          <a:bodyPr/>
          <a:lstStyle/>
          <a:p>
            <a:r>
              <a:rPr lang="en-IN" dirty="0"/>
              <a:t>Bivariate Analysis | Insights</a:t>
            </a:r>
          </a:p>
        </p:txBody>
      </p:sp>
      <p:sp>
        <p:nvSpPr>
          <p:cNvPr id="3" name="Content Placeholder 2">
            <a:extLst>
              <a:ext uri="{FF2B5EF4-FFF2-40B4-BE49-F238E27FC236}">
                <a16:creationId xmlns:a16="http://schemas.microsoft.com/office/drawing/2014/main" id="{7CDC8AF9-0ACA-4046-B2D6-5029B8EEBD38}"/>
              </a:ext>
            </a:extLst>
          </p:cNvPr>
          <p:cNvSpPr>
            <a:spLocks noGrp="1"/>
          </p:cNvSpPr>
          <p:nvPr>
            <p:ph idx="1"/>
          </p:nvPr>
        </p:nvSpPr>
        <p:spPr/>
        <p:txBody>
          <a:bodyPr>
            <a:normAutofit fontScale="85000" lnSpcReduction="20000"/>
          </a:bodyPr>
          <a:lstStyle/>
          <a:p>
            <a:pPr marL="0" indent="0">
              <a:buNone/>
            </a:pPr>
            <a:r>
              <a:rPr lang="en-IN" dirty="0"/>
              <a:t>Correlation Analysis</a:t>
            </a:r>
          </a:p>
          <a:p>
            <a:pPr lvl="1"/>
            <a:r>
              <a:rPr lang="en-IN" dirty="0"/>
              <a:t>From the calculated Correlation coefficients we see strong correlation seen b/w</a:t>
            </a:r>
          </a:p>
          <a:p>
            <a:pPr lvl="2"/>
            <a:r>
              <a:rPr lang="en-US" dirty="0"/>
              <a:t>Number of derogatory public records (pub_rec) and Number of public record bankruptcies (pub_rec_bankruptcies)</a:t>
            </a:r>
            <a:endParaRPr lang="en-IN" dirty="0"/>
          </a:p>
          <a:p>
            <a:pPr lvl="2"/>
            <a:r>
              <a:rPr lang="en-US" dirty="0"/>
              <a:t>Loan amount applied (loan_amnt) and monthly installment by the borrower (installment)</a:t>
            </a:r>
          </a:p>
          <a:p>
            <a:pPr lvl="2"/>
            <a:r>
              <a:rPr lang="en-US" dirty="0"/>
              <a:t>Loan amount applied (loan_amnt) and the committed Funding amount (funded_amnt)</a:t>
            </a:r>
          </a:p>
          <a:p>
            <a:pPr lvl="2"/>
            <a:r>
              <a:rPr lang="en-US" dirty="0"/>
              <a:t>Loan amount applied (loan_amnt) and committed funding amount by the investors (funded_amnt_inv)</a:t>
            </a:r>
          </a:p>
          <a:p>
            <a:pPr lvl="2"/>
            <a:r>
              <a:rPr lang="en-US" dirty="0"/>
              <a:t>Committed Funding amount (funded_amnt) and committed funding amount by the investors (funded_amnt_inv)</a:t>
            </a:r>
          </a:p>
          <a:p>
            <a:pPr lvl="2"/>
            <a:r>
              <a:rPr lang="en-US" dirty="0"/>
              <a:t>Monthly installment by the borrower (installment) and committed funding amount by the investors (funded_amnt_inv)</a:t>
            </a:r>
          </a:p>
          <a:p>
            <a:r>
              <a:rPr lang="en-IN" dirty="0"/>
              <a:t>Paired Bivariate Analysis (90%+ confidence for Bad Loans) </a:t>
            </a:r>
          </a:p>
          <a:p>
            <a:pPr lvl="1"/>
            <a:r>
              <a:rPr lang="en-IN" dirty="0"/>
              <a:t>From the various heatmap plots we see</a:t>
            </a:r>
          </a:p>
          <a:p>
            <a:pPr lvl="2"/>
            <a:r>
              <a:rPr lang="en-IN" dirty="0"/>
              <a:t>States of AR / Others have a 90% of going bad</a:t>
            </a:r>
          </a:p>
          <a:p>
            <a:pPr lvl="2"/>
            <a:r>
              <a:rPr lang="en-IN" dirty="0"/>
              <a:t>States of CT / Others have a 100% of being good</a:t>
            </a:r>
          </a:p>
          <a:p>
            <a:pPr lvl="2"/>
            <a:r>
              <a:rPr lang="en-IN" dirty="0"/>
              <a:t>States of DC / Others have a 100% of being good</a:t>
            </a:r>
          </a:p>
          <a:p>
            <a:pPr lvl="2"/>
            <a:r>
              <a:rPr lang="en-IN" dirty="0"/>
              <a:t>States of DC / Mortgages have a 100% of being good</a:t>
            </a:r>
          </a:p>
          <a:p>
            <a:pPr lvl="2"/>
            <a:r>
              <a:rPr lang="en-IN" dirty="0"/>
              <a:t>States of DC / Others have a 100% of being good</a:t>
            </a:r>
          </a:p>
          <a:p>
            <a:pPr lvl="2"/>
            <a:r>
              <a:rPr lang="en-IN" dirty="0"/>
              <a:t>States of DC / Own have a 100% of being good</a:t>
            </a:r>
          </a:p>
          <a:p>
            <a:pPr lvl="2"/>
            <a:r>
              <a:rPr lang="en-IN" dirty="0"/>
              <a:t>States of DC / Rent have a 92% of being good</a:t>
            </a:r>
          </a:p>
          <a:p>
            <a:pPr lvl="2"/>
            <a:r>
              <a:rPr lang="en-IN" dirty="0"/>
              <a:t>States of DE / Own have a 100% of being good</a:t>
            </a:r>
          </a:p>
          <a:p>
            <a:pPr lvl="2"/>
            <a:r>
              <a:rPr lang="en-IN" dirty="0"/>
              <a:t>States of HI / Mortgages have a 90% of being good</a:t>
            </a:r>
          </a:p>
          <a:p>
            <a:pPr lvl="2"/>
            <a:r>
              <a:rPr lang="en-IN" dirty="0"/>
              <a:t>States of IA / Mortgages have a 100% of being good</a:t>
            </a:r>
          </a:p>
          <a:p>
            <a:pPr lvl="2"/>
            <a:r>
              <a:rPr lang="en-IN" dirty="0"/>
              <a:t>States of IA / Own have a 100% of being good</a:t>
            </a:r>
          </a:p>
          <a:p>
            <a:pPr lvl="2"/>
            <a:r>
              <a:rPr lang="en-IN" dirty="0"/>
              <a:t>States of IA / Rent have a 100% of being good</a:t>
            </a:r>
          </a:p>
          <a:p>
            <a:pPr lvl="2"/>
            <a:r>
              <a:rPr lang="en-IN" dirty="0"/>
              <a:t>States of ID / Own have a 90% of being good</a:t>
            </a:r>
          </a:p>
          <a:p>
            <a:pPr lvl="2"/>
            <a:endParaRPr lang="en-IN" dirty="0"/>
          </a:p>
          <a:p>
            <a:pPr lvl="2"/>
            <a:endParaRPr lang="en-IN" dirty="0"/>
          </a:p>
          <a:p>
            <a:pPr lvl="2"/>
            <a:endParaRPr lang="en-IN" dirty="0"/>
          </a:p>
          <a:p>
            <a:pPr lvl="2"/>
            <a:endParaRPr lang="en-IN" dirty="0"/>
          </a:p>
          <a:p>
            <a:pPr lvl="2"/>
            <a:endParaRPr lang="en-IN" dirty="0"/>
          </a:p>
          <a:p>
            <a:pPr lvl="2"/>
            <a:endParaRPr lang="en-IN" dirty="0"/>
          </a:p>
          <a:p>
            <a:pPr lvl="2"/>
            <a:endParaRPr lang="en-IN" dirty="0"/>
          </a:p>
        </p:txBody>
      </p:sp>
    </p:spTree>
    <p:extLst>
      <p:ext uri="{BB962C8B-B14F-4D97-AF65-F5344CB8AC3E}">
        <p14:creationId xmlns:p14="http://schemas.microsoft.com/office/powerpoint/2010/main" val="174890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3F891-1A47-41F5-A0FF-AFE913D70076}"/>
              </a:ext>
            </a:extLst>
          </p:cNvPr>
          <p:cNvSpPr>
            <a:spLocks noGrp="1"/>
          </p:cNvSpPr>
          <p:nvPr>
            <p:ph type="ctrTitle"/>
          </p:nvPr>
        </p:nvSpPr>
        <p:spPr/>
        <p:txBody>
          <a:bodyPr/>
          <a:lstStyle/>
          <a:p>
            <a:r>
              <a:rPr lang="en-IN" dirty="0"/>
              <a:t>Objective</a:t>
            </a:r>
          </a:p>
        </p:txBody>
      </p:sp>
      <p:sp>
        <p:nvSpPr>
          <p:cNvPr id="5" name="Subtitle 4">
            <a:extLst>
              <a:ext uri="{FF2B5EF4-FFF2-40B4-BE49-F238E27FC236}">
                <a16:creationId xmlns:a16="http://schemas.microsoft.com/office/drawing/2014/main" id="{923B13EF-7A24-499B-AAC1-F37973FF75FD}"/>
              </a:ext>
            </a:extLst>
          </p:cNvPr>
          <p:cNvSpPr>
            <a:spLocks noGrp="1"/>
          </p:cNvSpPr>
          <p:nvPr>
            <p:ph type="subTitle" idx="1"/>
          </p:nvPr>
        </p:nvSpPr>
        <p:spPr/>
        <p:txBody>
          <a:bodyPr>
            <a:normAutofit fontScale="92500" lnSpcReduction="10000"/>
          </a:bodyPr>
          <a:lstStyle/>
          <a:p>
            <a:endParaRPr lang="en-IN" dirty="0"/>
          </a:p>
        </p:txBody>
      </p:sp>
    </p:spTree>
    <p:extLst>
      <p:ext uri="{BB962C8B-B14F-4D97-AF65-F5344CB8AC3E}">
        <p14:creationId xmlns:p14="http://schemas.microsoft.com/office/powerpoint/2010/main" val="126312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B882-9671-487F-94F6-6534A344B162}"/>
              </a:ext>
            </a:extLst>
          </p:cNvPr>
          <p:cNvSpPr>
            <a:spLocks noGrp="1"/>
          </p:cNvSpPr>
          <p:nvPr>
            <p:ph type="title"/>
          </p:nvPr>
        </p:nvSpPr>
        <p:spPr/>
        <p:txBody>
          <a:bodyPr/>
          <a:lstStyle/>
          <a:p>
            <a:r>
              <a:rPr lang="en-IN" dirty="0"/>
              <a:t>Object</a:t>
            </a:r>
          </a:p>
        </p:txBody>
      </p:sp>
      <p:sp>
        <p:nvSpPr>
          <p:cNvPr id="3" name="Content Placeholder 2">
            <a:extLst>
              <a:ext uri="{FF2B5EF4-FFF2-40B4-BE49-F238E27FC236}">
                <a16:creationId xmlns:a16="http://schemas.microsoft.com/office/drawing/2014/main" id="{657A6E91-E404-4BFA-8FA1-D464EE941DD8}"/>
              </a:ext>
            </a:extLst>
          </p:cNvPr>
          <p:cNvSpPr>
            <a:spLocks noGrp="1"/>
          </p:cNvSpPr>
          <p:nvPr>
            <p:ph idx="1"/>
          </p:nvPr>
        </p:nvSpPr>
        <p:spPr/>
        <p:txBody>
          <a:bodyPr/>
          <a:lstStyle/>
          <a:p>
            <a:r>
              <a:rPr lang="en-IN" dirty="0"/>
              <a:t>We have been given the complete loan data for all loans issued through 2007 to 2011 for Lending Club</a:t>
            </a:r>
          </a:p>
          <a:p>
            <a:endParaRPr lang="en-IN" dirty="0"/>
          </a:p>
          <a:p>
            <a:r>
              <a:rPr lang="en-IN" dirty="0"/>
              <a:t>We need to surface insights based on the available information with the objective to </a:t>
            </a:r>
          </a:p>
          <a:p>
            <a:pPr lvl="1"/>
            <a:r>
              <a:rPr lang="en-IN" dirty="0"/>
              <a:t>Reduce losses for the business by improving the probability of identifying</a:t>
            </a:r>
          </a:p>
          <a:p>
            <a:pPr lvl="2"/>
            <a:r>
              <a:rPr lang="en-IN" dirty="0"/>
              <a:t>Applicants that may not be able to pay back loans</a:t>
            </a:r>
          </a:p>
          <a:p>
            <a:pPr lvl="2"/>
            <a:r>
              <a:rPr lang="en-IN" dirty="0"/>
              <a:t>Applicants that have a strong possibility of paying back loans</a:t>
            </a:r>
          </a:p>
        </p:txBody>
      </p:sp>
    </p:spTree>
    <p:extLst>
      <p:ext uri="{BB962C8B-B14F-4D97-AF65-F5344CB8AC3E}">
        <p14:creationId xmlns:p14="http://schemas.microsoft.com/office/powerpoint/2010/main" val="400163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50649D-BBA4-4241-B841-4123C38C699E}"/>
              </a:ext>
            </a:extLst>
          </p:cNvPr>
          <p:cNvSpPr>
            <a:spLocks noGrp="1"/>
          </p:cNvSpPr>
          <p:nvPr>
            <p:ph type="ctrTitle"/>
          </p:nvPr>
        </p:nvSpPr>
        <p:spPr/>
        <p:txBody>
          <a:bodyPr/>
          <a:lstStyle/>
          <a:p>
            <a:r>
              <a:rPr lang="en-IN" dirty="0"/>
              <a:t>Insights and Recommendations Cheat Sheet</a:t>
            </a:r>
          </a:p>
        </p:txBody>
      </p:sp>
      <p:sp>
        <p:nvSpPr>
          <p:cNvPr id="5" name="Subtitle 4">
            <a:extLst>
              <a:ext uri="{FF2B5EF4-FFF2-40B4-BE49-F238E27FC236}">
                <a16:creationId xmlns:a16="http://schemas.microsoft.com/office/drawing/2014/main" id="{A9241A52-3D82-46E9-8BC2-1C8A7B3DAA13}"/>
              </a:ext>
            </a:extLst>
          </p:cNvPr>
          <p:cNvSpPr>
            <a:spLocks noGrp="1"/>
          </p:cNvSpPr>
          <p:nvPr>
            <p:ph type="subTitle" idx="1"/>
          </p:nvPr>
        </p:nvSpPr>
        <p:spPr>
          <a:xfrm>
            <a:off x="1097280" y="3400699"/>
            <a:ext cx="10058400" cy="793232"/>
          </a:xfrm>
        </p:spPr>
        <p:txBody>
          <a:bodyPr>
            <a:normAutofit/>
          </a:bodyPr>
          <a:lstStyle/>
          <a:p>
            <a:r>
              <a:rPr lang="en-IN" sz="1400" cap="none" dirty="0">
                <a:solidFill>
                  <a:schemeClr val="tx1"/>
                </a:solidFill>
                <a:latin typeface="+mn-lt"/>
              </a:rPr>
              <a:t>The insights provided in the following slides can be used as a cheat sheet to identify the risk potential of loan applications.</a:t>
            </a:r>
          </a:p>
        </p:txBody>
      </p:sp>
    </p:spTree>
    <p:extLst>
      <p:ext uri="{BB962C8B-B14F-4D97-AF65-F5344CB8AC3E}">
        <p14:creationId xmlns:p14="http://schemas.microsoft.com/office/powerpoint/2010/main" val="142627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Segmented Univariate | Insights</a:t>
            </a:r>
          </a:p>
        </p:txBody>
      </p:sp>
      <p:sp>
        <p:nvSpPr>
          <p:cNvPr id="3" name="Content Placeholder 2">
            <a:extLst>
              <a:ext uri="{FF2B5EF4-FFF2-40B4-BE49-F238E27FC236}">
                <a16:creationId xmlns:a16="http://schemas.microsoft.com/office/drawing/2014/main" id="{39302CEB-014B-4AF1-A87E-5451F759128E}"/>
              </a:ext>
            </a:extLst>
          </p:cNvPr>
          <p:cNvSpPr>
            <a:spLocks noGrp="1"/>
          </p:cNvSpPr>
          <p:nvPr>
            <p:ph idx="1"/>
          </p:nvPr>
        </p:nvSpPr>
        <p:spPr>
          <a:xfrm>
            <a:off x="7887855" y="1097843"/>
            <a:ext cx="3807756" cy="5027466"/>
          </a:xfrm>
        </p:spPr>
        <p:txBody>
          <a:bodyPr>
            <a:normAutofit/>
          </a:bodyPr>
          <a:lstStyle/>
          <a:p>
            <a:pPr lvl="1"/>
            <a:r>
              <a:rPr lang="en-US" dirty="0"/>
              <a:t>High volume and higher than average bad loans are coming from FL, NJ, CA.</a:t>
            </a:r>
          </a:p>
          <a:p>
            <a:pPr lvl="1"/>
            <a:r>
              <a:rPr lang="en-US" dirty="0"/>
              <a:t>NE, NV, AK, SD, are also high in their default rate even though the numbers are less</a:t>
            </a:r>
          </a:p>
          <a:p>
            <a:pPr lvl="1"/>
            <a:r>
              <a:rPr lang="en-US" dirty="0"/>
              <a:t>NY, TX are good for Lending Club where the volumes are there and the default rates are low </a:t>
            </a:r>
          </a:p>
        </p:txBody>
      </p:sp>
      <p:pic>
        <p:nvPicPr>
          <p:cNvPr id="3074" name="Picture 2">
            <a:extLst>
              <a:ext uri="{FF2B5EF4-FFF2-40B4-BE49-F238E27FC236}">
                <a16:creationId xmlns:a16="http://schemas.microsoft.com/office/drawing/2014/main" id="{299FF4EE-4EFD-4648-9FD4-9AA93E5F1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42" y="1088667"/>
            <a:ext cx="7608595" cy="503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91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Segmented Univariate | Insights</a:t>
            </a:r>
          </a:p>
        </p:txBody>
      </p:sp>
      <p:sp>
        <p:nvSpPr>
          <p:cNvPr id="3" name="Content Placeholder 2">
            <a:extLst>
              <a:ext uri="{FF2B5EF4-FFF2-40B4-BE49-F238E27FC236}">
                <a16:creationId xmlns:a16="http://schemas.microsoft.com/office/drawing/2014/main" id="{39302CEB-014B-4AF1-A87E-5451F759128E}"/>
              </a:ext>
            </a:extLst>
          </p:cNvPr>
          <p:cNvSpPr>
            <a:spLocks noGrp="1"/>
          </p:cNvSpPr>
          <p:nvPr>
            <p:ph idx="1"/>
          </p:nvPr>
        </p:nvSpPr>
        <p:spPr>
          <a:xfrm>
            <a:off x="7887855" y="1097843"/>
            <a:ext cx="3807756" cy="5027466"/>
          </a:xfrm>
        </p:spPr>
        <p:txBody>
          <a:bodyPr>
            <a:normAutofit/>
          </a:bodyPr>
          <a:lstStyle/>
          <a:p>
            <a:pPr lvl="1"/>
            <a:r>
              <a:rPr lang="en-US" dirty="0"/>
              <a:t>Verified applicants seem to have a have higher default rate! than not verified ones.</a:t>
            </a:r>
          </a:p>
        </p:txBody>
      </p:sp>
      <p:pic>
        <p:nvPicPr>
          <p:cNvPr id="7170" name="Picture 2">
            <a:extLst>
              <a:ext uri="{FF2B5EF4-FFF2-40B4-BE49-F238E27FC236}">
                <a16:creationId xmlns:a16="http://schemas.microsoft.com/office/drawing/2014/main" id="{242B994A-49EF-4519-B1EF-F8757F72B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5" y="1030312"/>
            <a:ext cx="7919461" cy="516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87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Segmented Univariate | Insights</a:t>
            </a:r>
          </a:p>
        </p:txBody>
      </p:sp>
      <p:sp>
        <p:nvSpPr>
          <p:cNvPr id="3" name="Content Placeholder 2">
            <a:extLst>
              <a:ext uri="{FF2B5EF4-FFF2-40B4-BE49-F238E27FC236}">
                <a16:creationId xmlns:a16="http://schemas.microsoft.com/office/drawing/2014/main" id="{39302CEB-014B-4AF1-A87E-5451F759128E}"/>
              </a:ext>
            </a:extLst>
          </p:cNvPr>
          <p:cNvSpPr>
            <a:spLocks noGrp="1"/>
          </p:cNvSpPr>
          <p:nvPr>
            <p:ph idx="1"/>
          </p:nvPr>
        </p:nvSpPr>
        <p:spPr>
          <a:xfrm>
            <a:off x="7887855" y="1097843"/>
            <a:ext cx="3807756" cy="5027466"/>
          </a:xfrm>
        </p:spPr>
        <p:txBody>
          <a:bodyPr>
            <a:normAutofit/>
          </a:bodyPr>
          <a:lstStyle/>
          <a:p>
            <a:pPr lvl="1"/>
            <a:r>
              <a:rPr lang="en-US" dirty="0"/>
              <a:t>Small business loans have the higher % of loans going bad and debt consolidation is the highest in terms of volumes but highest in terms of number of bad loans</a:t>
            </a:r>
          </a:p>
          <a:p>
            <a:endParaRPr lang="en-IN" dirty="0"/>
          </a:p>
        </p:txBody>
      </p:sp>
      <p:pic>
        <p:nvPicPr>
          <p:cNvPr id="6146" name="Picture 2">
            <a:extLst>
              <a:ext uri="{FF2B5EF4-FFF2-40B4-BE49-F238E27FC236}">
                <a16:creationId xmlns:a16="http://schemas.microsoft.com/office/drawing/2014/main" id="{61AED5E9-444E-4B58-AD2C-4A6F9F88D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71" y="1074522"/>
            <a:ext cx="7651757" cy="502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92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335-70E4-4248-99F4-085905BB1B57}"/>
              </a:ext>
            </a:extLst>
          </p:cNvPr>
          <p:cNvSpPr>
            <a:spLocks noGrp="1"/>
          </p:cNvSpPr>
          <p:nvPr>
            <p:ph type="title"/>
          </p:nvPr>
        </p:nvSpPr>
        <p:spPr>
          <a:xfrm>
            <a:off x="1268278" y="286604"/>
            <a:ext cx="9103631" cy="497168"/>
          </a:xfrm>
        </p:spPr>
        <p:txBody>
          <a:bodyPr/>
          <a:lstStyle/>
          <a:p>
            <a:r>
              <a:rPr lang="en-IN" dirty="0"/>
              <a:t>Segmented Univariate | Insights</a:t>
            </a:r>
          </a:p>
        </p:txBody>
      </p:sp>
      <p:sp>
        <p:nvSpPr>
          <p:cNvPr id="3" name="Content Placeholder 2">
            <a:extLst>
              <a:ext uri="{FF2B5EF4-FFF2-40B4-BE49-F238E27FC236}">
                <a16:creationId xmlns:a16="http://schemas.microsoft.com/office/drawing/2014/main" id="{39302CEB-014B-4AF1-A87E-5451F759128E}"/>
              </a:ext>
            </a:extLst>
          </p:cNvPr>
          <p:cNvSpPr>
            <a:spLocks noGrp="1"/>
          </p:cNvSpPr>
          <p:nvPr>
            <p:ph idx="1"/>
          </p:nvPr>
        </p:nvSpPr>
        <p:spPr>
          <a:xfrm>
            <a:off x="7887855" y="1097843"/>
            <a:ext cx="3807756" cy="5027466"/>
          </a:xfrm>
        </p:spPr>
        <p:txBody>
          <a:bodyPr>
            <a:normAutofit fontScale="92500" lnSpcReduction="20000"/>
          </a:bodyPr>
          <a:lstStyle/>
          <a:p>
            <a:pPr lvl="1"/>
            <a:r>
              <a:rPr lang="en-US" dirty="0"/>
              <a:t>On backgrounds of people, it is very scattered, however there are people working for companies and those companies have 100% default rate or 100% closed rate. Clearly company background though less volumes is a good predictor of bad loan</a:t>
            </a:r>
          </a:p>
          <a:p>
            <a:pPr lvl="1"/>
            <a:endParaRPr lang="en-US" dirty="0"/>
          </a:p>
          <a:p>
            <a:pPr lvl="1"/>
            <a:r>
              <a:rPr lang="en-US" dirty="0"/>
              <a:t>Longer tenured loans have higher default rate</a:t>
            </a:r>
          </a:p>
          <a:p>
            <a:pPr lvl="1"/>
            <a:r>
              <a:rPr lang="en-US" dirty="0"/>
              <a:t>%age wise “no available information” on current employee length seems to have the highest default rate. However the 10+ years seems to have a higher than average default rate with good volumes.</a:t>
            </a:r>
          </a:p>
          <a:p>
            <a:pPr lvl="1"/>
            <a:r>
              <a:rPr lang="en-US" dirty="0"/>
              <a:t>Only A and B graded loans have the average default rates lower than average and the volumes of B is the highest in disbursement</a:t>
            </a:r>
          </a:p>
          <a:p>
            <a:pPr lvl="1"/>
            <a:r>
              <a:rPr lang="en-US" dirty="0"/>
              <a:t>People with 0 Public records have the lowest default rates</a:t>
            </a:r>
            <a:endParaRPr lang="en-US" sz="1600" dirty="0"/>
          </a:p>
          <a:p>
            <a:endParaRPr lang="en-IN" dirty="0"/>
          </a:p>
          <a:p>
            <a:pPr lvl="1"/>
            <a:endParaRPr lang="en-US" dirty="0"/>
          </a:p>
        </p:txBody>
      </p:sp>
      <p:pic>
        <p:nvPicPr>
          <p:cNvPr id="5122" name="Picture 2">
            <a:extLst>
              <a:ext uri="{FF2B5EF4-FFF2-40B4-BE49-F238E27FC236}">
                <a16:creationId xmlns:a16="http://schemas.microsoft.com/office/drawing/2014/main" id="{3462057C-6297-4139-8DE5-C872B8468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30" y="928721"/>
            <a:ext cx="6751271" cy="544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222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3584</TotalTime>
  <Words>2491</Words>
  <Application>Microsoft Office PowerPoint</Application>
  <PresentationFormat>Widescreen</PresentationFormat>
  <Paragraphs>276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Calibri</vt:lpstr>
      <vt:lpstr>Calibri Light</vt:lpstr>
      <vt:lpstr>Retrospect</vt:lpstr>
      <vt:lpstr>Lending Club Analysis  Case Study </vt:lpstr>
      <vt:lpstr>Agenda</vt:lpstr>
      <vt:lpstr>Objective</vt:lpstr>
      <vt:lpstr>Object</vt:lpstr>
      <vt:lpstr>Insights and Recommendations Cheat Sheet</vt:lpstr>
      <vt:lpstr>Segmented Univariate | Insights</vt:lpstr>
      <vt:lpstr>Segmented Univariate | Insights</vt:lpstr>
      <vt:lpstr>Segmented Univariate | Insights</vt:lpstr>
      <vt:lpstr>Segmented Univariate | Insights</vt:lpstr>
      <vt:lpstr>Segmented Univariate | Insights</vt:lpstr>
      <vt:lpstr>Segmented Univariate | Insights</vt:lpstr>
      <vt:lpstr>Segmented Univariate | Insights</vt:lpstr>
      <vt:lpstr>Bivariate Analysis | Cheat Sheet on States</vt:lpstr>
      <vt:lpstr>Bivariate Analysis | Cheat Sheet on Loan Purpose</vt:lpstr>
      <vt:lpstr>Bivariate Analysis | Cheat Sheet on Loan Purpose - 2</vt:lpstr>
      <vt:lpstr>Bivariate Analysis | Cheat Sheet on Loan Purpose - 3</vt:lpstr>
      <vt:lpstr>Bivariate Analysis | Cheat Sheet on Loan Amounts</vt:lpstr>
      <vt:lpstr>Bivariate Analysis | Misc. </vt:lpstr>
      <vt:lpstr>Appendix</vt:lpstr>
      <vt:lpstr>Approach</vt:lpstr>
      <vt:lpstr>Note – 1 : Segregation of Columns</vt:lpstr>
      <vt:lpstr>Note – 2 : Segregation of Variables</vt:lpstr>
      <vt:lpstr>Univariate Analysis | Insights</vt:lpstr>
      <vt:lpstr>Univariate Analysis | Insights contd.</vt:lpstr>
      <vt:lpstr>Bivariate Analysis |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Vishal Khera</cp:lastModifiedBy>
  <cp:revision>85</cp:revision>
  <dcterms:created xsi:type="dcterms:W3CDTF">2016-06-09T08:16:28Z</dcterms:created>
  <dcterms:modified xsi:type="dcterms:W3CDTF">2019-11-09T11:06:36Z</dcterms:modified>
</cp:coreProperties>
</file>