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Shakeeb </a:t>
            </a:r>
            <a:r>
              <a:rPr lang="en-IN" sz="1800"/>
              <a:t>Ahamed Pasha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From the analysis and the ensuing results, it is clear that -</a:t>
            </a:r>
          </a:p>
          <a:p>
            <a:r>
              <a:rPr lang="en-IN" sz="1400" dirty="0"/>
              <a:t>Venture funding is the most suitable investment type.</a:t>
            </a:r>
          </a:p>
          <a:p>
            <a:r>
              <a:rPr lang="en-IN" sz="1400" dirty="0"/>
              <a:t>USA, GBR and CAN are the most suitable countries to invest.</a:t>
            </a:r>
          </a:p>
          <a:p>
            <a:r>
              <a:rPr lang="en-IN" sz="1400" dirty="0"/>
              <a:t>And the top 3 sectors in each of these countries to invest in are</a:t>
            </a:r>
          </a:p>
          <a:p>
            <a:pPr lvl="1"/>
            <a:r>
              <a:rPr lang="en-IN" sz="1400" dirty="0"/>
              <a:t>USA – Others, Cleantech/Semiconductors, Social Finance Analytics Advertisements</a:t>
            </a:r>
          </a:p>
          <a:p>
            <a:pPr lvl="1"/>
            <a:r>
              <a:rPr lang="en-IN" sz="1400" dirty="0"/>
              <a:t>GBR – Others, Cleantech/Semiconductors, Social Finance Analytics Advertisements</a:t>
            </a:r>
          </a:p>
          <a:p>
            <a:pPr lvl="1"/>
            <a:r>
              <a:rPr lang="en-IN" sz="1400" dirty="0"/>
              <a:t>CAN – Cleantech/Semiconductors, Others , Social Finance Analytics Advertisements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Spark Funds, an asset management company wants to make decision about investment.</a:t>
            </a:r>
          </a:p>
          <a:p>
            <a:pPr marL="0" indent="0">
              <a:buNone/>
            </a:pPr>
            <a:r>
              <a:rPr lang="en-IN" sz="1400" dirty="0"/>
              <a:t>The company intends to select the </a:t>
            </a:r>
            <a:r>
              <a:rPr lang="en-IN" sz="1400" b="1" dirty="0"/>
              <a:t>best sector, countries and suitable investment type </a:t>
            </a:r>
            <a:r>
              <a:rPr lang="en-IN" sz="1400" dirty="0"/>
              <a:t>for their investments.</a:t>
            </a:r>
          </a:p>
          <a:p>
            <a:pPr marL="0" indent="0">
              <a:buNone/>
            </a:pPr>
            <a:r>
              <a:rPr lang="en-IN" sz="1400" dirty="0"/>
              <a:t>The main constraints for the investment are</a:t>
            </a:r>
          </a:p>
          <a:p>
            <a:pPr marL="342900" indent="-342900">
              <a:buAutoNum type="arabicPeriod"/>
            </a:pPr>
            <a:r>
              <a:rPr lang="en-IN" sz="1400" dirty="0"/>
              <a:t>Investment in the range 5-15million USD per round of investment.</a:t>
            </a:r>
          </a:p>
          <a:p>
            <a:pPr marL="342900" indent="-342900">
              <a:buAutoNum type="arabicPeriod"/>
            </a:pPr>
            <a:r>
              <a:rPr lang="en-IN" sz="1400" dirty="0"/>
              <a:t>Investment sector and country to be identified where most of the investments </a:t>
            </a:r>
            <a:r>
              <a:rPr lang="en-IN" sz="1400"/>
              <a:t>are made.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Only English –speaking countries to be considered for investment.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Data acquisition</a:t>
            </a:r>
          </a:p>
          <a:p>
            <a:pPr lvl="1"/>
            <a:r>
              <a:rPr lang="en-IN" sz="1400" dirty="0"/>
              <a:t>We have taken the data from </a:t>
            </a:r>
            <a:r>
              <a:rPr lang="en-IN" sz="1400" b="1" dirty="0"/>
              <a:t>crunchbase.com </a:t>
            </a:r>
            <a:r>
              <a:rPr lang="en-IN" sz="1400" dirty="0"/>
              <a:t>in the form of </a:t>
            </a:r>
            <a:r>
              <a:rPr lang="en-IN" sz="1400" b="1" dirty="0"/>
              <a:t>companies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(companies details), </a:t>
            </a:r>
            <a:r>
              <a:rPr lang="en-IN" sz="1400" b="1" dirty="0"/>
              <a:t>rounds2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(funding type and amount) and </a:t>
            </a:r>
            <a:r>
              <a:rPr lang="en-IN" sz="1400" b="1" dirty="0"/>
              <a:t>mapping</a:t>
            </a:r>
            <a:r>
              <a:rPr lang="en-IN" sz="1400" dirty="0"/>
              <a:t> csv(map categories to </a:t>
            </a:r>
            <a:r>
              <a:rPr lang="en-IN" sz="1400" b="1" dirty="0"/>
              <a:t>8 top level sectors and other category</a:t>
            </a:r>
            <a:r>
              <a:rPr lang="en-IN" sz="1400" dirty="0"/>
              <a:t>).</a:t>
            </a:r>
            <a:endParaRPr lang="en-IN" sz="1000" b="1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Data preparation and clean-up</a:t>
            </a:r>
          </a:p>
          <a:p>
            <a:pPr lvl="1"/>
            <a:r>
              <a:rPr lang="en-IN" sz="1400" dirty="0"/>
              <a:t>Create a master data frame with </a:t>
            </a:r>
            <a:r>
              <a:rPr lang="en-IN" sz="1400" b="1" dirty="0"/>
              <a:t>merge</a:t>
            </a:r>
            <a:r>
              <a:rPr lang="en-IN" sz="1400" dirty="0"/>
              <a:t> of </a:t>
            </a:r>
            <a:r>
              <a:rPr lang="en-IN" sz="1400" b="1" dirty="0"/>
              <a:t>companies</a:t>
            </a:r>
            <a:r>
              <a:rPr lang="en-IN" sz="1400" dirty="0"/>
              <a:t> and </a:t>
            </a:r>
            <a:r>
              <a:rPr lang="en-IN" sz="1400" b="1" dirty="0"/>
              <a:t>rounds2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 on </a:t>
            </a:r>
            <a:r>
              <a:rPr lang="en-IN" sz="1400" b="1" dirty="0"/>
              <a:t>“</a:t>
            </a:r>
            <a:r>
              <a:rPr lang="en-IN" sz="1400" b="1" dirty="0" err="1"/>
              <a:t>company_permalink</a:t>
            </a:r>
            <a:r>
              <a:rPr lang="en-IN" sz="1400" b="1" dirty="0"/>
              <a:t>”.</a:t>
            </a:r>
          </a:p>
          <a:p>
            <a:pPr lvl="1"/>
            <a:r>
              <a:rPr lang="en-IN" sz="1400" dirty="0"/>
              <a:t>Clean up the missing values in master df by following approach</a:t>
            </a:r>
          </a:p>
          <a:p>
            <a:pPr lvl="2"/>
            <a:r>
              <a:rPr lang="en-IN" sz="1400" dirty="0" err="1"/>
              <a:t>raised_amount_usd</a:t>
            </a:r>
            <a:r>
              <a:rPr lang="en-IN" sz="1400" dirty="0"/>
              <a:t> – drop the null values as the variance is too high</a:t>
            </a:r>
          </a:p>
          <a:p>
            <a:pPr lvl="2"/>
            <a:r>
              <a:rPr lang="en-IN" sz="1400" dirty="0"/>
              <a:t>Country code and Categories – fill the mode values</a:t>
            </a:r>
          </a:p>
          <a:p>
            <a:pPr lvl="1"/>
            <a:r>
              <a:rPr lang="en-IN" sz="1400" dirty="0"/>
              <a:t>Clean up the outliers in </a:t>
            </a:r>
            <a:r>
              <a:rPr lang="en-IN" sz="1400" b="1" dirty="0" err="1"/>
              <a:t>raised_amount_usd</a:t>
            </a:r>
            <a:r>
              <a:rPr lang="en-IN" sz="1400" b="1" dirty="0"/>
              <a:t> </a:t>
            </a:r>
            <a:r>
              <a:rPr lang="en-IN" sz="1400" dirty="0"/>
              <a:t>for each funding type by </a:t>
            </a:r>
            <a:r>
              <a:rPr lang="en-IN" sz="1400" b="1" dirty="0"/>
              <a:t>dropping values above 95 percentile.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Investment type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Country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Sector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Decision making</a:t>
            </a:r>
          </a:p>
          <a:p>
            <a:pPr lvl="1"/>
            <a:r>
              <a:rPr lang="en-IN" sz="1400" dirty="0"/>
              <a:t>Arrive at a suitable investment option for the company.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Approach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Investment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of the company is to invest in the range </a:t>
            </a:r>
            <a:r>
              <a:rPr lang="en-IN" sz="1400" b="1" dirty="0"/>
              <a:t>5-15 million USD per round.</a:t>
            </a:r>
          </a:p>
          <a:p>
            <a:r>
              <a:rPr lang="en-IN" sz="1400" dirty="0"/>
              <a:t>Average funding across the types – </a:t>
            </a:r>
            <a:r>
              <a:rPr lang="en-IN" sz="1400" b="1" dirty="0"/>
              <a:t>venture, seed, angel and private equity</a:t>
            </a:r>
          </a:p>
          <a:p>
            <a:r>
              <a:rPr lang="en-IN" sz="1400" dirty="0"/>
              <a:t>Pick the </a:t>
            </a:r>
            <a:r>
              <a:rPr lang="en-IN" sz="1400" b="1" dirty="0"/>
              <a:t>average funding as the most representative value </a:t>
            </a:r>
            <a:r>
              <a:rPr lang="en-IN" sz="1400" dirty="0"/>
              <a:t>and which falls in the range 5-15million USD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is to pick the country which is </a:t>
            </a:r>
            <a:r>
              <a:rPr lang="en-IN" sz="1400" b="1" dirty="0"/>
              <a:t>most funded.</a:t>
            </a:r>
          </a:p>
          <a:p>
            <a:r>
              <a:rPr lang="en-IN" sz="1400" dirty="0"/>
              <a:t>The country selected should be </a:t>
            </a:r>
            <a:r>
              <a:rPr lang="en-IN" sz="1400" b="1" dirty="0"/>
              <a:t>English speaking</a:t>
            </a:r>
            <a:r>
              <a:rPr lang="en-IN" sz="1400" dirty="0"/>
              <a:t>.</a:t>
            </a:r>
          </a:p>
          <a:p>
            <a:r>
              <a:rPr lang="en-IN" sz="1400" dirty="0"/>
              <a:t>Prepare a list of top 9 countries in order of total investments received.</a:t>
            </a:r>
          </a:p>
          <a:p>
            <a:r>
              <a:rPr lang="en-IN" sz="1400" dirty="0"/>
              <a:t>Out of the top 9 list, pick the top 3 countries where English is an official language.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is to find the most heavily invested sector for the selected funding type and countries.</a:t>
            </a:r>
          </a:p>
          <a:p>
            <a:r>
              <a:rPr lang="en-IN" sz="1400" dirty="0"/>
              <a:t>Prepare a column representing the </a:t>
            </a:r>
            <a:r>
              <a:rPr lang="en-IN" sz="1400" b="1" dirty="0"/>
              <a:t>primary sector</a:t>
            </a:r>
            <a:r>
              <a:rPr lang="en-IN" sz="1400" dirty="0"/>
              <a:t> of a particular company.</a:t>
            </a:r>
          </a:p>
          <a:p>
            <a:r>
              <a:rPr lang="en-IN" sz="1400" dirty="0"/>
              <a:t>Using mapping csv, prepare a column representing the </a:t>
            </a:r>
            <a:r>
              <a:rPr lang="en-IN" sz="1400" b="1" dirty="0"/>
              <a:t>main sector </a:t>
            </a:r>
            <a:r>
              <a:rPr lang="en-IN" sz="1400" dirty="0"/>
              <a:t>out of the 8 sectors for each company.</a:t>
            </a:r>
          </a:p>
          <a:p>
            <a:r>
              <a:rPr lang="en-IN" sz="1400" dirty="0"/>
              <a:t>For each of the </a:t>
            </a:r>
            <a:r>
              <a:rPr lang="en-IN" sz="1400" b="1" dirty="0"/>
              <a:t>three countries </a:t>
            </a:r>
            <a:r>
              <a:rPr lang="en-IN" sz="1400" dirty="0"/>
              <a:t>selected, pick the </a:t>
            </a:r>
            <a:r>
              <a:rPr lang="en-IN" sz="1400" b="1" dirty="0"/>
              <a:t>sectors receiving highest funding</a:t>
            </a:r>
            <a:r>
              <a:rPr lang="en-IN" sz="1400" dirty="0"/>
              <a:t> of type selected from </a:t>
            </a:r>
            <a:r>
              <a:rPr lang="en-IN" sz="1400" b="1" dirty="0"/>
              <a:t>investment type </a:t>
            </a:r>
            <a:r>
              <a:rPr lang="en-IN" sz="1400" dirty="0"/>
              <a:t>analysis and investments in the </a:t>
            </a:r>
            <a:r>
              <a:rPr lang="en-IN" sz="1400" b="1" dirty="0"/>
              <a:t>range of 5-15million USD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Results – Investment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C5086-AAA3-4C68-B2E3-F8D639723584}"/>
              </a:ext>
            </a:extLst>
          </p:cNvPr>
          <p:cNvSpPr txBox="1"/>
          <p:nvPr/>
        </p:nvSpPr>
        <p:spPr>
          <a:xfrm>
            <a:off x="1136469" y="1369303"/>
            <a:ext cx="1017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analysis – </a:t>
            </a:r>
            <a:r>
              <a:rPr lang="en-US" b="1" dirty="0"/>
              <a:t>Venture funding </a:t>
            </a:r>
            <a:r>
              <a:rPr lang="en-US" dirty="0"/>
              <a:t>is most suitable, as its average funding is in the range 5-15million USD.</a:t>
            </a:r>
          </a:p>
          <a:p>
            <a:r>
              <a:rPr lang="en-US" dirty="0"/>
              <a:t>And it is also the most representative investment type with 70.54% funding out of total investments.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EEA33E-7559-4B33-A538-32B8FB4A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9" y="2262188"/>
            <a:ext cx="10178684" cy="41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 –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7ED2-2583-41B1-8853-A565810B085C}"/>
              </a:ext>
            </a:extLst>
          </p:cNvPr>
          <p:cNvSpPr txBox="1"/>
          <p:nvPr/>
        </p:nvSpPr>
        <p:spPr>
          <a:xfrm>
            <a:off x="1260534" y="1332543"/>
            <a:ext cx="979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analysis – </a:t>
            </a:r>
            <a:r>
              <a:rPr lang="en-US" b="1" dirty="0"/>
              <a:t>USA, GBR and CAN </a:t>
            </a:r>
            <a:r>
              <a:rPr lang="en-US" dirty="0"/>
              <a:t>are the most suitable English speaking countries as represented</a:t>
            </a:r>
          </a:p>
          <a:p>
            <a:r>
              <a:rPr lang="en-US" dirty="0"/>
              <a:t>by the total investments received in </a:t>
            </a:r>
            <a:r>
              <a:rPr lang="en-US" b="1" dirty="0"/>
              <a:t>venture funding </a:t>
            </a:r>
            <a:r>
              <a:rPr lang="en-US" dirty="0"/>
              <a:t>in these countries.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DFF7AE-4A40-44A2-843C-D316E33C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34" y="2045455"/>
            <a:ext cx="9928766" cy="40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Results - Sector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1501-2395-4BCD-962F-0A9015BA77AB}"/>
              </a:ext>
            </a:extLst>
          </p:cNvPr>
          <p:cNvSpPr txBox="1"/>
          <p:nvPr/>
        </p:nvSpPr>
        <p:spPr>
          <a:xfrm>
            <a:off x="1278913" y="1360113"/>
            <a:ext cx="774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the analysis – following are the </a:t>
            </a:r>
            <a:r>
              <a:rPr lang="en-US" b="1"/>
              <a:t>top 3 sectors in the top 3 suitable countries</a:t>
            </a:r>
          </a:p>
          <a:p>
            <a:r>
              <a:rPr lang="en-US"/>
              <a:t>for the relevant </a:t>
            </a:r>
            <a:r>
              <a:rPr lang="en-US" b="1"/>
              <a:t>venture funding in the range of 5-15million USD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DB9A6C-4F2A-4C65-B6E4-F1A68973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6" y="2113568"/>
            <a:ext cx="10540791" cy="37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611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Abstract</vt:lpstr>
      <vt:lpstr>Approach</vt:lpstr>
      <vt:lpstr>Investment Type Analysis</vt:lpstr>
      <vt:lpstr> Country Analysis</vt:lpstr>
      <vt:lpstr> Sector Analysis</vt:lpstr>
      <vt:lpstr>Results – Investment Type</vt:lpstr>
      <vt:lpstr> Results – Country</vt:lpstr>
      <vt:lpstr> Results - Sector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Shakeeb Pasha</cp:lastModifiedBy>
  <cp:revision>143</cp:revision>
  <dcterms:created xsi:type="dcterms:W3CDTF">2016-06-09T08:16:28Z</dcterms:created>
  <dcterms:modified xsi:type="dcterms:W3CDTF">2019-10-20T12:09:35Z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spasha@nvidia.com</vt:lpwstr>
  </property>
  <property fmtid="{D5CDD505-2E9C-101B-9397-08002B2CF9AE}" pid="5" name="MSIP_Label_6b558183-044c-4105-8d9c-cea02a2a3d86_SetDate">
    <vt:lpwstr>2019-10-07T13:38:23.0046191Z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0d22da61-45c0-42dc-b672-82c4f9606f1e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