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datacamp.com/community/tutorials/data-structures-python" TargetMode="External"/><Relationship Id="rId3" Type="http://schemas.openxmlformats.org/officeDocument/2006/relationships/hyperlink" Target="https://code.tutsplus.com/articles/advanced-python-data-structures--net-32748"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Non Primitive datatypes"/>
          <p:cNvSpPr txBox="1"/>
          <p:nvPr>
            <p:ph type="ctrTitle"/>
          </p:nvPr>
        </p:nvSpPr>
        <p:spPr>
          <a:prstGeom prst="rect">
            <a:avLst/>
          </a:prstGeom>
        </p:spPr>
        <p:txBody>
          <a:bodyPr/>
          <a:lstStyle>
            <a:lvl1pPr defTabSz="403097">
              <a:defRPr sz="11730"/>
            </a:lvl1pPr>
          </a:lstStyle>
          <a:p>
            <a:pPr/>
            <a:r>
              <a:t>Non Primitive datatypes</a:t>
            </a:r>
          </a:p>
        </p:txBody>
      </p:sp>
      <p:sp>
        <p:nvSpPr>
          <p:cNvPr id="167" name="Introduction to Python"/>
          <p:cNvSpPr txBox="1"/>
          <p:nvPr>
            <p:ph type="subTitle" sz="quarter" idx="1"/>
          </p:nvPr>
        </p:nvSpPr>
        <p:spPr>
          <a:prstGeom prst="rect">
            <a:avLst/>
          </a:prstGeom>
        </p:spPr>
        <p:txBody>
          <a:bodyPr/>
          <a:lstStyle/>
          <a:p>
            <a:pPr/>
            <a:r>
              <a:t>Introduction to Python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DAY 2"/>
          <p:cNvSpPr txBox="1"/>
          <p:nvPr>
            <p:ph type="body" idx="13"/>
          </p:nvPr>
        </p:nvSpPr>
        <p:spPr>
          <a:prstGeom prst="rect">
            <a:avLst/>
          </a:prstGeom>
        </p:spPr>
        <p:txBody>
          <a:bodyPr/>
          <a:lstStyle/>
          <a:p>
            <a:pPr/>
            <a:r>
              <a:t>DAY 2</a:t>
            </a:r>
          </a:p>
        </p:txBody>
      </p:sp>
      <p:sp>
        <p:nvSpPr>
          <p:cNvPr id="170" name="Objectives"/>
          <p:cNvSpPr txBox="1"/>
          <p:nvPr>
            <p:ph type="title"/>
          </p:nvPr>
        </p:nvSpPr>
        <p:spPr>
          <a:prstGeom prst="rect">
            <a:avLst/>
          </a:prstGeom>
        </p:spPr>
        <p:txBody>
          <a:bodyPr/>
          <a:lstStyle>
            <a:lvl1pPr defTabSz="467359">
              <a:spcBef>
                <a:spcPts val="2200"/>
              </a:spcBef>
              <a:defRPr sz="4800"/>
            </a:lvl1pPr>
          </a:lstStyle>
          <a:p>
            <a:pPr/>
            <a:r>
              <a:t>Objectives</a:t>
            </a:r>
          </a:p>
        </p:txBody>
      </p:sp>
      <p:sp>
        <p:nvSpPr>
          <p:cNvPr id="171" name="• Describe the difference between primitive and non-primitive data structures…"/>
          <p:cNvSpPr txBox="1"/>
          <p:nvPr>
            <p:ph type="body" idx="1"/>
          </p:nvPr>
        </p:nvSpPr>
        <p:spPr>
          <a:prstGeom prst="rect">
            <a:avLst/>
          </a:prstGeom>
        </p:spPr>
        <p:txBody>
          <a:bodyPr/>
          <a:lstStyle/>
          <a:p>
            <a:pPr marL="457200" indent="-457200" defTabSz="457200">
              <a:lnSpc>
                <a:spcPts val="5800"/>
              </a:lnSpc>
              <a:spcBef>
                <a:spcPts val="0"/>
              </a:spcBef>
              <a:buClrTx/>
              <a:buSzTx/>
              <a:buFontTx/>
              <a:buNone/>
              <a:tabLst>
                <a:tab pos="139700" algn="l"/>
                <a:tab pos="457200" algn="l"/>
              </a:tabLst>
              <a:defRPr>
                <a:solidFill>
                  <a:srgbClr val="24292E"/>
                </a:solidFill>
                <a:latin typeface="Helvetica"/>
                <a:ea typeface="Helvetica"/>
                <a:cs typeface="Helvetica"/>
                <a:sym typeface="Helvetica"/>
              </a:defRPr>
            </a:pPr>
            <a:r>
              <a:t>	•	Describe the difference between primitive and non-primitive data structures</a:t>
            </a:r>
          </a:p>
          <a:p>
            <a:pPr marL="457200" indent="-457200" defTabSz="457200">
              <a:lnSpc>
                <a:spcPts val="5800"/>
              </a:lnSpc>
              <a:spcBef>
                <a:spcPts val="0"/>
              </a:spcBef>
              <a:buClrTx/>
              <a:buSzTx/>
              <a:buFontTx/>
              <a:buNone/>
              <a:tabLst>
                <a:tab pos="139700" algn="l"/>
                <a:tab pos="457200" algn="l"/>
              </a:tabLst>
              <a:defRPr>
                <a:solidFill>
                  <a:srgbClr val="24292E"/>
                </a:solidFill>
                <a:latin typeface="Helvetica"/>
                <a:ea typeface="Helvetica"/>
                <a:cs typeface="Helvetica"/>
                <a:sym typeface="Helvetica"/>
              </a:defRPr>
            </a:pPr>
            <a:r>
              <a:t>	•	Perform data handling with Python lists by Storing, accessing and manipulating information in a list structure.</a:t>
            </a:r>
          </a:p>
          <a:p>
            <a:pPr marL="457200" indent="-457200" defTabSz="457200">
              <a:lnSpc>
                <a:spcPts val="5800"/>
              </a:lnSpc>
              <a:spcBef>
                <a:spcPts val="0"/>
              </a:spcBef>
              <a:buClrTx/>
              <a:buSzTx/>
              <a:buFontTx/>
              <a:buNone/>
              <a:tabLst>
                <a:tab pos="139700" algn="l"/>
                <a:tab pos="457200" algn="l"/>
              </a:tabLst>
              <a:defRPr>
                <a:solidFill>
                  <a:srgbClr val="24292E"/>
                </a:solidFill>
                <a:latin typeface="Helvetica"/>
                <a:ea typeface="Helvetica"/>
                <a:cs typeface="Helvetica"/>
                <a:sym typeface="Helvetica"/>
              </a:defRPr>
            </a:pPr>
            <a:r>
              <a:t>	•	Perform data handling with Python dictionaries by Storing, accessing and manipulating information in a dictionary structure.</a:t>
            </a:r>
          </a:p>
          <a:p>
            <a:pPr marL="457200" indent="-457200" defTabSz="457200">
              <a:lnSpc>
                <a:spcPts val="5800"/>
              </a:lnSpc>
              <a:spcBef>
                <a:spcPts val="0"/>
              </a:spcBef>
              <a:buClrTx/>
              <a:buSzTx/>
              <a:buFontTx/>
              <a:buNone/>
              <a:tabLst>
                <a:tab pos="139700" algn="l"/>
                <a:tab pos="457200" algn="l"/>
              </a:tabLst>
              <a:defRPr>
                <a:solidFill>
                  <a:srgbClr val="24292E"/>
                </a:solidFill>
                <a:latin typeface="Helvetica"/>
                <a:ea typeface="Helvetica"/>
                <a:cs typeface="Helvetica"/>
                <a:sym typeface="Helvetica"/>
              </a:defRPr>
            </a:pPr>
            <a:r>
              <a:t>	•	Demonstrate the ability to data from external sources into Python environment</a:t>
            </a:r>
          </a:p>
          <a:p>
            <a:pPr marL="457200" indent="-457200" defTabSz="457200">
              <a:lnSpc>
                <a:spcPts val="5800"/>
              </a:lnSpc>
              <a:spcBef>
                <a:spcPts val="0"/>
              </a:spcBef>
              <a:buClrTx/>
              <a:buSzTx/>
              <a:buFontTx/>
              <a:buNone/>
              <a:tabLst>
                <a:tab pos="139700" algn="l"/>
                <a:tab pos="457200" algn="l"/>
              </a:tabLst>
              <a:defRPr>
                <a:solidFill>
                  <a:srgbClr val="24292E"/>
                </a:solidFill>
                <a:latin typeface="Helvetica"/>
                <a:ea typeface="Helvetica"/>
                <a:cs typeface="Helvetica"/>
                <a:sym typeface="Helvetica"/>
              </a:defRPr>
            </a:pPr>
            <a:r>
              <a:t>	•	Compare and contrast use cases for lists and dictionaries in python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Text"/>
          <p:cNvSpPr txBox="1"/>
          <p:nvPr>
            <p:ph type="body" idx="13"/>
          </p:nvPr>
        </p:nvSpPr>
        <p:spPr>
          <a:xfrm>
            <a:off x="406400" y="444499"/>
            <a:ext cx="11176000" cy="457201"/>
          </a:xfrm>
          <a:prstGeom prst="rect">
            <a:avLst/>
          </a:prstGeom>
        </p:spPr>
        <p:txBody>
          <a:bodyPr/>
          <a:lstStyle/>
          <a:p>
            <a:pPr/>
          </a:p>
        </p:txBody>
      </p:sp>
      <p:sp>
        <p:nvSpPr>
          <p:cNvPr id="174" name="Data Types in python"/>
          <p:cNvSpPr txBox="1"/>
          <p:nvPr>
            <p:ph type="title"/>
          </p:nvPr>
        </p:nvSpPr>
        <p:spPr>
          <a:prstGeom prst="rect">
            <a:avLst/>
          </a:prstGeom>
        </p:spPr>
        <p:txBody>
          <a:bodyPr/>
          <a:lstStyle>
            <a:lvl1pPr defTabSz="467359">
              <a:spcBef>
                <a:spcPts val="2200"/>
              </a:spcBef>
              <a:defRPr sz="4800"/>
            </a:lvl1pPr>
          </a:lstStyle>
          <a:p>
            <a:pPr/>
            <a:r>
              <a:t>Data Types in python</a:t>
            </a:r>
          </a:p>
        </p:txBody>
      </p:sp>
      <p:pic>
        <p:nvPicPr>
          <p:cNvPr id="175" name="Image" descr="Image"/>
          <p:cNvPicPr>
            <a:picLocks noChangeAspect="1"/>
          </p:cNvPicPr>
          <p:nvPr/>
        </p:nvPicPr>
        <p:blipFill>
          <a:blip r:embed="rId2">
            <a:extLst/>
          </a:blip>
          <a:srcRect l="0" t="0" r="0" b="0"/>
          <a:stretch>
            <a:fillRect/>
          </a:stretch>
        </p:blipFill>
        <p:spPr>
          <a:xfrm>
            <a:off x="3525844" y="2666422"/>
            <a:ext cx="5953112" cy="591342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Primitive and non primitive data types"/>
          <p:cNvSpPr txBox="1"/>
          <p:nvPr>
            <p:ph type="body" idx="13"/>
          </p:nvPr>
        </p:nvSpPr>
        <p:spPr>
          <a:prstGeom prst="rect">
            <a:avLst/>
          </a:prstGeom>
        </p:spPr>
        <p:txBody>
          <a:bodyPr/>
          <a:lstStyle/>
          <a:p>
            <a:pPr/>
            <a:r>
              <a:t>Primitive and non primitive data types</a:t>
            </a:r>
          </a:p>
        </p:txBody>
      </p:sp>
      <p:sp>
        <p:nvSpPr>
          <p:cNvPr id="178" name="Title"/>
          <p:cNvSpPr txBox="1"/>
          <p:nvPr>
            <p:ph type="title"/>
          </p:nvPr>
        </p:nvSpPr>
        <p:spPr>
          <a:prstGeom prst="rect">
            <a:avLst/>
          </a:prstGeom>
        </p:spPr>
        <p:txBody>
          <a:bodyPr/>
          <a:lstStyle/>
          <a:p>
            <a:pPr defTabSz="233679">
              <a:spcBef>
                <a:spcPts val="1100"/>
              </a:spcBef>
              <a:defRPr sz="2400"/>
            </a:pPr>
          </a:p>
        </p:txBody>
      </p:sp>
      <p:pic>
        <p:nvPicPr>
          <p:cNvPr id="179" name="Image" descr="Image"/>
          <p:cNvPicPr>
            <a:picLocks noChangeAspect="1"/>
          </p:cNvPicPr>
          <p:nvPr/>
        </p:nvPicPr>
        <p:blipFill>
          <a:blip r:embed="rId2">
            <a:extLst/>
          </a:blip>
          <a:stretch>
            <a:fillRect/>
          </a:stretch>
        </p:blipFill>
        <p:spPr>
          <a:xfrm>
            <a:off x="361950" y="1692275"/>
            <a:ext cx="12280901" cy="60198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Primitive data types"/>
          <p:cNvSpPr txBox="1"/>
          <p:nvPr>
            <p:ph type="body" idx="13"/>
          </p:nvPr>
        </p:nvSpPr>
        <p:spPr>
          <a:prstGeom prst="rect">
            <a:avLst/>
          </a:prstGeom>
        </p:spPr>
        <p:txBody>
          <a:bodyPr/>
          <a:lstStyle/>
          <a:p>
            <a:pPr/>
            <a:r>
              <a:t>Primitive data types</a:t>
            </a:r>
          </a:p>
        </p:txBody>
      </p:sp>
      <p:sp>
        <p:nvSpPr>
          <p:cNvPr id="182" name="Primitive data types…"/>
          <p:cNvSpPr txBox="1"/>
          <p:nvPr>
            <p:ph type="title"/>
          </p:nvPr>
        </p:nvSpPr>
        <p:spPr>
          <a:xfrm>
            <a:off x="406400" y="1536700"/>
            <a:ext cx="12192000" cy="457200"/>
          </a:xfrm>
          <a:prstGeom prst="rect">
            <a:avLst/>
          </a:prstGeom>
        </p:spPr>
        <p:txBody>
          <a:bodyPr/>
          <a:lstStyle/>
          <a:p>
            <a:pPr defTabSz="233679">
              <a:spcBef>
                <a:spcPts val="1100"/>
              </a:spcBef>
              <a:defRPr sz="2400"/>
            </a:pPr>
            <a:r>
              <a:t>Primitive data types</a:t>
            </a:r>
          </a:p>
          <a:p>
            <a:pPr defTabSz="233679">
              <a:spcBef>
                <a:spcPts val="1100"/>
              </a:spcBef>
              <a:defRPr sz="2400"/>
            </a:pPr>
            <a:r>
              <a:t>Primitive data are only single values, they have not special capabilities.</a:t>
            </a:r>
          </a:p>
          <a:p>
            <a:pPr defTabSz="233679">
              <a:spcBef>
                <a:spcPts val="1100"/>
              </a:spcBef>
              <a:defRPr sz="2400"/>
            </a:pPr>
            <a:r>
              <a:t>The examples of Primitive data types are given int, float, string, boolean etc.</a:t>
            </a:r>
          </a:p>
          <a:p>
            <a:pPr defTabSz="233679">
              <a:spcBef>
                <a:spcPts val="1100"/>
              </a:spcBef>
              <a:defRPr sz="2400"/>
            </a:pPr>
            <a:r>
              <a:t>The integer reals, logic data character data pointer and reference are primitive data structures data structure that normally are directly operated upon by machine level instructions are known as primitive structure and data type.</a:t>
            </a:r>
          </a:p>
        </p:txBody>
      </p:sp>
      <p:sp>
        <p:nvSpPr>
          <p:cNvPr id="183" name="A primitive data type is one that fits the base architecture of the underlying computer such as int, float, and pointer, and all of the variations, thereof such as char short long unsigned float double and etc, are primitive data type.…"/>
          <p:cNvSpPr txBox="1"/>
          <p:nvPr/>
        </p:nvSpPr>
        <p:spPr>
          <a:xfrm>
            <a:off x="1084153" y="2393099"/>
            <a:ext cx="10836493" cy="440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61470" indent="-261470">
              <a:buSzPct val="40000"/>
              <a:buBlip>
                <a:blip r:embed="rId2"/>
              </a:buBlip>
            </a:pPr>
            <a:r>
              <a:t>A primitive data type is one that fits the base architecture of the underlying computer such as int, float, and pointer, and all of the variations, thereof such as char short long unsigned float double and etc, are primitive data type.</a:t>
            </a:r>
          </a:p>
          <a:p>
            <a:pPr marL="261470" indent="-261470">
              <a:buSzPct val="40000"/>
              <a:buBlip>
                <a:blip r:embed="rId2"/>
              </a:buBlip>
            </a:pPr>
            <a:r>
              <a:t>Primitive data are only single values, they have not special capabilities.</a:t>
            </a:r>
          </a:p>
          <a:p>
            <a:pPr marL="261470" indent="-261470">
              <a:buSzPct val="40000"/>
              <a:buBlip>
                <a:blip r:embed="rId2"/>
              </a:buBlip>
            </a:pPr>
            <a:r>
              <a:t>The examples of Primitive data types are given int, float, string, boolean etc.</a:t>
            </a:r>
          </a:p>
          <a:p>
            <a:pPr marL="261470" indent="-261470">
              <a:buSzPct val="40000"/>
              <a:buBlip>
                <a:blip r:embed="rId2"/>
              </a:buBlip>
            </a:pPr>
            <a:r>
              <a:t>The integer reals, logic data character data pointer and reference are primitive data structures data structure that normally are directly operated upon by machine level instructions are known as primitive structure and data type.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Non Primitive data types…"/>
          <p:cNvSpPr txBox="1"/>
          <p:nvPr>
            <p:ph type="title"/>
          </p:nvPr>
        </p:nvSpPr>
        <p:spPr>
          <a:prstGeom prst="rect">
            <a:avLst/>
          </a:prstGeom>
        </p:spPr>
        <p:txBody>
          <a:bodyPr/>
          <a:lstStyle/>
          <a:p>
            <a:pPr defTabSz="233679">
              <a:spcBef>
                <a:spcPts val="1100"/>
              </a:spcBef>
              <a:defRPr sz="2400"/>
            </a:pPr>
            <a:r>
              <a:t>Non Primitive data types</a:t>
            </a:r>
          </a:p>
          <a:p>
            <a:pPr defTabSz="233679">
              <a:spcBef>
                <a:spcPts val="1100"/>
              </a:spcBef>
              <a:defRPr sz="2400"/>
            </a:pPr>
            <a:r>
              <a:t>Primitive data are only single values, they have not special capabilities.</a:t>
            </a:r>
          </a:p>
          <a:p>
            <a:pPr defTabSz="233679">
              <a:spcBef>
                <a:spcPts val="1100"/>
              </a:spcBef>
              <a:defRPr sz="2400"/>
            </a:pPr>
            <a:r>
              <a:t>The examples of Primitive data types are given int, float, string, boolean etc.</a:t>
            </a:r>
          </a:p>
          <a:p>
            <a:pPr defTabSz="233679">
              <a:spcBef>
                <a:spcPts val="1100"/>
              </a:spcBef>
              <a:defRPr sz="2400"/>
            </a:pPr>
            <a:r>
              <a:t>The integer reals, logic data character data pointer and reference are primitive data structures data structure that normally are directly operated upon by machine level instructions are known as primitive structure and data type.</a:t>
            </a:r>
          </a:p>
        </p:txBody>
      </p:sp>
      <p:sp>
        <p:nvSpPr>
          <p:cNvPr id="186" name="Data types built on top of primitive data types for advanced computation, such as an array structure or class is known as the non-primitive data type.…"/>
          <p:cNvSpPr txBox="1"/>
          <p:nvPr/>
        </p:nvSpPr>
        <p:spPr>
          <a:xfrm>
            <a:off x="1084153" y="2922227"/>
            <a:ext cx="10836494"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61470" indent="-261470">
              <a:buClr>
                <a:schemeClr val="accent1"/>
              </a:buClr>
              <a:buSzPct val="104999"/>
              <a:buFont typeface="Avenir Next"/>
              <a:buChar char="‣"/>
            </a:pPr>
            <a:r>
              <a:t>Data types built on top of primitive data types for advanced computation, such as an array structure or class is known as the non-primitive data type.</a:t>
            </a:r>
          </a:p>
          <a:p>
            <a:pPr marL="261470" indent="-261470">
              <a:buClr>
                <a:schemeClr val="accent1"/>
              </a:buClr>
              <a:buSzPct val="104999"/>
              <a:buFont typeface="Avenir Next"/>
              <a:buChar char="‣"/>
            </a:pPr>
            <a:r>
              <a:t>These data type that are derived from primary data types </a:t>
            </a:r>
          </a:p>
          <a:p>
            <a:pPr marL="261470" indent="-261470">
              <a:buClr>
                <a:schemeClr val="accent1"/>
              </a:buClr>
              <a:buSzPct val="104999"/>
              <a:buFont typeface="Avenir Next"/>
              <a:buChar char="‣"/>
            </a:pPr>
            <a:r>
              <a:t>The non-primitive data types are used to store the group of values.</a:t>
            </a:r>
          </a:p>
          <a:p>
            <a:pPr marL="261470" indent="-261470">
              <a:buClr>
                <a:schemeClr val="accent1"/>
              </a:buClr>
              <a:buSzPct val="104999"/>
              <a:buFont typeface="Avenir Next"/>
              <a:buChar char="‣"/>
            </a:pPr>
            <a:r>
              <a:t>Examples of non-primitive data type.</a:t>
            </a:r>
          </a:p>
          <a:p>
            <a:pPr marL="261470" indent="-261470">
              <a:buClr>
                <a:schemeClr val="accent1"/>
              </a:buClr>
              <a:buSzPct val="104999"/>
              <a:buFont typeface="Avenir Next"/>
              <a:buChar char="‣"/>
            </a:pPr>
            <a:r>
              <a:t>Array, lists, dictionaries, sets, stacks, queue etc.</a:t>
            </a:r>
          </a:p>
        </p:txBody>
      </p:sp>
      <p:sp>
        <p:nvSpPr>
          <p:cNvPr id="187" name="(further details here)…"/>
          <p:cNvSpPr txBox="1"/>
          <p:nvPr/>
        </p:nvSpPr>
        <p:spPr>
          <a:xfrm>
            <a:off x="1449257" y="6472497"/>
            <a:ext cx="10106286" cy="189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3700"/>
              </a:lnSpc>
              <a:spcBef>
                <a:spcPts val="1600"/>
              </a:spcBef>
              <a:defRPr sz="1600">
                <a:solidFill>
                  <a:srgbClr val="0366D6"/>
                </a:solidFill>
                <a:latin typeface="Helvetica"/>
                <a:ea typeface="Helvetica"/>
                <a:cs typeface="Helvetica"/>
                <a:sym typeface="Helvetica"/>
              </a:defRPr>
            </a:pPr>
            <a:r>
              <a:rPr>
                <a:solidFill>
                  <a:srgbClr val="24292E"/>
                </a:solidFill>
              </a:rPr>
              <a:t>(further details here) </a:t>
            </a:r>
            <a:endParaRPr>
              <a:solidFill>
                <a:srgbClr val="24292E"/>
              </a:solidFill>
            </a:endParaRPr>
          </a:p>
          <a:p>
            <a:pPr defTabSz="457200">
              <a:lnSpc>
                <a:spcPts val="3700"/>
              </a:lnSpc>
              <a:spcBef>
                <a:spcPts val="1600"/>
              </a:spcBef>
              <a:defRPr sz="1600">
                <a:solidFill>
                  <a:srgbClr val="0366D6"/>
                </a:solidFill>
                <a:latin typeface="Helvetica"/>
                <a:ea typeface="Helvetica"/>
                <a:cs typeface="Helvetica"/>
                <a:sym typeface="Helvetica"/>
              </a:defRPr>
            </a:pPr>
            <a:r>
              <a:rPr u="sng">
                <a:solidFill>
                  <a:schemeClr val="accent1"/>
                </a:solidFill>
                <a:hlinkClick r:id="rId2" invalidUrl="" action="" tgtFrame="" tooltip="" history="1" highlightClick="0" endSnd="0"/>
              </a:rPr>
              <a:t>https://www.datacamp.com/community/tutorials/data-structures-python</a:t>
            </a:r>
          </a:p>
          <a:p>
            <a:pPr defTabSz="457200">
              <a:lnSpc>
                <a:spcPts val="3700"/>
              </a:lnSpc>
              <a:spcBef>
                <a:spcPts val="1600"/>
              </a:spcBef>
              <a:defRPr sz="1600">
                <a:solidFill>
                  <a:srgbClr val="0366D6"/>
                </a:solidFill>
                <a:latin typeface="Helvetica"/>
                <a:ea typeface="Helvetica"/>
                <a:cs typeface="Helvetica"/>
                <a:sym typeface="Helvetica"/>
              </a:defRPr>
            </a:pPr>
            <a:r>
              <a:rPr u="sng">
                <a:solidFill>
                  <a:schemeClr val="accent1"/>
                </a:solidFill>
                <a:hlinkClick r:id="rId3" invalidUrl="" action="" tgtFrame="" tooltip="" history="1" highlightClick="0" endSnd="0"/>
              </a:rPr>
              <a:t>https://code.tutsplus.com/articles/advanced-python-data-structures--net-32748</a:t>
            </a:r>
            <a:endParaRPr>
              <a:solidFill>
                <a:srgbClr val="24292E"/>
              </a:solidFill>
            </a:endParaRPr>
          </a:p>
          <a:p>
            <a:pPr defTabSz="457200">
              <a:lnSpc>
                <a:spcPts val="3300"/>
              </a:lnSpc>
              <a:spcBef>
                <a:spcPts val="0"/>
              </a:spcBef>
              <a:defRPr b="1" sz="1500">
                <a:solidFill>
                  <a:srgbClr val="0366D6"/>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foLIUM"/>
          <p:cNvSpPr txBox="1"/>
          <p:nvPr>
            <p:ph type="title"/>
          </p:nvPr>
        </p:nvSpPr>
        <p:spPr>
          <a:prstGeom prst="rect">
            <a:avLst/>
          </a:prstGeom>
        </p:spPr>
        <p:txBody>
          <a:bodyPr/>
          <a:lstStyle>
            <a:lvl1pPr defTabSz="467359">
              <a:spcBef>
                <a:spcPts val="2200"/>
              </a:spcBef>
              <a:defRPr sz="4800"/>
            </a:lvl1pPr>
          </a:lstStyle>
          <a:p>
            <a:pPr/>
            <a:r>
              <a:t>foLIUM</a:t>
            </a:r>
          </a:p>
        </p:txBody>
      </p:sp>
      <p:sp>
        <p:nvSpPr>
          <p:cNvPr id="190" name="Create geographical visualisations…"/>
          <p:cNvSpPr txBox="1"/>
          <p:nvPr>
            <p:ph type="body" sz="half" idx="1"/>
          </p:nvPr>
        </p:nvSpPr>
        <p:spPr>
          <a:xfrm>
            <a:off x="406400" y="2743200"/>
            <a:ext cx="5707611" cy="6108700"/>
          </a:xfrm>
          <a:prstGeom prst="rect">
            <a:avLst/>
          </a:prstGeom>
        </p:spPr>
        <p:txBody>
          <a:bodyPr/>
          <a:lstStyle/>
          <a:p>
            <a:pPr marL="444500" indent="-444500">
              <a:defRPr sz="2400"/>
            </a:pPr>
            <a:r>
              <a:t>Create geographical visualisations</a:t>
            </a:r>
          </a:p>
          <a:p>
            <a:pPr marL="444500" indent="-444500">
              <a:defRPr sz="2400"/>
            </a:pPr>
            <a:r>
              <a:t>Choropleth maps (binding data to maps)</a:t>
            </a:r>
          </a:p>
          <a:p>
            <a:pPr marL="444500" indent="-444500">
              <a:defRPr sz="2400"/>
            </a:pPr>
            <a:r>
              <a:t>Adding markers on maps</a:t>
            </a:r>
          </a:p>
          <a:p>
            <a:pPr marL="444500" indent="-444500">
              <a:defRPr sz="2400"/>
            </a:pPr>
            <a:r>
              <a:t>Works with OpenStreetMap, Mapbox, Stamen APIs</a:t>
            </a:r>
          </a:p>
          <a:p>
            <a:pPr marL="444500" indent="-444500">
              <a:defRPr sz="2400"/>
            </a:pPr>
            <a:r>
              <a:t>Interactivity (Zoom in and out)</a:t>
            </a:r>
          </a:p>
        </p:txBody>
      </p:sp>
      <p:pic>
        <p:nvPicPr>
          <p:cNvPr id="191" name="Image" descr="Image"/>
          <p:cNvPicPr>
            <a:picLocks noChangeAspect="1"/>
          </p:cNvPicPr>
          <p:nvPr/>
        </p:nvPicPr>
        <p:blipFill>
          <a:blip r:embed="rId2">
            <a:extLst/>
          </a:blip>
          <a:stretch>
            <a:fillRect/>
          </a:stretch>
        </p:blipFill>
        <p:spPr>
          <a:xfrm>
            <a:off x="5763273" y="2087879"/>
            <a:ext cx="6983256" cy="600841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PANDAS"/>
          <p:cNvSpPr txBox="1"/>
          <p:nvPr>
            <p:ph type="title"/>
          </p:nvPr>
        </p:nvSpPr>
        <p:spPr>
          <a:prstGeom prst="rect">
            <a:avLst/>
          </a:prstGeom>
        </p:spPr>
        <p:txBody>
          <a:bodyPr/>
          <a:lstStyle>
            <a:lvl1pPr defTabSz="467359">
              <a:spcBef>
                <a:spcPts val="2200"/>
              </a:spcBef>
              <a:defRPr sz="4800"/>
            </a:lvl1pPr>
          </a:lstStyle>
          <a:p>
            <a:pPr/>
            <a:r>
              <a:t>PANDAS</a:t>
            </a:r>
          </a:p>
        </p:txBody>
      </p:sp>
      <p:pic>
        <p:nvPicPr>
          <p:cNvPr id="194" name="Image" descr="Image"/>
          <p:cNvPicPr>
            <a:picLocks noChangeAspect="1"/>
          </p:cNvPicPr>
          <p:nvPr/>
        </p:nvPicPr>
        <p:blipFill>
          <a:blip r:embed="rId2">
            <a:extLst/>
          </a:blip>
          <a:stretch>
            <a:fillRect/>
          </a:stretch>
        </p:blipFill>
        <p:spPr>
          <a:xfrm>
            <a:off x="354589" y="2791177"/>
            <a:ext cx="12295622" cy="5907896"/>
          </a:xfrm>
          <a:prstGeom prst="rect">
            <a:avLst/>
          </a:prstGeom>
          <a:ln w="12700">
            <a:miter lim="400000"/>
          </a:ln>
        </p:spPr>
      </p:pic>
      <p:pic>
        <p:nvPicPr>
          <p:cNvPr id="195" name="Image" descr="Image"/>
          <p:cNvPicPr>
            <a:picLocks noChangeAspect="1"/>
          </p:cNvPicPr>
          <p:nvPr/>
        </p:nvPicPr>
        <p:blipFill>
          <a:blip r:embed="rId3">
            <a:extLst/>
          </a:blip>
          <a:stretch>
            <a:fillRect/>
          </a:stretch>
        </p:blipFill>
        <p:spPr>
          <a:xfrm>
            <a:off x="9732636" y="1092161"/>
            <a:ext cx="2817966" cy="161297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