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Slides/notesSlide2.xml" ContentType="application/vnd.openxmlformats-officedocument.presentationml.notes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37" d="100"/>
          <a:sy n="37" d="100"/>
        </p:scale>
        <p:origin x="1044"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Employees%20data%20performances%20analysis.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t>Employees data fit</a:t>
            </a:r>
            <a:endParaRPr lang="en-IN"/>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N"/>
        </a:p>
      </c:txPr>
    </c:title>
    <c:autoTitleDeleted val="0"/>
    <c:plotArea>
      <c:layout/>
      <c:barChart>
        <c:barDir val="col"/>
        <c:grouping val="clustered"/>
        <c:varyColors val="0"/>
        <c:ser>
          <c:idx val="0"/>
          <c:order val="0"/>
          <c:tx>
            <c:strRef>
              <c:f>Sheet4!$B$2:$B$3</c:f>
              <c:strCache>
                <c:ptCount val="2"/>
                <c:pt idx="0">
                  <c:v>FTE</c:v>
                </c:pt>
                <c:pt idx="1">
                  <c:v>0.2</c:v>
                </c:pt>
              </c:strCache>
            </c:strRef>
          </c:tx>
          <c:spPr>
            <a:solidFill>
              <a:schemeClr val="accent6"/>
            </a:solidFill>
            <a:ln>
              <a:noFill/>
            </a:ln>
            <a:effectLst/>
          </c:spPr>
          <c:invertIfNegative val="0"/>
          <c:trendline>
            <c:spPr>
              <a:ln w="19050" cap="rnd">
                <a:solidFill>
                  <a:schemeClr val="accent6"/>
                </a:solidFill>
                <a:prstDash val="sysDot"/>
              </a:ln>
              <a:effectLst/>
            </c:spPr>
            <c:trendlineType val="log"/>
            <c:dispRSqr val="0"/>
            <c:dispEq val="0"/>
          </c:trendline>
          <c:cat>
            <c:strRef>
              <c:f>Sheet4!$A$4:$A$17</c:f>
              <c:strCache>
                <c:ptCount val="14"/>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pt idx="13">
                  <c:v>Grand Total</c:v>
                </c:pt>
              </c:strCache>
            </c:strRef>
          </c:cat>
          <c:val>
            <c:numRef>
              <c:f>Sheet4!$B$4:$B$17</c:f>
              <c:numCache>
                <c:formatCode>General</c:formatCode>
                <c:ptCount val="14"/>
                <c:pt idx="8">
                  <c:v>1.0</c:v>
                </c:pt>
                <c:pt idx="11">
                  <c:v>2.0</c:v>
                </c:pt>
                <c:pt idx="13">
                  <c:v>3.0</c:v>
                </c:pt>
              </c:numCache>
            </c:numRef>
          </c:val>
        </c:ser>
        <c:ser>
          <c:idx val="1"/>
          <c:order val="1"/>
          <c:tx>
            <c:strRef>
              <c:f>Sheet4!$C$2:$C$3</c:f>
              <c:strCache>
                <c:ptCount val="2"/>
                <c:pt idx="0">
                  <c:v>FTE</c:v>
                </c:pt>
                <c:pt idx="1">
                  <c:v>0.3</c:v>
                </c:pt>
              </c:strCache>
            </c:strRef>
          </c:tx>
          <c:spPr>
            <a:solidFill>
              <a:schemeClr val="accent5"/>
            </a:solidFill>
            <a:ln>
              <a:noFill/>
            </a:ln>
            <a:effectLst/>
          </c:spPr>
          <c:invertIfNegative val="0"/>
          <c:cat>
            <c:strRef>
              <c:f>Sheet4!$A$4:$A$17</c:f>
              <c:strCache>
                <c:ptCount val="14"/>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pt idx="13">
                  <c:v>Grand Total</c:v>
                </c:pt>
              </c:strCache>
            </c:strRef>
          </c:cat>
          <c:val>
            <c:numRef>
              <c:f>Sheet4!$C$4:$C$17</c:f>
              <c:numCache>
                <c:formatCode>General</c:formatCode>
                <c:ptCount val="14"/>
                <c:pt idx="0">
                  <c:v>5.0</c:v>
                </c:pt>
                <c:pt idx="2">
                  <c:v>1.0</c:v>
                </c:pt>
                <c:pt idx="3">
                  <c:v>1.0</c:v>
                </c:pt>
                <c:pt idx="4">
                  <c:v>1.0</c:v>
                </c:pt>
                <c:pt idx="5">
                  <c:v>1.0</c:v>
                </c:pt>
                <c:pt idx="9">
                  <c:v>1.0</c:v>
                </c:pt>
                <c:pt idx="10">
                  <c:v>1.0</c:v>
                </c:pt>
                <c:pt idx="12">
                  <c:v>1.0</c:v>
                </c:pt>
                <c:pt idx="13">
                  <c:v>12.0</c:v>
                </c:pt>
              </c:numCache>
            </c:numRef>
          </c:val>
        </c:ser>
        <c:ser>
          <c:idx val="2"/>
          <c:order val="2"/>
          <c:tx>
            <c:strRef>
              <c:f>Sheet4!$D$2:$D$3</c:f>
              <c:strCache>
                <c:ptCount val="2"/>
                <c:pt idx="0">
                  <c:v>FTE</c:v>
                </c:pt>
                <c:pt idx="1">
                  <c:v>0.4</c:v>
                </c:pt>
              </c:strCache>
            </c:strRef>
          </c:tx>
          <c:spPr>
            <a:solidFill>
              <a:schemeClr val="accent4"/>
            </a:solidFill>
            <a:ln>
              <a:noFill/>
            </a:ln>
            <a:effectLst/>
          </c:spPr>
          <c:invertIfNegative val="0"/>
          <c:cat>
            <c:strRef>
              <c:f>Sheet4!$A$4:$A$17</c:f>
              <c:strCache>
                <c:ptCount val="14"/>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pt idx="13">
                  <c:v>Grand Total</c:v>
                </c:pt>
              </c:strCache>
            </c:strRef>
          </c:cat>
          <c:val>
            <c:numRef>
              <c:f>Sheet4!$D$4:$D$17</c:f>
              <c:numCache>
                <c:formatCode>General</c:formatCode>
                <c:ptCount val="14"/>
                <c:pt idx="1">
                  <c:v>1.0</c:v>
                </c:pt>
                <c:pt idx="3">
                  <c:v>2.0</c:v>
                </c:pt>
                <c:pt idx="8">
                  <c:v>1.0</c:v>
                </c:pt>
                <c:pt idx="9">
                  <c:v>1.0</c:v>
                </c:pt>
                <c:pt idx="12">
                  <c:v>1.0</c:v>
                </c:pt>
                <c:pt idx="13">
                  <c:v>6.0</c:v>
                </c:pt>
              </c:numCache>
            </c:numRef>
          </c:val>
        </c:ser>
        <c:ser>
          <c:idx val="3"/>
          <c:order val="3"/>
          <c:tx>
            <c:strRef>
              <c:f>Sheet4!$E$2:$E$3</c:f>
              <c:strCache>
                <c:ptCount val="2"/>
                <c:pt idx="0">
                  <c:v>FTE</c:v>
                </c:pt>
                <c:pt idx="1">
                  <c:v>0.5</c:v>
                </c:pt>
              </c:strCache>
            </c:strRef>
          </c:tx>
          <c:spPr>
            <a:solidFill>
              <a:schemeClr val="accent6">
                <a:lumMod val="60000"/>
              </a:schemeClr>
            </a:solidFill>
            <a:ln>
              <a:noFill/>
            </a:ln>
            <a:effectLst/>
          </c:spPr>
          <c:invertIfNegative val="0"/>
          <c:cat>
            <c:strRef>
              <c:f>Sheet4!$A$4:$A$17</c:f>
              <c:strCache>
                <c:ptCount val="14"/>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pt idx="13">
                  <c:v>Grand Total</c:v>
                </c:pt>
              </c:strCache>
            </c:strRef>
          </c:cat>
          <c:val>
            <c:numRef>
              <c:f>Sheet4!$E$4:$E$17</c:f>
              <c:numCache>
                <c:formatCode>General</c:formatCode>
                <c:ptCount val="14"/>
                <c:pt idx="2">
                  <c:v>1.0</c:v>
                </c:pt>
                <c:pt idx="12">
                  <c:v>1.0</c:v>
                </c:pt>
                <c:pt idx="13">
                  <c:v>2.0</c:v>
                </c:pt>
              </c:numCache>
            </c:numRef>
          </c:val>
        </c:ser>
        <c:ser>
          <c:idx val="4"/>
          <c:order val="4"/>
          <c:tx>
            <c:strRef>
              <c:f>Sheet4!$F$2:$F$3</c:f>
              <c:strCache>
                <c:ptCount val="2"/>
                <c:pt idx="0">
                  <c:v>FTE</c:v>
                </c:pt>
                <c:pt idx="1">
                  <c:v>0.6</c:v>
                </c:pt>
              </c:strCache>
            </c:strRef>
          </c:tx>
          <c:spPr>
            <a:solidFill>
              <a:schemeClr val="accent5">
                <a:lumMod val="60000"/>
              </a:schemeClr>
            </a:solidFill>
            <a:ln>
              <a:noFill/>
            </a:ln>
            <a:effectLst/>
          </c:spPr>
          <c:invertIfNegative val="0"/>
          <c:cat>
            <c:strRef>
              <c:f>Sheet4!$A$4:$A$17</c:f>
              <c:strCache>
                <c:ptCount val="14"/>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pt idx="13">
                  <c:v>Grand Total</c:v>
                </c:pt>
              </c:strCache>
            </c:strRef>
          </c:cat>
          <c:val>
            <c:numRef>
              <c:f>Sheet4!$F$4:$F$17</c:f>
              <c:numCache>
                <c:formatCode>General</c:formatCode>
                <c:ptCount val="14"/>
                <c:pt idx="5">
                  <c:v>1.0</c:v>
                </c:pt>
                <c:pt idx="6">
                  <c:v>1.0</c:v>
                </c:pt>
                <c:pt idx="7">
                  <c:v>1.0</c:v>
                </c:pt>
                <c:pt idx="9">
                  <c:v>1.0</c:v>
                </c:pt>
                <c:pt idx="13">
                  <c:v>4.0</c:v>
                </c:pt>
              </c:numCache>
            </c:numRef>
          </c:val>
        </c:ser>
        <c:ser>
          <c:idx val="5"/>
          <c:order val="5"/>
          <c:tx>
            <c:strRef>
              <c:f>Sheet4!$G$2:$G$3</c:f>
              <c:strCache>
                <c:ptCount val="2"/>
                <c:pt idx="0">
                  <c:v>FTE</c:v>
                </c:pt>
                <c:pt idx="1">
                  <c:v>0.7</c:v>
                </c:pt>
              </c:strCache>
            </c:strRef>
          </c:tx>
          <c:spPr>
            <a:solidFill>
              <a:schemeClr val="accent4">
                <a:lumMod val="60000"/>
              </a:schemeClr>
            </a:solidFill>
            <a:ln>
              <a:noFill/>
            </a:ln>
            <a:effectLst/>
          </c:spPr>
          <c:invertIfNegative val="0"/>
          <c:cat>
            <c:strRef>
              <c:f>Sheet4!$A$4:$A$17</c:f>
              <c:strCache>
                <c:ptCount val="14"/>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pt idx="13">
                  <c:v>Grand Total</c:v>
                </c:pt>
              </c:strCache>
            </c:strRef>
          </c:cat>
          <c:val>
            <c:numRef>
              <c:f>Sheet4!$G$4:$G$17</c:f>
              <c:numCache>
                <c:formatCode>General</c:formatCode>
                <c:ptCount val="14"/>
                <c:pt idx="4">
                  <c:v>1.0</c:v>
                </c:pt>
                <c:pt idx="6">
                  <c:v>1.0</c:v>
                </c:pt>
                <c:pt idx="10">
                  <c:v>2.0</c:v>
                </c:pt>
                <c:pt idx="12">
                  <c:v>1.0</c:v>
                </c:pt>
                <c:pt idx="13">
                  <c:v>5.0</c:v>
                </c:pt>
              </c:numCache>
            </c:numRef>
          </c:val>
        </c:ser>
        <c:ser>
          <c:idx val="6"/>
          <c:order val="6"/>
          <c:tx>
            <c:strRef>
              <c:f>Sheet4!$H$2:$H$3</c:f>
              <c:strCache>
                <c:ptCount val="2"/>
                <c:pt idx="0">
                  <c:v>FTE</c:v>
                </c:pt>
                <c:pt idx="1">
                  <c:v>0.8</c:v>
                </c:pt>
              </c:strCache>
            </c:strRef>
          </c:tx>
          <c:spPr>
            <a:solidFill>
              <a:schemeClr val="accent6">
                <a:lumMod val="80000"/>
                <a:lumOff val="20000"/>
              </a:schemeClr>
            </a:solidFill>
            <a:ln>
              <a:noFill/>
            </a:ln>
            <a:effectLst/>
          </c:spPr>
          <c:invertIfNegative val="0"/>
          <c:cat>
            <c:strRef>
              <c:f>Sheet4!$A$4:$A$17</c:f>
              <c:strCache>
                <c:ptCount val="14"/>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pt idx="13">
                  <c:v>Grand Total</c:v>
                </c:pt>
              </c:strCache>
            </c:strRef>
          </c:cat>
          <c:val>
            <c:numRef>
              <c:f>Sheet4!$H$4:$H$17</c:f>
              <c:numCache>
                <c:formatCode>General</c:formatCode>
                <c:ptCount val="14"/>
                <c:pt idx="1">
                  <c:v>2.0</c:v>
                </c:pt>
                <c:pt idx="3">
                  <c:v>1.0</c:v>
                </c:pt>
                <c:pt idx="4">
                  <c:v>1.0</c:v>
                </c:pt>
                <c:pt idx="5">
                  <c:v>1.0</c:v>
                </c:pt>
                <c:pt idx="8">
                  <c:v>2.0</c:v>
                </c:pt>
                <c:pt idx="10">
                  <c:v>1.0</c:v>
                </c:pt>
                <c:pt idx="11">
                  <c:v>3.0</c:v>
                </c:pt>
                <c:pt idx="13">
                  <c:v>11.0</c:v>
                </c:pt>
              </c:numCache>
            </c:numRef>
          </c:val>
        </c:ser>
        <c:ser>
          <c:idx val="7"/>
          <c:order val="7"/>
          <c:tx>
            <c:strRef>
              <c:f>Sheet4!$I$2:$I$3</c:f>
              <c:strCache>
                <c:ptCount val="2"/>
                <c:pt idx="0">
                  <c:v>FTE</c:v>
                </c:pt>
                <c:pt idx="1">
                  <c:v>0.9</c:v>
                </c:pt>
              </c:strCache>
            </c:strRef>
          </c:tx>
          <c:spPr>
            <a:solidFill>
              <a:schemeClr val="accent5">
                <a:lumMod val="80000"/>
                <a:lumOff val="20000"/>
              </a:schemeClr>
            </a:solidFill>
            <a:ln>
              <a:noFill/>
            </a:ln>
            <a:effectLst/>
          </c:spPr>
          <c:invertIfNegative val="0"/>
          <c:cat>
            <c:strRef>
              <c:f>Sheet4!$A$4:$A$17</c:f>
              <c:strCache>
                <c:ptCount val="14"/>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pt idx="13">
                  <c:v>Grand Total</c:v>
                </c:pt>
              </c:strCache>
            </c:strRef>
          </c:cat>
          <c:val>
            <c:numRef>
              <c:f>Sheet4!$I$4:$I$17</c:f>
              <c:numCache>
                <c:formatCode>General</c:formatCode>
                <c:ptCount val="14"/>
                <c:pt idx="1">
                  <c:v>1.0</c:v>
                </c:pt>
                <c:pt idx="5">
                  <c:v>1.0</c:v>
                </c:pt>
                <c:pt idx="13">
                  <c:v>2.0</c:v>
                </c:pt>
              </c:numCache>
            </c:numRef>
          </c:val>
        </c:ser>
        <c:ser>
          <c:idx val="8"/>
          <c:order val="8"/>
          <c:tx>
            <c:strRef>
              <c:f>Sheet4!$J$2:$J$3</c:f>
              <c:strCache>
                <c:ptCount val="2"/>
                <c:pt idx="0">
                  <c:v>FTE</c:v>
                </c:pt>
                <c:pt idx="1">
                  <c:v>1</c:v>
                </c:pt>
              </c:strCache>
            </c:strRef>
          </c:tx>
          <c:spPr>
            <a:solidFill>
              <a:schemeClr val="accent4">
                <a:lumMod val="80000"/>
                <a:lumOff val="20000"/>
              </a:schemeClr>
            </a:solidFill>
            <a:ln>
              <a:noFill/>
            </a:ln>
            <a:effectLst/>
          </c:spPr>
          <c:invertIfNegative val="0"/>
          <c:cat>
            <c:strRef>
              <c:f>Sheet4!$A$4:$A$17</c:f>
              <c:strCache>
                <c:ptCount val="14"/>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pt idx="13">
                  <c:v>Grand Total</c:v>
                </c:pt>
              </c:strCache>
            </c:strRef>
          </c:cat>
          <c:val>
            <c:numRef>
              <c:f>Sheet4!$J$4:$J$17</c:f>
              <c:numCache>
                <c:formatCode>General</c:formatCode>
                <c:ptCount val="14"/>
                <c:pt idx="0">
                  <c:v>14.0</c:v>
                </c:pt>
                <c:pt idx="1">
                  <c:v>17.0</c:v>
                </c:pt>
                <c:pt idx="2">
                  <c:v>11.0</c:v>
                </c:pt>
                <c:pt idx="3">
                  <c:v>6.0</c:v>
                </c:pt>
                <c:pt idx="4">
                  <c:v>14.0</c:v>
                </c:pt>
                <c:pt idx="5">
                  <c:v>6.0</c:v>
                </c:pt>
                <c:pt idx="6">
                  <c:v>6.0</c:v>
                </c:pt>
                <c:pt idx="7">
                  <c:v>17.0</c:v>
                </c:pt>
                <c:pt idx="8">
                  <c:v>11.0</c:v>
                </c:pt>
                <c:pt idx="9">
                  <c:v>6.0</c:v>
                </c:pt>
                <c:pt idx="10">
                  <c:v>12.0</c:v>
                </c:pt>
                <c:pt idx="11">
                  <c:v>11.0</c:v>
                </c:pt>
                <c:pt idx="12">
                  <c:v>14.0</c:v>
                </c:pt>
                <c:pt idx="13">
                  <c:v>145.0</c:v>
                </c:pt>
              </c:numCache>
            </c:numRef>
          </c:val>
        </c:ser>
        <c:ser>
          <c:idx val="9"/>
          <c:order val="9"/>
          <c:tx>
            <c:strRef>
              <c:f>Sheet4!$K$2:$K$3</c:f>
              <c:strCache>
                <c:ptCount val="2"/>
                <c:pt idx="0">
                  <c:v>FTE</c:v>
                </c:pt>
                <c:pt idx="1">
                  <c:v>Grand Total</c:v>
                </c:pt>
              </c:strCache>
            </c:strRef>
          </c:tx>
          <c:spPr>
            <a:solidFill>
              <a:schemeClr val="accent6">
                <a:lumMod val="80000"/>
              </a:schemeClr>
            </a:solidFill>
            <a:ln>
              <a:noFill/>
            </a:ln>
            <a:effectLst/>
          </c:spPr>
          <c:invertIfNegative val="0"/>
          <c:cat>
            <c:strRef>
              <c:f>Sheet4!$A$4:$A$17</c:f>
              <c:strCache>
                <c:ptCount val="14"/>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pt idx="13">
                  <c:v>Grand Total</c:v>
                </c:pt>
              </c:strCache>
            </c:strRef>
          </c:cat>
          <c:val>
            <c:numRef>
              <c:f>Sheet4!$K$4:$K$17</c:f>
              <c:numCache>
                <c:formatCode>General</c:formatCode>
                <c:ptCount val="14"/>
                <c:pt idx="0">
                  <c:v>19.0</c:v>
                </c:pt>
                <c:pt idx="1">
                  <c:v>21.0</c:v>
                </c:pt>
                <c:pt idx="2">
                  <c:v>13.0</c:v>
                </c:pt>
                <c:pt idx="3">
                  <c:v>10.0</c:v>
                </c:pt>
                <c:pt idx="4">
                  <c:v>17.0</c:v>
                </c:pt>
                <c:pt idx="5">
                  <c:v>10.0</c:v>
                </c:pt>
                <c:pt idx="6">
                  <c:v>8.0</c:v>
                </c:pt>
                <c:pt idx="7">
                  <c:v>18.0</c:v>
                </c:pt>
                <c:pt idx="8">
                  <c:v>15.0</c:v>
                </c:pt>
                <c:pt idx="9">
                  <c:v>9.0</c:v>
                </c:pt>
                <c:pt idx="10">
                  <c:v>16.0</c:v>
                </c:pt>
                <c:pt idx="11">
                  <c:v>16.0</c:v>
                </c:pt>
                <c:pt idx="12">
                  <c:v>18.0</c:v>
                </c:pt>
                <c:pt idx="13">
                  <c:v>190.0</c:v>
                </c:pt>
              </c:numCache>
            </c:numRef>
          </c:val>
        </c:ser>
        <c:dLbls>
          <c:showLegendKey val="0"/>
          <c:showVal val="0"/>
          <c:showCatName val="0"/>
          <c:showSerName val="0"/>
          <c:showPercent val="0"/>
          <c:showBubbleSize val="0"/>
        </c:dLbls>
        <c:gapWidth val="219"/>
        <c:overlap val="-27"/>
        <c:axId val="254692095"/>
        <c:axId val="831744604"/>
      </c:barChart>
      <c:catAx>
        <c:axId val="254692095"/>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IN"/>
          </a:p>
        </c:txPr>
        <c:crossAx val="831744604"/>
        <c:crosses val="autoZero"/>
        <c:auto val="1"/>
        <c:lblAlgn val="ctr"/>
        <c:lblOffset val="100"/>
        <c:noMultiLvlLbl val="0"/>
      </c:catAx>
      <c:valAx>
        <c:axId val="8317446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IN"/>
          </a:p>
        </c:txPr>
        <c:crossAx val="254692095"/>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IN"/>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IN"/>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48" name="Slide Image Placeholder 1"/>
          <p:cNvSpPr>
            <a:spLocks noChangeAspect="1" noRot="1" noGrp="1"/>
          </p:cNvSpPr>
          <p:nvPr>
            <p:ph type="sldImg"/>
          </p:nvPr>
        </p:nvSpPr>
        <p:spPr/>
      </p:sp>
      <p:sp>
        <p:nvSpPr>
          <p:cNvPr id="1048649" name="Notes Placeholder 2"/>
          <p:cNvSpPr>
            <a:spLocks noGrp="1"/>
          </p:cNvSpPr>
          <p:nvPr>
            <p:ph type="body" idx="1"/>
          </p:nvPr>
        </p:nvSpPr>
        <p:spPr/>
        <p:txBody>
          <a:bodyPr/>
          <a:p>
            <a:endParaRPr dirty="0" lang="en-IN"/>
          </a:p>
        </p:txBody>
      </p:sp>
      <p:sp>
        <p:nvSpPr>
          <p:cNvPr id="1048650" name="Slide Number Placeholder 3"/>
          <p:cNvSpPr>
            <a:spLocks noGrp="1"/>
          </p:cNvSpPr>
          <p:nvPr>
            <p:ph type="sldNum" sz="quarter" idx="5"/>
          </p:nvPr>
        </p:nvSpPr>
        <p:spPr/>
        <p:txBody>
          <a:bodyPr/>
          <a:p>
            <a:fld id="{F7F439ED-1E90-4106-847A-8EF19031FE2F}" type="slidenum">
              <a:rPr lang="en-IN" smtClean="0"/>
              <a:t>4</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type="body" idx="1"/>
          </p:nvPr>
        </p:nvSpPr>
        <p:spPr/>
        <p:txBody>
          <a:bodyPr bIns="0" lIns="0" rIns="0" tIns="0"/>
          <a:p/>
        </p:txBody>
      </p:sp>
      <p:sp>
        <p:nvSpPr>
          <p:cNvPr id="104869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9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 Id="rId4"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464310"/>
          </a:xfrm>
          <a:prstGeom prst="rect"/>
        </p:spPr>
        <p:txBody>
          <a:bodyPr bIns="0" lIns="0" rIns="0" rtlCol="0" tIns="16510" vert="horz" wrap="square">
            <a:spAutoFit/>
          </a:bodyPr>
          <a:p>
            <a:pPr marL="3213735">
              <a:spcBef>
                <a:spcPts val="130"/>
              </a:spcBef>
            </a:pPr>
            <a:br>
              <a:rPr b="1" dirty="0" lang="en-US">
                <a:solidFill>
                  <a:srgbClr val="FF9900"/>
                </a:solidFill>
                <a:latin typeface="Times New Roman" panose="02020603050405020304" pitchFamily="18" charset="0"/>
                <a:cs typeface="Times New Roman" panose="02020603050405020304" pitchFamily="18" charset="0"/>
              </a:rPr>
            </a:br>
            <a:r>
              <a:rPr b="1" dirty="0" lang="en-US">
                <a:solidFill>
                  <a:srgbClr val="FF9900"/>
                </a:solidFill>
                <a:latin typeface="Times New Roman" panose="02020603050405020304" pitchFamily="18" charset="0"/>
                <a:cs typeface="Times New Roman" panose="02020603050405020304" pitchFamily="18" charset="0"/>
              </a:rPr>
              <a:t>Employee Data Analysis using Excel</a:t>
            </a:r>
            <a:r>
              <a:rPr b="1" dirty="0" i="0" lang="en-US">
                <a:solidFill>
                  <a:srgbClr val="FF9900"/>
                </a:solidFill>
                <a:effectLst/>
                <a:latin typeface="Times New Roman" panose="02020603050405020304" pitchFamily="18" charset="0"/>
                <a:cs typeface="Times New Roman" panose="02020603050405020304" pitchFamily="18" charset="0"/>
              </a:rPr>
              <a:t> </a:t>
            </a:r>
            <a:br>
              <a:rPr b="1" dirty="0" i="0" lang="en-US">
                <a:solidFill>
                  <a:srgbClr val="FF9900"/>
                </a:solidFill>
                <a:effectLst/>
                <a:latin typeface="Roboto" panose="020F0502020204030204" pitchFamily="2" charset="0"/>
              </a:rPr>
            </a:br>
            <a:endParaRPr dirty="0" spc="15">
              <a:solidFill>
                <a:srgbClr val="FF9900"/>
              </a:solidFill>
            </a:endParaRPr>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105024" y="3314150"/>
            <a:ext cx="9060118" cy="1869441"/>
          </a:xfrm>
          <a:prstGeom prst="rect"/>
          <a:noFill/>
        </p:spPr>
        <p:txBody>
          <a:bodyPr rtlCol="0" wrap="square">
            <a:spAutoFit/>
          </a:bodyPr>
          <a:p>
            <a:r>
              <a:rPr b="1" dirty="0" sz="2400" lang="en-US">
                <a:solidFill>
                  <a:srgbClr val="CC99FF"/>
                </a:solidFill>
              </a:rPr>
              <a:t>STUDENT NAME:</a:t>
            </a:r>
            <a:r>
              <a:rPr b="1" dirty="0" sz="2400" lang="en-US">
                <a:solidFill>
                  <a:srgbClr val="CC99FF"/>
                </a:solidFill>
              </a:rPr>
              <a:t> </a:t>
            </a:r>
            <a:r>
              <a:rPr b="1" dirty="0" sz="2400" lang="en-US">
                <a:solidFill>
                  <a:srgbClr val="CC99FF"/>
                </a:solidFill>
              </a:rPr>
              <a:t>Shakeerhussain</a:t>
            </a:r>
            <a:r>
              <a:rPr b="1" dirty="0" sz="2400" lang="en-US">
                <a:solidFill>
                  <a:srgbClr val="CC99FF"/>
                </a:solidFill>
              </a:rPr>
              <a:t>.</a:t>
            </a:r>
            <a:r>
              <a:rPr b="1" dirty="0" sz="2400" lang="en-US">
                <a:solidFill>
                  <a:srgbClr val="CC99FF"/>
                </a:solidFill>
              </a:rPr>
              <a:t>S</a:t>
            </a:r>
            <a:endParaRPr altLang="en-US" b="1" lang="zh-CN">
              <a:solidFill>
                <a:srgbClr val="CC99FF"/>
              </a:solidFill>
            </a:endParaRPr>
          </a:p>
          <a:p>
            <a:r>
              <a:rPr b="1" dirty="0" sz="2400" lang="en-US">
                <a:solidFill>
                  <a:srgbClr val="CC99FF"/>
                </a:solidFill>
              </a:rPr>
              <a:t>REGISTER NO  </a:t>
            </a:r>
            <a:r>
              <a:rPr b="1" dirty="0" sz="2400" lang="en-US">
                <a:solidFill>
                  <a:srgbClr val="CC99FF"/>
                </a:solidFill>
              </a:rPr>
              <a:t>:</a:t>
            </a:r>
            <a:r>
              <a:rPr b="1" dirty="0" sz="2400" lang="en-US">
                <a:solidFill>
                  <a:srgbClr val="CC99FF"/>
                </a:solidFill>
              </a:rPr>
              <a:t>3122053</a:t>
            </a:r>
            <a:r>
              <a:rPr b="1" dirty="0" sz="2400" lang="en-US">
                <a:solidFill>
                  <a:srgbClr val="CC99FF"/>
                </a:solidFill>
              </a:rPr>
              <a:t>6</a:t>
            </a:r>
            <a:r>
              <a:rPr b="1" dirty="0" sz="2400" lang="en-US">
                <a:solidFill>
                  <a:srgbClr val="CC99FF"/>
                </a:solidFill>
              </a:rPr>
              <a:t>2</a:t>
            </a:r>
            <a:endParaRPr altLang="en-US" b="1" lang="zh-CN">
              <a:solidFill>
                <a:srgbClr val="CC99FF"/>
              </a:solidFill>
            </a:endParaRPr>
          </a:p>
          <a:p>
            <a:r>
              <a:rPr b="1" dirty="0" sz="2400" lang="en-US">
                <a:solidFill>
                  <a:srgbClr val="CC99FF"/>
                </a:solidFill>
              </a:rPr>
              <a:t>DEPARTMENT  </a:t>
            </a:r>
            <a:r>
              <a:rPr b="1" dirty="0" sz="2400" lang="en-US">
                <a:solidFill>
                  <a:srgbClr val="CC99FF"/>
                </a:solidFill>
              </a:rPr>
              <a:t>:</a:t>
            </a:r>
            <a:r>
              <a:rPr b="1" dirty="0" sz="2400" lang="en-US">
                <a:solidFill>
                  <a:srgbClr val="CC99FF"/>
                </a:solidFill>
              </a:rPr>
              <a:t>B</a:t>
            </a:r>
            <a:r>
              <a:rPr b="1" dirty="0" sz="2400" lang="en-US">
                <a:solidFill>
                  <a:srgbClr val="CC99FF"/>
                </a:solidFill>
              </a:rPr>
              <a:t>.</a:t>
            </a:r>
            <a:r>
              <a:rPr b="1" dirty="0" sz="2400" lang="en-US">
                <a:solidFill>
                  <a:srgbClr val="CC99FF"/>
                </a:solidFill>
              </a:rPr>
              <a:t>C</a:t>
            </a:r>
            <a:r>
              <a:rPr b="1" dirty="0" sz="2400" lang="en-US">
                <a:solidFill>
                  <a:srgbClr val="CC99FF"/>
                </a:solidFill>
              </a:rPr>
              <a:t>O</a:t>
            </a:r>
            <a:r>
              <a:rPr b="1" dirty="0" sz="2400" lang="en-US">
                <a:solidFill>
                  <a:srgbClr val="CC99FF"/>
                </a:solidFill>
              </a:rPr>
              <a:t>M</a:t>
            </a:r>
            <a:endParaRPr altLang="en-US" b="1" lang="zh-CN">
              <a:solidFill>
                <a:srgbClr val="CC99FF"/>
              </a:solidFill>
            </a:endParaRPr>
          </a:p>
          <a:p>
            <a:r>
              <a:rPr b="1" dirty="0" sz="2400" lang="en-US">
                <a:solidFill>
                  <a:srgbClr val="CC99FF"/>
                </a:solidFill>
              </a:rPr>
              <a:t>COLLEGE     </a:t>
            </a:r>
            <a:r>
              <a:rPr b="1" dirty="0" sz="2400" lang="en-US">
                <a:solidFill>
                  <a:srgbClr val="CC99FF"/>
                </a:solidFill>
              </a:rPr>
              <a:t>:</a:t>
            </a:r>
            <a:r>
              <a:rPr b="1" dirty="0" sz="2400" lang="en-US">
                <a:solidFill>
                  <a:srgbClr val="CC99FF"/>
                </a:solidFill>
              </a:rPr>
              <a:t>S</a:t>
            </a:r>
            <a:r>
              <a:rPr b="1" dirty="0" sz="2400" lang="en-US">
                <a:solidFill>
                  <a:srgbClr val="CC99FF"/>
                </a:solidFill>
              </a:rPr>
              <a:t>RIDEVI ARTS AND SCIENCE COLLEGE </a:t>
            </a:r>
            <a:endParaRPr altLang="en-US" b="1" lang="zh-CN">
              <a:solidFill>
                <a:srgbClr val="CC99FF"/>
              </a:solidFill>
            </a:endParaRPr>
          </a:p>
          <a:p>
            <a:r>
              <a:rPr b="1" dirty="0" sz="2400" lang="en-US">
                <a:solidFill>
                  <a:srgbClr val="CC99FF"/>
                </a:solidFill>
              </a:rPr>
              <a:t>           </a:t>
            </a:r>
            <a:endParaRPr b="1" dirty="0" sz="2400" lang="en-IN">
              <a:solidFill>
                <a:srgbClr val="CC99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solidFill>
                  <a:srgbClr val="808080"/>
                </a:solidFill>
                <a:latin typeface="Trebuchet MS"/>
                <a:cs typeface="Trebuchet MS"/>
              </a:rPr>
              <a:t>M</a:t>
            </a:r>
            <a:r>
              <a:rPr b="1" dirty="0" sz="4800">
                <a:solidFill>
                  <a:srgbClr val="808080"/>
                </a:solidFill>
                <a:latin typeface="Trebuchet MS"/>
                <a:cs typeface="Trebuchet MS"/>
              </a:rPr>
              <a:t>O</a:t>
            </a:r>
            <a:r>
              <a:rPr b="1" dirty="0" sz="4800" spc="-15">
                <a:solidFill>
                  <a:srgbClr val="808080"/>
                </a:solidFill>
                <a:latin typeface="Trebuchet MS"/>
                <a:cs typeface="Trebuchet MS"/>
              </a:rPr>
              <a:t>D</a:t>
            </a:r>
            <a:r>
              <a:rPr b="1" dirty="0" sz="4800" spc="-35">
                <a:solidFill>
                  <a:srgbClr val="808080"/>
                </a:solidFill>
                <a:latin typeface="Trebuchet MS"/>
                <a:cs typeface="Trebuchet MS"/>
              </a:rPr>
              <a:t>E</a:t>
            </a:r>
            <a:r>
              <a:rPr b="1" dirty="0" sz="4800" spc="-30">
                <a:solidFill>
                  <a:srgbClr val="808080"/>
                </a:solidFill>
                <a:latin typeface="Trebuchet MS"/>
                <a:cs typeface="Trebuchet MS"/>
              </a:rPr>
              <a:t>LL</a:t>
            </a:r>
            <a:r>
              <a:rPr b="1" dirty="0" sz="4800" spc="-5">
                <a:solidFill>
                  <a:srgbClr val="808080"/>
                </a:solidFill>
                <a:latin typeface="Trebuchet MS"/>
                <a:cs typeface="Trebuchet MS"/>
              </a:rPr>
              <a:t>I</a:t>
            </a:r>
            <a:r>
              <a:rPr b="1" dirty="0" sz="4800" spc="30">
                <a:solidFill>
                  <a:srgbClr val="808080"/>
                </a:solidFill>
                <a:latin typeface="Trebuchet MS"/>
                <a:cs typeface="Trebuchet MS"/>
              </a:rPr>
              <a:t>N</a:t>
            </a:r>
            <a:r>
              <a:rPr b="1" dirty="0" sz="4800" spc="5">
                <a:solidFill>
                  <a:srgbClr val="808080"/>
                </a:solidFill>
                <a:latin typeface="Trebuchet MS"/>
                <a:cs typeface="Trebuchet MS"/>
              </a:rPr>
              <a:t>G</a:t>
            </a:r>
            <a:endParaRPr dirty="0" sz="4800">
              <a:solidFill>
                <a:srgbClr val="808080"/>
              </a:solidFill>
              <a:latin typeface="Trebuchet MS"/>
              <a:cs typeface="Trebuchet MS"/>
            </a:endParaRPr>
          </a:p>
        </p:txBody>
      </p:sp>
      <p:sp>
        <p:nvSpPr>
          <p:cNvPr id="104868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TextBox 1"/>
          <p:cNvSpPr txBox="1"/>
          <p:nvPr/>
        </p:nvSpPr>
        <p:spPr>
          <a:xfrm>
            <a:off x="914400" y="1447800"/>
            <a:ext cx="9372600" cy="3444240"/>
          </a:xfrm>
          <a:prstGeom prst="rect"/>
          <a:noFill/>
        </p:spPr>
        <p:txBody>
          <a:bodyPr rtlCol="0" wrap="square">
            <a:spAutoFit/>
          </a:bodyPr>
          <a:p>
            <a:r>
              <a:rPr b="1" dirty="0" sz="2800" lang="en-US"/>
              <a:t>Data Collection:</a:t>
            </a:r>
            <a:r>
              <a:rPr dirty="0" sz="2800" lang="en-US"/>
              <a:t> Gather relevant data such as Employee ID, performance ratings, and demographics.</a:t>
            </a:r>
          </a:p>
          <a:p>
            <a:r>
              <a:rPr b="1" dirty="0" sz="2800" lang="en-US"/>
              <a:t>Feature Collection:</a:t>
            </a:r>
            <a:r>
              <a:rPr dirty="0" sz="2800" lang="en-US"/>
              <a:t> Include key features like performance levels and ratings to facilitate analysis.</a:t>
            </a:r>
          </a:p>
          <a:p>
            <a:r>
              <a:rPr b="1" dirty="0" sz="2800" lang="en-US"/>
              <a:t>Data Cleaning:</a:t>
            </a:r>
            <a:r>
              <a:rPr dirty="0" sz="2800" lang="en-US"/>
              <a:t> Ensure accuracy by correcting errors, removing duplicates, and handling missing values.</a:t>
            </a:r>
          </a:p>
          <a:p>
            <a:r>
              <a:rPr b="1" dirty="0" sz="2800" lang="en-US"/>
              <a:t>Performance Level:</a:t>
            </a:r>
            <a:r>
              <a:rPr dirty="0" sz="2800" lang="en-US"/>
              <a:t> Define performance categories (e.g., Excellent, Good) to assess and compare employee performance effectively.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solidFill>
                  <a:srgbClr val="7030A0"/>
                </a:solidFill>
              </a:rPr>
              <a:t>R</a:t>
            </a:r>
            <a:r>
              <a:rPr dirty="0" spc="-40">
                <a:solidFill>
                  <a:srgbClr val="7030A0"/>
                </a:solidFill>
              </a:rPr>
              <a:t>E</a:t>
            </a:r>
            <a:r>
              <a:rPr dirty="0" spc="15">
                <a:solidFill>
                  <a:srgbClr val="7030A0"/>
                </a:solidFill>
              </a:rPr>
              <a:t>S</a:t>
            </a:r>
            <a:r>
              <a:rPr dirty="0" spc="-30">
                <a:solidFill>
                  <a:srgbClr val="7030A0"/>
                </a:solidFill>
              </a:rPr>
              <a:t>U</a:t>
            </a:r>
            <a:r>
              <a:rPr dirty="0" spc="-405">
                <a:solidFill>
                  <a:srgbClr val="7030A0"/>
                </a:solidFill>
              </a:rPr>
              <a:t>L</a:t>
            </a:r>
            <a:r>
              <a:rPr dirty="0">
                <a:solidFill>
                  <a:srgbClr val="7030A0"/>
                </a:solidFill>
              </a:rPr>
              <a:t>TS</a:t>
            </a:r>
            <a:endParaRPr dirty="0">
              <a:solidFill>
                <a:srgbClr val="7030A0"/>
              </a:solidFill>
            </a:endParaRPr>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780929" y="1296140"/>
          <a:ext cx="9276728" cy="494658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8" name="Title 1"/>
          <p:cNvSpPr>
            <a:spLocks noGrp="1"/>
          </p:cNvSpPr>
          <p:nvPr>
            <p:ph type="title"/>
          </p:nvPr>
        </p:nvSpPr>
        <p:spPr>
          <a:xfrm>
            <a:off x="755332" y="385444"/>
            <a:ext cx="10681335" cy="723901"/>
          </a:xfrm>
        </p:spPr>
        <p:txBody>
          <a:bodyPr/>
          <a:p>
            <a:r>
              <a:rPr dirty="0" lang="en-US">
                <a:solidFill>
                  <a:srgbClr val="FF9900"/>
                </a:solidFill>
                <a:latin typeface="Times New Roman" panose="02020603050405020304" pitchFamily="18" charset="0"/>
                <a:cs typeface="Times New Roman" panose="02020603050405020304" pitchFamily="18" charset="0"/>
              </a:rPr>
              <a:t>Conclusion</a:t>
            </a:r>
            <a:endParaRPr dirty="0" lang="en-IN">
              <a:solidFill>
                <a:srgbClr val="FF9900"/>
              </a:solidFill>
              <a:latin typeface="Times New Roman" panose="02020603050405020304" pitchFamily="18" charset="0"/>
              <a:cs typeface="Times New Roman" panose="02020603050405020304" pitchFamily="18" charset="0"/>
            </a:endParaRPr>
          </a:p>
        </p:txBody>
      </p:sp>
      <p:sp>
        <p:nvSpPr>
          <p:cNvPr id="1048689" name="TextBox 3"/>
          <p:cNvSpPr txBox="1"/>
          <p:nvPr/>
        </p:nvSpPr>
        <p:spPr>
          <a:xfrm>
            <a:off x="533400" y="1295400"/>
            <a:ext cx="8625348" cy="3647441"/>
          </a:xfrm>
          <a:prstGeom prst="rect"/>
          <a:noFill/>
        </p:spPr>
        <p:txBody>
          <a:bodyPr wrap="square">
            <a:spAutoFit/>
          </a:bodyPr>
          <a:p>
            <a:r>
              <a:rPr dirty="0" sz="2400" lang="en-US"/>
              <a:t>                      In conclusion, the employee performance analysis tool in Excel provides a comprehensive solution for evaluating and visualizing employee performance data. By effectively organizing data, utilizing pivot tables for summarization, and employing slicers and graphs for interactive filtering and visualization, the tool enhances the ability to make informed decisions. HR personnel, managers, and executives can all leverage these insights to improve performance management, optimize team effectiveness, and drive strategic initiatives. Ultimately, this tool streamlines the performance review process and supports data-driven decision-making across the organization.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grpSp>
        <p:nvGrpSpPr>
          <p:cNvPr id="27" name="object 3"/>
          <p:cNvGrpSpPr/>
          <p:nvPr/>
        </p:nvGrpSpPr>
        <p:grpSpPr>
          <a:xfrm>
            <a:off x="7443849" y="0"/>
            <a:ext cx="4752975" cy="6863080"/>
            <a:chOff x="7443849" y="0"/>
            <a:chExt cx="4752975" cy="6863080"/>
          </a:xfrm>
        </p:grpSpPr>
        <p:sp>
          <p:nvSpPr>
            <p:cNvPr id="1048610"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1"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2"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3"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4"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5"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6"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7"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8"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19"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0"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1"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2"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3"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solidFill>
                  <a:srgbClr val="FF0000"/>
                </a:solidFill>
              </a:rPr>
              <a:t>PROJECT</a:t>
            </a:r>
            <a:r>
              <a:rPr dirty="0" sz="4250" spc="-85">
                <a:solidFill>
                  <a:srgbClr val="FF0000"/>
                </a:solidFill>
              </a:rPr>
              <a:t> </a:t>
            </a:r>
            <a:r>
              <a:rPr dirty="0" sz="4250" spc="25">
                <a:solidFill>
                  <a:srgbClr val="FF0000"/>
                </a:solidFill>
              </a:rPr>
              <a:t>TITLE</a:t>
            </a:r>
            <a:endParaRPr sz="4250">
              <a:solidFill>
                <a:srgbClr val="FF0000"/>
              </a:solidFill>
            </a:endParaRPr>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4"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5" name="TextBox 22"/>
          <p:cNvSpPr txBox="1"/>
          <p:nvPr/>
        </p:nvSpPr>
        <p:spPr>
          <a:xfrm>
            <a:off x="1217522" y="2123271"/>
            <a:ext cx="8593228" cy="1412241"/>
          </a:xfrm>
          <a:prstGeom prst="rect"/>
          <a:noFill/>
        </p:spPr>
        <p:txBody>
          <a:bodyPr rtlCol="0" wrap="square">
            <a:spAutoFit/>
          </a:bodyPr>
          <a:p>
            <a:r>
              <a:rPr b="1" dirty="0" sz="4400" lang="en-US">
                <a:solidFill>
                  <a:srgbClr val="00B0F0"/>
                </a:solidFill>
                <a:cs typeface="Times New Roman" panose="02020603050405020304" pitchFamily="18" charset="0"/>
              </a:rPr>
              <a:t>Employee Performance Analysis using Excel</a:t>
            </a:r>
            <a:endParaRPr dirty="0" sz="2800" lang="en-IN">
              <a:solidFill>
                <a:srgbClr val="00B0F0"/>
              </a:solidFill>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grpSp>
        <p:nvGrpSpPr>
          <p:cNvPr id="30" name="object 3"/>
          <p:cNvGrpSpPr/>
          <p:nvPr/>
        </p:nvGrpSpPr>
        <p:grpSpPr>
          <a:xfrm>
            <a:off x="7443849" y="0"/>
            <a:ext cx="4752975" cy="6863080"/>
            <a:chOff x="7443849" y="0"/>
            <a:chExt cx="4752975" cy="6863080"/>
          </a:xfrm>
        </p:grpSpPr>
        <p:sp>
          <p:nvSpPr>
            <p:cNvPr id="1048626"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7"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8"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29"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0"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1"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2"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3"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4"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5"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6"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7"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8"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39" name="object 21"/>
          <p:cNvSpPr txBox="1">
            <a:spLocks noGrp="1"/>
          </p:cNvSpPr>
          <p:nvPr>
            <p:ph type="title"/>
          </p:nvPr>
        </p:nvSpPr>
        <p:spPr>
          <a:xfrm>
            <a:off x="739775" y="445388"/>
            <a:ext cx="2357120" cy="758190"/>
          </a:xfrm>
          <a:prstGeom prst="rect"/>
        </p:spPr>
        <p:txBody>
          <a:bodyPr bIns="0" lIns="0" rIns="0" rtlCol="0" tIns="13335" vert="horz" wrap="square">
            <a:spAutoFit/>
          </a:bodyPr>
          <a:p>
            <a:pPr marL="12700">
              <a:lnSpc>
                <a:spcPct val="100000"/>
              </a:lnSpc>
              <a:spcBef>
                <a:spcPts val="105"/>
              </a:spcBef>
            </a:pPr>
            <a:r>
              <a:rPr dirty="0" spc="25">
                <a:solidFill>
                  <a:srgbClr val="FFFF00"/>
                </a:solidFill>
              </a:rPr>
              <a:t>A</a:t>
            </a:r>
            <a:r>
              <a:rPr dirty="0" spc="-5">
                <a:solidFill>
                  <a:srgbClr val="FFFF00"/>
                </a:solidFill>
              </a:rPr>
              <a:t>G</a:t>
            </a:r>
            <a:r>
              <a:rPr dirty="0" spc="-35">
                <a:solidFill>
                  <a:srgbClr val="FFFF00"/>
                </a:solidFill>
              </a:rPr>
              <a:t>E</a:t>
            </a:r>
            <a:r>
              <a:rPr dirty="0" spc="15">
                <a:solidFill>
                  <a:srgbClr val="FFFF00"/>
                </a:solidFill>
              </a:rPr>
              <a:t>N</a:t>
            </a:r>
            <a:r>
              <a:rPr dirty="0">
                <a:solidFill>
                  <a:srgbClr val="FFFF00"/>
                </a:solidFill>
              </a:rPr>
              <a:t>DA</a:t>
            </a:r>
            <a:endParaRPr dirty="0">
              <a:solidFill>
                <a:srgbClr val="FFFF00"/>
              </a:solidFill>
            </a:endParaRPr>
          </a:p>
        </p:txBody>
      </p:sp>
      <p:sp>
        <p:nvSpPr>
          <p:cNvPr id="1048640"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1"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cs typeface="Times New Roman" panose="02020603050405020304" pitchFamily="18" charset="0"/>
            </a:endParaRPr>
          </a:p>
          <a:p>
            <a:pPr algn="l">
              <a:buFont typeface="+mj-lt"/>
              <a:buAutoNum type="arabicPeriod"/>
            </a:pPr>
            <a:r>
              <a:rPr b="0" dirty="0" sz="2800" i="0" lang="en-US">
                <a:solidFill>
                  <a:srgbClr val="0D0D0D"/>
                </a:solidFill>
                <a:effectLst/>
                <a:cs typeface="Times New Roman" panose="02020603050405020304" pitchFamily="18" charset="0"/>
              </a:rPr>
              <a:t>Problem Statement</a:t>
            </a:r>
          </a:p>
          <a:p>
            <a:pPr algn="l">
              <a:buFont typeface="+mj-lt"/>
              <a:buAutoNum type="arabicPeriod"/>
            </a:pPr>
            <a:r>
              <a:rPr b="0" dirty="0" sz="2800" i="0" lang="en-US">
                <a:solidFill>
                  <a:srgbClr val="0D0D0D"/>
                </a:solidFill>
                <a:effectLst/>
                <a:cs typeface="Times New Roman" panose="02020603050405020304" pitchFamily="18" charset="0"/>
              </a:rPr>
              <a:t>Project Overview</a:t>
            </a:r>
          </a:p>
          <a:p>
            <a:pPr algn="l">
              <a:buFont typeface="+mj-lt"/>
              <a:buAutoNum type="arabicPeriod"/>
            </a:pPr>
            <a:r>
              <a:rPr b="0" dirty="0" sz="2800" i="0" lang="en-US">
                <a:solidFill>
                  <a:srgbClr val="0D0D0D"/>
                </a:solidFill>
                <a:effectLst/>
                <a:cs typeface="Times New Roman" panose="02020603050405020304" pitchFamily="18" charset="0"/>
              </a:rPr>
              <a:t>End Users</a:t>
            </a:r>
          </a:p>
          <a:p>
            <a:pPr algn="l">
              <a:buFont typeface="+mj-lt"/>
              <a:buAutoNum type="arabicPeriod"/>
            </a:pPr>
            <a:r>
              <a:rPr b="0" dirty="0" sz="2800" i="0" lang="en-US">
                <a:solidFill>
                  <a:srgbClr val="0D0D0D"/>
                </a:solidFill>
                <a:effectLst/>
                <a:cs typeface="Times New Roman" panose="02020603050405020304" pitchFamily="18" charset="0"/>
              </a:rPr>
              <a:t>Our Solution and Proposition</a:t>
            </a:r>
          </a:p>
          <a:p>
            <a:pPr algn="l">
              <a:buFont typeface="+mj-lt"/>
              <a:buAutoNum type="arabicPeriod"/>
            </a:pPr>
            <a:r>
              <a:rPr dirty="0" sz="2800" lang="en-US">
                <a:solidFill>
                  <a:srgbClr val="0D0D0D"/>
                </a:solidFill>
                <a:cs typeface="Times New Roman" panose="02020603050405020304" pitchFamily="18" charset="0"/>
              </a:rPr>
              <a:t>Dataset Description</a:t>
            </a:r>
            <a:endParaRPr b="0" dirty="0" sz="2800" i="0" lang="en-US">
              <a:solidFill>
                <a:srgbClr val="0D0D0D"/>
              </a:solidFill>
              <a:effectLst/>
              <a:cs typeface="Times New Roman" panose="02020603050405020304" pitchFamily="18" charset="0"/>
            </a:endParaRPr>
          </a:p>
          <a:p>
            <a:pPr algn="l">
              <a:buFont typeface="+mj-lt"/>
              <a:buAutoNum type="arabicPeriod"/>
            </a:pPr>
            <a:r>
              <a:rPr b="0" dirty="0" sz="2800" i="0" lang="en-US">
                <a:solidFill>
                  <a:srgbClr val="0D0D0D"/>
                </a:solidFill>
                <a:effectLst/>
                <a:cs typeface="Times New Roman" panose="02020603050405020304" pitchFamily="18" charset="0"/>
              </a:rPr>
              <a:t>Modelling Approach</a:t>
            </a:r>
          </a:p>
          <a:p>
            <a:pPr algn="l">
              <a:buFont typeface="+mj-lt"/>
              <a:buAutoNum type="arabicPeriod"/>
            </a:pPr>
            <a:r>
              <a:rPr b="0" dirty="0" sz="2800" i="0" lang="en-US">
                <a:solidFill>
                  <a:srgbClr val="0D0D0D"/>
                </a:solidFill>
                <a:effectLst/>
                <a:cs typeface="Times New Roman" panose="02020603050405020304" pitchFamily="18" charset="0"/>
              </a:rPr>
              <a:t>Results and </a:t>
            </a:r>
            <a:r>
              <a:rPr dirty="0" sz="2800" lang="en-US">
                <a:solidFill>
                  <a:srgbClr val="0D0D0D"/>
                </a:solidFill>
                <a:cs typeface="Times New Roman" panose="02020603050405020304" pitchFamily="18" charset="0"/>
              </a:rPr>
              <a:t>Discussion</a:t>
            </a:r>
            <a:endParaRPr b="0" dirty="0" sz="2800" i="0" lang="en-US">
              <a:solidFill>
                <a:srgbClr val="0D0D0D"/>
              </a:solidFill>
              <a:effectLst/>
              <a:cs typeface="Times New Roman" panose="02020603050405020304" pitchFamily="18" charset="0"/>
            </a:endParaRPr>
          </a:p>
          <a:p>
            <a:pPr algn="l">
              <a:buFont typeface="+mj-lt"/>
              <a:buAutoNum type="arabicPeriod"/>
            </a:pPr>
            <a:r>
              <a:rPr b="0" dirty="0" sz="2800" i="0" lang="en-US">
                <a:solidFill>
                  <a:srgbClr val="0D0D0D"/>
                </a:solidFill>
                <a:effectLst/>
                <a:cs typeface="Times New Roman" panose="02020603050405020304" pitchFamily="18" charset="0"/>
              </a:rPr>
              <a:t>Conclusion</a:t>
            </a:r>
          </a:p>
          <a:p>
            <a:endParaRPr dirty="0" sz="2800" lang="en-IN">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4"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5"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solidFill>
                  <a:srgbClr val="00B0F0"/>
                </a:solidFill>
              </a:rPr>
              <a:t>P</a:t>
            </a:r>
            <a:r>
              <a:rPr dirty="0" sz="4250" spc="15">
                <a:solidFill>
                  <a:srgbClr val="00B0F0"/>
                </a:solidFill>
              </a:rPr>
              <a:t>ROB</a:t>
            </a:r>
            <a:r>
              <a:rPr dirty="0" sz="4250" spc="55">
                <a:solidFill>
                  <a:srgbClr val="00B0F0"/>
                </a:solidFill>
              </a:rPr>
              <a:t>L</a:t>
            </a:r>
            <a:r>
              <a:rPr dirty="0" sz="4250" spc="-20">
                <a:solidFill>
                  <a:srgbClr val="00B0F0"/>
                </a:solidFill>
              </a:rPr>
              <a:t>E</a:t>
            </a:r>
            <a:r>
              <a:rPr dirty="0" sz="4250" spc="20">
                <a:solidFill>
                  <a:srgbClr val="00B0F0"/>
                </a:solidFill>
              </a:rPr>
              <a:t>M</a:t>
            </a:r>
            <a:r>
              <a:rPr dirty="0" sz="4250">
                <a:solidFill>
                  <a:srgbClr val="00B0F0"/>
                </a:solidFill>
              </a:rPr>
              <a:t>	</a:t>
            </a:r>
            <a:r>
              <a:rPr dirty="0" sz="4250" spc="10">
                <a:solidFill>
                  <a:srgbClr val="00B0F0"/>
                </a:solidFill>
              </a:rPr>
              <a:t>S</a:t>
            </a:r>
            <a:r>
              <a:rPr dirty="0" sz="4250" spc="-370">
                <a:solidFill>
                  <a:srgbClr val="00B0F0"/>
                </a:solidFill>
              </a:rPr>
              <a:t>T</a:t>
            </a:r>
            <a:r>
              <a:rPr dirty="0" sz="4250" spc="-375">
                <a:solidFill>
                  <a:srgbClr val="00B0F0"/>
                </a:solidFill>
              </a:rPr>
              <a:t>A</a:t>
            </a:r>
            <a:r>
              <a:rPr dirty="0" sz="4250" spc="15">
                <a:solidFill>
                  <a:srgbClr val="00B0F0"/>
                </a:solidFill>
              </a:rPr>
              <a:t>T</a:t>
            </a:r>
            <a:r>
              <a:rPr dirty="0" sz="4250" spc="-10">
                <a:solidFill>
                  <a:srgbClr val="00B0F0"/>
                </a:solidFill>
              </a:rPr>
              <a:t>E</a:t>
            </a:r>
            <a:r>
              <a:rPr dirty="0" sz="4250" spc="-20">
                <a:solidFill>
                  <a:srgbClr val="00B0F0"/>
                </a:solidFill>
              </a:rPr>
              <a:t>ME</a:t>
            </a:r>
            <a:r>
              <a:rPr dirty="0" sz="4250" spc="10">
                <a:solidFill>
                  <a:srgbClr val="00B0F0"/>
                </a:solidFill>
              </a:rPr>
              <a:t>NT</a:t>
            </a:r>
            <a:endParaRPr dirty="0" sz="4250">
              <a:solidFill>
                <a:srgbClr val="00B0F0"/>
              </a:solidFill>
            </a:endParaRPr>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6"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7" name="TextBox 10"/>
          <p:cNvSpPr txBox="1"/>
          <p:nvPr/>
        </p:nvSpPr>
        <p:spPr>
          <a:xfrm>
            <a:off x="919777" y="1305934"/>
            <a:ext cx="8543925" cy="4545732"/>
          </a:xfrm>
          <a:prstGeom prst="rect"/>
          <a:noFill/>
        </p:spPr>
        <p:txBody>
          <a:bodyPr wrap="square">
            <a:spAutoFit/>
          </a:bodyPr>
          <a:p>
            <a:pPr>
              <a:lnSpc>
                <a:spcPct val="107000"/>
              </a:lnSpc>
              <a:spcAft>
                <a:spcPts val="800"/>
              </a:spcAft>
            </a:pPr>
            <a:r>
              <a:rPr b="1" dirty="0" sz="1900" kern="100" lang="en-IN" u="sng">
                <a:effectLst/>
                <a:ea typeface="Calibri" panose="020F0502020204030204" pitchFamily="34" charset="0"/>
                <a:cs typeface="Times New Roman" panose="02020603050405020304" pitchFamily="18" charset="0"/>
              </a:rPr>
              <a:t>Objective</a:t>
            </a:r>
            <a:r>
              <a:rPr b="1" dirty="0" sz="1900" kern="100" lang="en-IN">
                <a:effectLst/>
                <a:ea typeface="Calibri" panose="020F0502020204030204" pitchFamily="34" charset="0"/>
                <a:cs typeface="Times New Roman" panose="02020603050405020304" pitchFamily="18" charset="0"/>
              </a:rPr>
              <a:t>:     </a:t>
            </a:r>
            <a:endParaRPr dirty="0" sz="1900" kern="100" lang="en-IN">
              <a:effectLst/>
              <a:ea typeface="Calibri" panose="020F0502020204030204" pitchFamily="34" charset="0"/>
              <a:cs typeface="Times New Roman" panose="02020603050405020304" pitchFamily="18" charset="0"/>
            </a:endParaRPr>
          </a:p>
          <a:p>
            <a:pPr>
              <a:lnSpc>
                <a:spcPct val="107000"/>
              </a:lnSpc>
              <a:spcAft>
                <a:spcPts val="800"/>
              </a:spcAft>
            </a:pPr>
            <a:r>
              <a:rPr dirty="0" sz="1900" kern="100" lang="en-IN">
                <a:effectLst/>
                <a:ea typeface="Calibri" panose="020F0502020204030204" pitchFamily="34" charset="0"/>
                <a:cs typeface="Times New Roman" panose="02020603050405020304" pitchFamily="18" charset="0"/>
              </a:rPr>
              <a:t>Create an Excel tool to analyse and visualize employee performance metrics.</a:t>
            </a:r>
          </a:p>
          <a:p>
            <a:pPr>
              <a:lnSpc>
                <a:spcPct val="107000"/>
              </a:lnSpc>
              <a:spcAft>
                <a:spcPts val="800"/>
              </a:spcAft>
            </a:pPr>
            <a:r>
              <a:rPr b="1" dirty="0" sz="1900" kern="100" lang="en-IN" u="sng">
                <a:cs typeface="Times New Roman" panose="02020603050405020304" pitchFamily="18" charset="0"/>
              </a:rPr>
              <a:t>Scope:     </a:t>
            </a:r>
          </a:p>
          <a:p>
            <a:pPr indent="-342900" marL="342900">
              <a:lnSpc>
                <a:spcPct val="107000"/>
              </a:lnSpc>
              <a:spcAft>
                <a:spcPts val="800"/>
              </a:spcAft>
              <a:buFont typeface="+mj-lt"/>
              <a:buAutoNum type="arabicParenR"/>
            </a:pPr>
            <a:r>
              <a:rPr dirty="0" sz="1900" kern="100" lang="en-IN">
                <a:effectLst/>
                <a:ea typeface="Calibri" panose="020F0502020204030204" pitchFamily="34" charset="0"/>
                <a:cs typeface="Times New Roman" panose="02020603050405020304" pitchFamily="18" charset="0"/>
              </a:rPr>
              <a:t>   Organize and analyse performance data.</a:t>
            </a:r>
          </a:p>
          <a:p>
            <a:pPr indent="-342900" marL="342900">
              <a:lnSpc>
                <a:spcPct val="107000"/>
              </a:lnSpc>
              <a:spcAft>
                <a:spcPts val="800"/>
              </a:spcAft>
              <a:buFont typeface="+mj-lt"/>
              <a:buAutoNum type="arabicParenR"/>
            </a:pPr>
            <a:r>
              <a:rPr dirty="0" sz="1900" kern="100" lang="en-IN">
                <a:effectLst/>
                <a:ea typeface="Calibri" panose="020F0502020204030204" pitchFamily="34" charset="0"/>
                <a:cs typeface="Times New Roman" panose="02020603050405020304" pitchFamily="18" charset="0"/>
              </a:rPr>
              <a:t>    Develop dashboards and reports.</a:t>
            </a:r>
          </a:p>
          <a:p>
            <a:pPr indent="-342900" marL="342900">
              <a:lnSpc>
                <a:spcPct val="107000"/>
              </a:lnSpc>
              <a:spcAft>
                <a:spcPts val="800"/>
              </a:spcAft>
              <a:buFont typeface="+mj-lt"/>
              <a:buAutoNum type="arabicParenR"/>
            </a:pPr>
            <a:r>
              <a:rPr dirty="0" sz="1900" kern="100" lang="en-IN">
                <a:effectLst/>
                <a:ea typeface="Calibri" panose="020F0502020204030204" pitchFamily="34" charset="0"/>
                <a:cs typeface="Times New Roman" panose="02020603050405020304" pitchFamily="18" charset="0"/>
              </a:rPr>
              <a:t>    Automate updates with macros.</a:t>
            </a:r>
          </a:p>
          <a:p>
            <a:pPr>
              <a:lnSpc>
                <a:spcPct val="107000"/>
              </a:lnSpc>
              <a:spcAft>
                <a:spcPts val="800"/>
              </a:spcAft>
            </a:pPr>
            <a:r>
              <a:rPr b="1" dirty="0" sz="1900" kern="100" lang="en-IN" u="sng">
                <a:cs typeface="Times New Roman" panose="02020603050405020304" pitchFamily="18" charset="0"/>
              </a:rPr>
              <a:t>Deliverables</a:t>
            </a:r>
            <a:r>
              <a:rPr b="1" dirty="0" sz="1900" kern="100" lang="en-IN">
                <a:effectLst/>
                <a:ea typeface="Calibri" panose="020F0502020204030204" pitchFamily="34" charset="0"/>
                <a:cs typeface="Times New Roman" panose="02020603050405020304" pitchFamily="18" charset="0"/>
              </a:rPr>
              <a:t>:     </a:t>
            </a:r>
            <a:endParaRPr dirty="0" sz="1900" kern="100" lang="en-IN">
              <a:effectLst/>
              <a:ea typeface="Calibri" panose="020F0502020204030204" pitchFamily="34" charset="0"/>
              <a:cs typeface="Times New Roman" panose="02020603050405020304" pitchFamily="18" charset="0"/>
            </a:endParaRPr>
          </a:p>
          <a:p>
            <a:pPr indent="-342900" marL="342900">
              <a:lnSpc>
                <a:spcPct val="107000"/>
              </a:lnSpc>
              <a:spcAft>
                <a:spcPts val="800"/>
              </a:spcAft>
              <a:buFont typeface="+mj-lt"/>
              <a:buAutoNum type="arabicPeriod"/>
            </a:pPr>
            <a:r>
              <a:rPr dirty="0" sz="1900" kern="100" lang="en-IN">
                <a:effectLst/>
                <a:ea typeface="Calibri" panose="020F0502020204030204" pitchFamily="34" charset="0"/>
                <a:cs typeface="Times New Roman" panose="02020603050405020304" pitchFamily="18" charset="0"/>
              </a:rPr>
              <a:t>    Excel workbook with analysis tools and visualizations.</a:t>
            </a:r>
          </a:p>
          <a:p>
            <a:pPr indent="-342900" marL="342900">
              <a:lnSpc>
                <a:spcPct val="107000"/>
              </a:lnSpc>
              <a:spcAft>
                <a:spcPts val="800"/>
              </a:spcAft>
              <a:buFont typeface="+mj-lt"/>
              <a:buAutoNum type="arabicPeriod"/>
            </a:pPr>
            <a:r>
              <a:rPr dirty="0" sz="1900" kern="100" lang="en-IN">
                <a:effectLst/>
                <a:ea typeface="Calibri" panose="020F0502020204030204" pitchFamily="34" charset="0"/>
                <a:cs typeface="Times New Roman" panose="02020603050405020304" pitchFamily="18" charset="0"/>
              </a:rPr>
              <a:t>    User guide.</a:t>
            </a:r>
          </a:p>
          <a:p>
            <a:pPr>
              <a:lnSpc>
                <a:spcPct val="107000"/>
              </a:lnSpc>
              <a:spcAft>
                <a:spcPts val="800"/>
              </a:spcAft>
            </a:pPr>
            <a:r>
              <a:rPr dirty="0" sz="1900" kern="100" lang="en-IN">
                <a:effectLst/>
                <a:ea typeface="Calibri" panose="020F0502020204030204" pitchFamily="34" charset="0"/>
                <a:cs typeface="Times New Roman" panose="02020603050405020304" pitchFamily="18" charset="0"/>
              </a:rPr>
              <a:t> </a:t>
            </a:r>
            <a:r>
              <a:rPr b="1" dirty="0" sz="1900" kern="100" lang="en-IN" u="sng">
                <a:cs typeface="Times New Roman" panose="02020603050405020304" pitchFamily="18" charset="0"/>
              </a:rPr>
              <a:t>Success Criteria:     </a:t>
            </a:r>
          </a:p>
          <a:p>
            <a:pPr>
              <a:lnSpc>
                <a:spcPct val="107000"/>
              </a:lnSpc>
              <a:spcAft>
                <a:spcPts val="800"/>
              </a:spcAft>
            </a:pPr>
            <a:r>
              <a:rPr dirty="0" sz="1900" kern="100" lang="en-IN">
                <a:effectLst/>
                <a:ea typeface="Calibri" panose="020F0502020204030204" pitchFamily="34" charset="0"/>
                <a:cs typeface="Times New Roman" panose="02020603050405020304" pitchFamily="18" charset="0"/>
              </a:rPr>
              <a:t>Accurate, user   friendly tool that supports effective performance reviews.</a:t>
            </a:r>
            <a:endParaRPr dirty="0" sz="190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solidFill>
                  <a:srgbClr val="993300"/>
                </a:solidFill>
              </a:rPr>
              <a:t>PROJECT	</a:t>
            </a:r>
            <a:r>
              <a:rPr dirty="0" sz="4250" spc="-20">
                <a:solidFill>
                  <a:srgbClr val="993300"/>
                </a:solidFill>
              </a:rPr>
              <a:t>OVERVIEW</a:t>
            </a:r>
            <a:endParaRPr sz="4250">
              <a:solidFill>
                <a:srgbClr val="993300"/>
              </a:solidFill>
            </a:endParaRPr>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TextBox 10"/>
          <p:cNvSpPr txBox="1"/>
          <p:nvPr/>
        </p:nvSpPr>
        <p:spPr>
          <a:xfrm>
            <a:off x="676275" y="1695450"/>
            <a:ext cx="8239125" cy="4003041"/>
          </a:xfrm>
          <a:prstGeom prst="rect"/>
          <a:noFill/>
        </p:spPr>
        <p:txBody>
          <a:bodyPr rtlCol="0" wrap="square">
            <a:spAutoFit/>
          </a:bodyPr>
          <a:p>
            <a:r>
              <a:rPr dirty="0" sz="2400" lang="en-US"/>
              <a:t>      The project aims to develop an Excel-based tool for analyzing and visualizing employee performance. It involves structuring performance data, applying analytical formulas and pivot tables, and creating dashboards and charts for clear visualization. Automation through macros will enhance efficiency, while comprehensive documentation and training will ensure user-friendliness. The deliverables include a well-organized Excel workbook with robust analysis and visualization features, along with a user guide and training materials. The project is expected to be completed in 8 weeks, with the goal of providing an intuitive and accurate tool for evaluating employee performance.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solidFill>
                  <a:srgbClr val="9933FF"/>
                </a:solidFill>
              </a:rPr>
              <a:t>W</a:t>
            </a:r>
            <a:r>
              <a:rPr dirty="0" sz="3200" spc="-20">
                <a:solidFill>
                  <a:srgbClr val="9933FF"/>
                </a:solidFill>
              </a:rPr>
              <a:t>H</a:t>
            </a:r>
            <a:r>
              <a:rPr dirty="0" sz="3200" spc="20">
                <a:solidFill>
                  <a:srgbClr val="9933FF"/>
                </a:solidFill>
              </a:rPr>
              <a:t>O</a:t>
            </a:r>
            <a:r>
              <a:rPr dirty="0" sz="3200" spc="-235">
                <a:solidFill>
                  <a:srgbClr val="9933FF"/>
                </a:solidFill>
              </a:rPr>
              <a:t> </a:t>
            </a:r>
            <a:r>
              <a:rPr dirty="0" sz="3200" spc="-10">
                <a:solidFill>
                  <a:srgbClr val="9933FF"/>
                </a:solidFill>
              </a:rPr>
              <a:t>AR</a:t>
            </a:r>
            <a:r>
              <a:rPr dirty="0" sz="3200" spc="15">
                <a:solidFill>
                  <a:srgbClr val="9933FF"/>
                </a:solidFill>
              </a:rPr>
              <a:t>E</a:t>
            </a:r>
            <a:r>
              <a:rPr dirty="0" sz="3200" spc="-35">
                <a:solidFill>
                  <a:srgbClr val="9933FF"/>
                </a:solidFill>
              </a:rPr>
              <a:t> </a:t>
            </a:r>
            <a:r>
              <a:rPr dirty="0" sz="3200" spc="-10">
                <a:solidFill>
                  <a:srgbClr val="9933FF"/>
                </a:solidFill>
              </a:rPr>
              <a:t>T</a:t>
            </a:r>
            <a:r>
              <a:rPr dirty="0" sz="3200" spc="-15">
                <a:solidFill>
                  <a:srgbClr val="9933FF"/>
                </a:solidFill>
              </a:rPr>
              <a:t>H</a:t>
            </a:r>
            <a:r>
              <a:rPr dirty="0" sz="3200" spc="15">
                <a:solidFill>
                  <a:srgbClr val="9933FF"/>
                </a:solidFill>
              </a:rPr>
              <a:t>E</a:t>
            </a:r>
            <a:r>
              <a:rPr dirty="0" sz="3200" spc="-35">
                <a:solidFill>
                  <a:srgbClr val="9933FF"/>
                </a:solidFill>
              </a:rPr>
              <a:t> </a:t>
            </a:r>
            <a:r>
              <a:rPr dirty="0" sz="3200" spc="-20">
                <a:solidFill>
                  <a:srgbClr val="9933FF"/>
                </a:solidFill>
              </a:rPr>
              <a:t>E</a:t>
            </a:r>
            <a:r>
              <a:rPr dirty="0" sz="3200" spc="30">
                <a:solidFill>
                  <a:srgbClr val="9933FF"/>
                </a:solidFill>
              </a:rPr>
              <a:t>N</a:t>
            </a:r>
            <a:r>
              <a:rPr dirty="0" sz="3200" spc="15">
                <a:solidFill>
                  <a:srgbClr val="9933FF"/>
                </a:solidFill>
              </a:rPr>
              <a:t>D</a:t>
            </a:r>
            <a:r>
              <a:rPr dirty="0" sz="3200" spc="-45">
                <a:solidFill>
                  <a:srgbClr val="9933FF"/>
                </a:solidFill>
              </a:rPr>
              <a:t> </a:t>
            </a:r>
            <a:r>
              <a:rPr dirty="0" sz="3200">
                <a:solidFill>
                  <a:srgbClr val="9933FF"/>
                </a:solidFill>
              </a:rPr>
              <a:t>U</a:t>
            </a:r>
            <a:r>
              <a:rPr dirty="0" sz="3200" spc="10">
                <a:solidFill>
                  <a:srgbClr val="9933FF"/>
                </a:solidFill>
              </a:rPr>
              <a:t>S</a:t>
            </a:r>
            <a:r>
              <a:rPr dirty="0" sz="3200" spc="-25">
                <a:solidFill>
                  <a:srgbClr val="9933FF"/>
                </a:solidFill>
              </a:rPr>
              <a:t>E</a:t>
            </a:r>
            <a:r>
              <a:rPr dirty="0" sz="3200" spc="-10">
                <a:solidFill>
                  <a:srgbClr val="9933FF"/>
                </a:solidFill>
              </a:rPr>
              <a:t>R</a:t>
            </a:r>
            <a:r>
              <a:rPr dirty="0" sz="3200" spc="5">
                <a:solidFill>
                  <a:srgbClr val="9933FF"/>
                </a:solidFill>
              </a:rPr>
              <a:t>S?</a:t>
            </a:r>
            <a:endParaRPr sz="3200">
              <a:solidFill>
                <a:srgbClr val="9933FF"/>
              </a:solidFill>
            </a:endParaRPr>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8"/>
          <p:cNvSpPr txBox="1"/>
          <p:nvPr/>
        </p:nvSpPr>
        <p:spPr>
          <a:xfrm>
            <a:off x="990601" y="1695450"/>
            <a:ext cx="8153400" cy="3291841"/>
          </a:xfrm>
          <a:prstGeom prst="rect"/>
          <a:noFill/>
        </p:spPr>
        <p:txBody>
          <a:bodyPr wrap="square">
            <a:spAutoFit/>
          </a:bodyPr>
          <a:p>
            <a:r>
              <a:rPr dirty="0" sz="2400" lang="en-IN"/>
              <a:t>      The end users of the employee performance analysis tool include HR personnel, managers, and executives. HR uses the tool to conduct performance reviews and manage employee data. Managers utilize it to evaluate team performance, provide feedback, and identify areas for improvement. Executives rely on the tool for strategic decision-making, including promotions and compensation. Each user group benefits from the tool’s ability to offer insights and trends based on employee performance data. The tool supports informed decision-making across different levels of the organization.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solidFill>
                  <a:srgbClr val="00B050"/>
                </a:solidFill>
              </a:rPr>
              <a:t>O</a:t>
            </a:r>
            <a:r>
              <a:rPr dirty="0" sz="3600" spc="25">
                <a:solidFill>
                  <a:srgbClr val="00B050"/>
                </a:solidFill>
              </a:rPr>
              <a:t>U</a:t>
            </a:r>
            <a:r>
              <a:rPr dirty="0" sz="3600">
                <a:solidFill>
                  <a:srgbClr val="00B050"/>
                </a:solidFill>
              </a:rPr>
              <a:t>R</a:t>
            </a:r>
            <a:r>
              <a:rPr dirty="0" sz="3600" spc="5">
                <a:solidFill>
                  <a:srgbClr val="00B050"/>
                </a:solidFill>
              </a:rPr>
              <a:t> </a:t>
            </a:r>
            <a:r>
              <a:rPr dirty="0" sz="3600" spc="25">
                <a:solidFill>
                  <a:srgbClr val="00B050"/>
                </a:solidFill>
              </a:rPr>
              <a:t>S</a:t>
            </a:r>
            <a:r>
              <a:rPr dirty="0" sz="3600" spc="10">
                <a:solidFill>
                  <a:srgbClr val="00B050"/>
                </a:solidFill>
              </a:rPr>
              <a:t>O</a:t>
            </a:r>
            <a:r>
              <a:rPr dirty="0" sz="3600" spc="25">
                <a:solidFill>
                  <a:srgbClr val="00B050"/>
                </a:solidFill>
              </a:rPr>
              <a:t>LU</a:t>
            </a:r>
            <a:r>
              <a:rPr dirty="0" sz="3600" spc="-35">
                <a:solidFill>
                  <a:srgbClr val="00B050"/>
                </a:solidFill>
              </a:rPr>
              <a:t>T</a:t>
            </a:r>
            <a:r>
              <a:rPr dirty="0" sz="3600" spc="-30">
                <a:solidFill>
                  <a:srgbClr val="00B050"/>
                </a:solidFill>
              </a:rPr>
              <a:t>I</a:t>
            </a:r>
            <a:r>
              <a:rPr dirty="0" sz="3600" spc="10">
                <a:solidFill>
                  <a:srgbClr val="00B050"/>
                </a:solidFill>
              </a:rPr>
              <a:t>O</a:t>
            </a:r>
            <a:r>
              <a:rPr dirty="0" sz="3600">
                <a:solidFill>
                  <a:srgbClr val="00B050"/>
                </a:solidFill>
              </a:rPr>
              <a:t>N</a:t>
            </a:r>
            <a:r>
              <a:rPr dirty="0" sz="3600" spc="-345">
                <a:solidFill>
                  <a:srgbClr val="00B050"/>
                </a:solidFill>
              </a:rPr>
              <a:t> </a:t>
            </a:r>
            <a:r>
              <a:rPr dirty="0" sz="3600" spc="-35">
                <a:solidFill>
                  <a:srgbClr val="00B050"/>
                </a:solidFill>
              </a:rPr>
              <a:t>A</a:t>
            </a:r>
            <a:r>
              <a:rPr dirty="0" sz="3600" spc="-5">
                <a:solidFill>
                  <a:srgbClr val="00B050"/>
                </a:solidFill>
              </a:rPr>
              <a:t>N</a:t>
            </a:r>
            <a:r>
              <a:rPr dirty="0" sz="3600">
                <a:solidFill>
                  <a:srgbClr val="00B050"/>
                </a:solidFill>
              </a:rPr>
              <a:t>D</a:t>
            </a:r>
            <a:r>
              <a:rPr dirty="0" sz="3600" spc="35">
                <a:solidFill>
                  <a:srgbClr val="00B050"/>
                </a:solidFill>
              </a:rPr>
              <a:t> </a:t>
            </a:r>
            <a:r>
              <a:rPr dirty="0" sz="3600" spc="-30">
                <a:solidFill>
                  <a:srgbClr val="00B050"/>
                </a:solidFill>
              </a:rPr>
              <a:t>I</a:t>
            </a:r>
            <a:r>
              <a:rPr dirty="0" sz="3600" spc="-35">
                <a:solidFill>
                  <a:srgbClr val="00B050"/>
                </a:solidFill>
              </a:rPr>
              <a:t>T</a:t>
            </a:r>
            <a:r>
              <a:rPr dirty="0" sz="3600">
                <a:solidFill>
                  <a:srgbClr val="00B050"/>
                </a:solidFill>
              </a:rPr>
              <a:t>S</a:t>
            </a:r>
            <a:r>
              <a:rPr dirty="0" sz="3600" spc="60">
                <a:solidFill>
                  <a:srgbClr val="00B050"/>
                </a:solidFill>
              </a:rPr>
              <a:t> </a:t>
            </a:r>
            <a:r>
              <a:rPr dirty="0" sz="3600" spc="-295">
                <a:solidFill>
                  <a:srgbClr val="00B050"/>
                </a:solidFill>
              </a:rPr>
              <a:t>V</a:t>
            </a:r>
            <a:r>
              <a:rPr dirty="0" sz="3600" spc="-35">
                <a:solidFill>
                  <a:srgbClr val="00B050"/>
                </a:solidFill>
              </a:rPr>
              <a:t>A</a:t>
            </a:r>
            <a:r>
              <a:rPr dirty="0" sz="3600" spc="25">
                <a:solidFill>
                  <a:srgbClr val="00B050"/>
                </a:solidFill>
              </a:rPr>
              <a:t>LU</a:t>
            </a:r>
            <a:r>
              <a:rPr dirty="0" sz="3600">
                <a:solidFill>
                  <a:srgbClr val="00B050"/>
                </a:solidFill>
              </a:rPr>
              <a:t>E</a:t>
            </a:r>
            <a:r>
              <a:rPr dirty="0" sz="3600" spc="-65">
                <a:solidFill>
                  <a:srgbClr val="00B050"/>
                </a:solidFill>
              </a:rPr>
              <a:t> </a:t>
            </a:r>
            <a:r>
              <a:rPr dirty="0" sz="3600" spc="-15">
                <a:solidFill>
                  <a:srgbClr val="00B050"/>
                </a:solidFill>
              </a:rPr>
              <a:t>P</a:t>
            </a:r>
            <a:r>
              <a:rPr dirty="0" sz="3600" spc="-30">
                <a:solidFill>
                  <a:srgbClr val="00B050"/>
                </a:solidFill>
              </a:rPr>
              <a:t>R</a:t>
            </a:r>
            <a:r>
              <a:rPr dirty="0" sz="3600" spc="10">
                <a:solidFill>
                  <a:srgbClr val="00B050"/>
                </a:solidFill>
              </a:rPr>
              <a:t>O</a:t>
            </a:r>
            <a:r>
              <a:rPr dirty="0" sz="3600" spc="-15">
                <a:solidFill>
                  <a:srgbClr val="00B050"/>
                </a:solidFill>
              </a:rPr>
              <a:t>P</a:t>
            </a:r>
            <a:r>
              <a:rPr dirty="0" sz="3600" spc="10">
                <a:solidFill>
                  <a:srgbClr val="00B050"/>
                </a:solidFill>
              </a:rPr>
              <a:t>O</a:t>
            </a:r>
            <a:r>
              <a:rPr dirty="0" sz="3600" spc="25">
                <a:solidFill>
                  <a:srgbClr val="00B050"/>
                </a:solidFill>
              </a:rPr>
              <a:t>S</a:t>
            </a:r>
            <a:r>
              <a:rPr dirty="0" sz="3600" spc="-30">
                <a:solidFill>
                  <a:srgbClr val="00B050"/>
                </a:solidFill>
              </a:rPr>
              <a:t>I</a:t>
            </a:r>
            <a:r>
              <a:rPr dirty="0" sz="3600" spc="-35">
                <a:solidFill>
                  <a:srgbClr val="00B050"/>
                </a:solidFill>
              </a:rPr>
              <a:t>T</a:t>
            </a:r>
            <a:r>
              <a:rPr dirty="0" sz="3600" spc="-30">
                <a:solidFill>
                  <a:srgbClr val="00B050"/>
                </a:solidFill>
              </a:rPr>
              <a:t>I</a:t>
            </a:r>
            <a:r>
              <a:rPr dirty="0" sz="3600" spc="10">
                <a:solidFill>
                  <a:srgbClr val="00B050"/>
                </a:solidFill>
              </a:rPr>
              <a:t>O</a:t>
            </a:r>
            <a:r>
              <a:rPr dirty="0" sz="3600">
                <a:solidFill>
                  <a:srgbClr val="00B050"/>
                </a:solidFill>
              </a:rPr>
              <a:t>N</a:t>
            </a:r>
            <a:endParaRPr dirty="0" sz="3600">
              <a:solidFill>
                <a:srgbClr val="00B050"/>
              </a:solidFill>
            </a:endParaRP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TextBox 9"/>
          <p:cNvSpPr txBox="1"/>
          <p:nvPr/>
        </p:nvSpPr>
        <p:spPr>
          <a:xfrm>
            <a:off x="2819400" y="1510788"/>
            <a:ext cx="8410192" cy="4003040"/>
          </a:xfrm>
          <a:prstGeom prst="rect"/>
          <a:noFill/>
        </p:spPr>
        <p:txBody>
          <a:bodyPr wrap="square">
            <a:spAutoFit/>
          </a:bodyPr>
          <a:p>
            <a:pPr indent="-285750" marL="285750">
              <a:buFont typeface="Wingdings" panose="05000000000000000000" pitchFamily="2" charset="2"/>
              <a:buChar char="§"/>
            </a:pPr>
            <a:r>
              <a:rPr b="1" dirty="0" sz="2400" lang="en-US">
                <a:cs typeface="Times New Roman" panose="02020603050405020304" pitchFamily="18" charset="0"/>
              </a:rPr>
              <a:t>Data-Driven Insights</a:t>
            </a:r>
            <a:r>
              <a:rPr dirty="0" sz="2400" lang="en-US">
                <a:cs typeface="Times New Roman" panose="02020603050405020304" pitchFamily="18" charset="0"/>
              </a:rPr>
              <a:t>: Enables managers to make informed decisions based on accurate, real-lime performance data.</a:t>
            </a:r>
          </a:p>
          <a:p>
            <a:pPr indent="-285750" marL="285750">
              <a:buFont typeface="Wingdings" panose="05000000000000000000" pitchFamily="2" charset="2"/>
              <a:buChar char="§"/>
            </a:pPr>
            <a:r>
              <a:rPr b="1" dirty="0" sz="2400" lang="en-US">
                <a:cs typeface="Times New Roman" panose="02020603050405020304" pitchFamily="18" charset="0"/>
              </a:rPr>
              <a:t>Improved Efficiency</a:t>
            </a:r>
            <a:r>
              <a:rPr dirty="0" sz="2400" lang="en-US">
                <a:cs typeface="Times New Roman" panose="02020603050405020304" pitchFamily="18" charset="0"/>
              </a:rPr>
              <a:t>, Automates the data collection and analysis process, saving time and reducing manual errors</a:t>
            </a:r>
          </a:p>
          <a:p>
            <a:pPr indent="-285750" marL="285750">
              <a:buFont typeface="Wingdings" panose="05000000000000000000" pitchFamily="2" charset="2"/>
              <a:buChar char="§"/>
            </a:pPr>
            <a:r>
              <a:rPr b="1" dirty="0" sz="2400" lang="en-US">
                <a:cs typeface="Times New Roman" panose="02020603050405020304" pitchFamily="18" charset="0"/>
              </a:rPr>
              <a:t>Enhanced Employee Developmen</a:t>
            </a:r>
            <a:r>
              <a:rPr dirty="0" sz="2400" lang="en-US">
                <a:cs typeface="Times New Roman" panose="02020603050405020304" pitchFamily="18" charset="0"/>
              </a:rPr>
              <a:t>t: Identifies training needs and development opportunities, leading to a more skilled workforce.</a:t>
            </a:r>
          </a:p>
          <a:p>
            <a:pPr indent="-285750" marL="285750">
              <a:buFont typeface="Wingdings" panose="05000000000000000000" pitchFamily="2" charset="2"/>
              <a:buChar char="§"/>
            </a:pPr>
            <a:r>
              <a:rPr b="1" dirty="0" sz="2400" lang="en-US">
                <a:cs typeface="Times New Roman" panose="02020603050405020304" pitchFamily="18" charset="0"/>
              </a:rPr>
              <a:t>Better Performance Management</a:t>
            </a:r>
            <a:r>
              <a:rPr dirty="0" sz="2400" lang="en-US">
                <a:cs typeface="Times New Roman" panose="02020603050405020304" pitchFamily="18" charset="0"/>
              </a:rPr>
              <a:t>: Helps in recognizing top performers and addressing underperformance, ultimately Improving overall</a:t>
            </a:r>
          </a:p>
          <a:p>
            <a:r>
              <a:rPr dirty="0" sz="2400" lang="en-US">
                <a:cs typeface="Times New Roman" panose="02020603050405020304" pitchFamily="18" charset="0"/>
              </a:rPr>
              <a:t>       productivity.</a:t>
            </a:r>
          </a:p>
          <a:p>
            <a:pPr indent="-285750" marL="285750">
              <a:buFont typeface="Wingdings" panose="05000000000000000000" pitchFamily="2" charset="2"/>
              <a:buChar char="§"/>
            </a:pPr>
            <a:r>
              <a:rPr dirty="0" sz="2400" lang="en-US">
                <a:cs typeface="Times New Roman" panose="02020603050405020304" pitchFamily="18" charset="0"/>
              </a:rPr>
              <a:t> </a:t>
            </a:r>
            <a:r>
              <a:rPr b="1" dirty="0" sz="2400" lang="en-US">
                <a:cs typeface="Times New Roman" panose="02020603050405020304" pitchFamily="18" charset="0"/>
              </a:rPr>
              <a:t>Cost-Effective Solution</a:t>
            </a:r>
            <a:r>
              <a:rPr dirty="0" sz="2400" lang="en-US">
                <a:cs typeface="Times New Roman" panose="02020603050405020304" pitchFamily="18" charset="0"/>
              </a:rPr>
              <a:t>: Leverages the widely accessible Excel platform, avoiding the need for expensive software or tools.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9" name="Title 1"/>
          <p:cNvSpPr>
            <a:spLocks noGrp="1"/>
          </p:cNvSpPr>
          <p:nvPr>
            <p:ph type="title"/>
          </p:nvPr>
        </p:nvSpPr>
        <p:spPr>
          <a:xfrm>
            <a:off x="755332" y="385444"/>
            <a:ext cx="10681335" cy="723901"/>
          </a:xfrm>
        </p:spPr>
        <p:txBody>
          <a:bodyPr/>
          <a:p>
            <a:r>
              <a:rPr dirty="0" lang="en-IN">
                <a:solidFill>
                  <a:srgbClr val="FF6600"/>
                </a:solidFill>
              </a:rPr>
              <a:t>Dataset Description</a:t>
            </a:r>
            <a:endParaRPr dirty="0" lang="en-IN">
              <a:solidFill>
                <a:srgbClr val="FF6600"/>
              </a:solidFill>
            </a:endParaRPr>
          </a:p>
        </p:txBody>
      </p:sp>
      <p:sp>
        <p:nvSpPr>
          <p:cNvPr id="1048670" name="TextBox 3"/>
          <p:cNvSpPr txBox="1"/>
          <p:nvPr/>
        </p:nvSpPr>
        <p:spPr>
          <a:xfrm>
            <a:off x="304800" y="609600"/>
            <a:ext cx="11887200" cy="5781040"/>
          </a:xfrm>
          <a:prstGeom prst="rect"/>
          <a:noFill/>
        </p:spPr>
        <p:txBody>
          <a:bodyPr wrap="square">
            <a:spAutoFit/>
          </a:bodyPr>
          <a:p>
            <a:endParaRPr dirty="0" sz="2400" lang="en-US">
              <a:latin typeface="Calibri body"/>
              <a:cs typeface="Times New Roman" panose="02020603050405020304" pitchFamily="18" charset="0"/>
            </a:endParaRPr>
          </a:p>
          <a:p>
            <a:endParaRPr b="1" dirty="0" sz="2400" lang="en-US">
              <a:cs typeface="Times New Roman" panose="02020603050405020304" pitchFamily="18" charset="0"/>
            </a:endParaRPr>
          </a:p>
          <a:p>
            <a:r>
              <a:rPr b="1" dirty="0" sz="2400" lang="en-US">
                <a:cs typeface="Times New Roman" panose="02020603050405020304" pitchFamily="18" charset="0"/>
              </a:rPr>
              <a:t>Descriptions for each of the columns in the dataset:</a:t>
            </a:r>
          </a:p>
          <a:p>
            <a:r>
              <a:rPr b="1" dirty="0" sz="2400" lang="en-US">
                <a:cs typeface="Times New Roman" panose="02020603050405020304" pitchFamily="18" charset="0"/>
              </a:rPr>
              <a:t>1. Employee ID</a:t>
            </a:r>
            <a:r>
              <a:rPr dirty="0" sz="2400" lang="en-US">
                <a:cs typeface="Times New Roman" panose="02020603050405020304" pitchFamily="18" charset="0"/>
              </a:rPr>
              <a:t>: Unique identifier for each employee in the organization.</a:t>
            </a:r>
          </a:p>
          <a:p>
            <a:r>
              <a:rPr b="1" dirty="0" sz="2400" lang="en-US">
                <a:cs typeface="Times New Roman" panose="02020603050405020304" pitchFamily="18" charset="0"/>
              </a:rPr>
              <a:t>2.First Name</a:t>
            </a:r>
            <a:r>
              <a:rPr dirty="0" sz="2400" lang="en-US">
                <a:cs typeface="Times New Roman" panose="02020603050405020304" pitchFamily="18" charset="0"/>
              </a:rPr>
              <a:t>: The first name of the employee.</a:t>
            </a:r>
          </a:p>
          <a:p>
            <a:r>
              <a:rPr b="1" dirty="0" sz="2400" lang="en-US">
                <a:cs typeface="Times New Roman" panose="02020603050405020304" pitchFamily="18" charset="0"/>
              </a:rPr>
              <a:t>3. Last Name</a:t>
            </a:r>
            <a:r>
              <a:rPr dirty="0" sz="2400" lang="en-US">
                <a:cs typeface="Times New Roman" panose="02020603050405020304" pitchFamily="18" charset="0"/>
              </a:rPr>
              <a:t>: The last name of the employee.</a:t>
            </a:r>
          </a:p>
          <a:p>
            <a:r>
              <a:rPr b="1" dirty="0" sz="2400" lang="en-US">
                <a:cs typeface="Times New Roman" panose="02020603050405020304" pitchFamily="18" charset="0"/>
              </a:rPr>
              <a:t>4.Email</a:t>
            </a:r>
            <a:r>
              <a:rPr dirty="0" sz="2400" lang="en-US">
                <a:cs typeface="Times New Roman" panose="02020603050405020304" pitchFamily="18" charset="0"/>
              </a:rPr>
              <a:t>: The address. associated with the employee's communication within the organization.</a:t>
            </a:r>
          </a:p>
          <a:p>
            <a:r>
              <a:rPr b="1" dirty="0" sz="2400" lang="en-US">
                <a:cs typeface="Times New Roman" panose="02020603050405020304" pitchFamily="18" charset="0"/>
              </a:rPr>
              <a:t>5. Business Unit</a:t>
            </a:r>
            <a:r>
              <a:rPr dirty="0" sz="2400" lang="en-US">
                <a:cs typeface="Times New Roman" panose="02020603050405020304" pitchFamily="18" charset="0"/>
              </a:rPr>
              <a:t>: specific business unit or department to which the employer belongs.</a:t>
            </a:r>
          </a:p>
          <a:p>
            <a:r>
              <a:rPr b="1" dirty="0" sz="2400" lang="en-US">
                <a:cs typeface="Times New Roman" panose="02020603050405020304" pitchFamily="18" charset="0"/>
              </a:rPr>
              <a:t>6.State</a:t>
            </a:r>
            <a:r>
              <a:rPr dirty="0" sz="2400" lang="en-US">
                <a:cs typeface="Times New Roman" panose="02020603050405020304" pitchFamily="18" charset="0"/>
              </a:rPr>
              <a:t>: The state or region where the employee is located.</a:t>
            </a:r>
            <a:endParaRPr b="1" dirty="0" sz="2400" lang="en-US">
              <a:cs typeface="Times New Roman" panose="02020603050405020304" pitchFamily="18" charset="0"/>
            </a:endParaRPr>
          </a:p>
          <a:p>
            <a:r>
              <a:rPr b="1" dirty="0" sz="2400" lang="en-US">
                <a:cs typeface="Times New Roman" panose="02020603050405020304" pitchFamily="18" charset="0"/>
              </a:rPr>
              <a:t>7.Job Function</a:t>
            </a:r>
            <a:r>
              <a:rPr dirty="0" sz="2400" lang="en-US">
                <a:cs typeface="Times New Roman" panose="02020603050405020304" pitchFamily="18" charset="0"/>
              </a:rPr>
              <a:t>: A brief description of the employee's primary job function or role.</a:t>
            </a:r>
          </a:p>
          <a:p>
            <a:r>
              <a:rPr b="1" dirty="0" sz="2400" lang="en-US">
                <a:cs typeface="Times New Roman" panose="02020603050405020304" pitchFamily="18" charset="0"/>
              </a:rPr>
              <a:t>8.Gender</a:t>
            </a:r>
            <a:r>
              <a:rPr dirty="0" sz="2400" lang="en-US">
                <a:cs typeface="Times New Roman" panose="02020603050405020304" pitchFamily="18" charset="0"/>
              </a:rPr>
              <a:t>: A code representing Die gender of the employee (e.g.. M for Male, I for Female, N for Non-binary.</a:t>
            </a:r>
          </a:p>
          <a:p>
            <a:r>
              <a:rPr b="1" dirty="0" sz="2400" lang="en-US">
                <a:cs typeface="Times New Roman" panose="02020603050405020304" pitchFamily="18" charset="0"/>
              </a:rPr>
              <a:t>9.Performance Score</a:t>
            </a:r>
            <a:r>
              <a:rPr dirty="0" sz="2400" lang="en-US">
                <a:cs typeface="Times New Roman" panose="02020603050405020304" pitchFamily="18" charset="0"/>
              </a:rPr>
              <a:t>: A score indicating the employee's performance level (e.g., Excellent, Satisfactory, Needs Improvement).</a:t>
            </a:r>
          </a:p>
          <a:p>
            <a:r>
              <a:rPr b="1" dirty="0" sz="2400" lang="en-US">
                <a:cs typeface="Times New Roman" panose="02020603050405020304" pitchFamily="18" charset="0"/>
              </a:rPr>
              <a:t>10. Current Employee Rating</a:t>
            </a:r>
            <a:r>
              <a:rPr dirty="0" sz="2400" lang="en-US">
                <a:cs typeface="Times New Roman" panose="02020603050405020304" pitchFamily="18" charset="0"/>
              </a:rPr>
              <a:t>: The current rating or evaluation of the employee's overall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solidFill>
                  <a:srgbClr val="65FF65"/>
                </a:solidFill>
              </a:rPr>
              <a:t>THE</a:t>
            </a:r>
            <a:r>
              <a:rPr dirty="0" sz="4250" spc="20">
                <a:solidFill>
                  <a:srgbClr val="65FF65"/>
                </a:solidFill>
              </a:rPr>
              <a:t> </a:t>
            </a:r>
            <a:r>
              <a:rPr dirty="0" sz="4250" lang="en-US" spc="20">
                <a:solidFill>
                  <a:srgbClr val="65FF65"/>
                </a:solidFill>
              </a:rPr>
              <a:t>"</a:t>
            </a:r>
            <a:r>
              <a:rPr dirty="0" sz="4250" spc="10">
                <a:solidFill>
                  <a:srgbClr val="65FF65"/>
                </a:solidFill>
              </a:rPr>
              <a:t>WOW</a:t>
            </a:r>
            <a:r>
              <a:rPr dirty="0" sz="4250" lang="en-US" spc="10">
                <a:solidFill>
                  <a:srgbClr val="65FF65"/>
                </a:solidFill>
              </a:rPr>
              <a:t>"</a:t>
            </a:r>
            <a:r>
              <a:rPr dirty="0" sz="4250" spc="85">
                <a:solidFill>
                  <a:srgbClr val="65FF65"/>
                </a:solidFill>
              </a:rPr>
              <a:t> </a:t>
            </a:r>
            <a:r>
              <a:rPr dirty="0" sz="4250" spc="10">
                <a:solidFill>
                  <a:srgbClr val="65FF65"/>
                </a:solidFill>
              </a:rPr>
              <a:t>IN</a:t>
            </a:r>
            <a:r>
              <a:rPr dirty="0" sz="4250" spc="-5">
                <a:solidFill>
                  <a:srgbClr val="65FF65"/>
                </a:solidFill>
              </a:rPr>
              <a:t> </a:t>
            </a:r>
            <a:r>
              <a:rPr dirty="0" sz="4250" spc="15">
                <a:solidFill>
                  <a:srgbClr val="65FF65"/>
                </a:solidFill>
              </a:rPr>
              <a:t>OUR</a:t>
            </a:r>
            <a:r>
              <a:rPr dirty="0" sz="4250" spc="-10">
                <a:solidFill>
                  <a:srgbClr val="65FF65"/>
                </a:solidFill>
              </a:rPr>
              <a:t> </a:t>
            </a:r>
            <a:r>
              <a:rPr dirty="0" sz="4250" spc="20">
                <a:solidFill>
                  <a:srgbClr val="65FF65"/>
                </a:solidFill>
              </a:rPr>
              <a:t>SOLUTION</a:t>
            </a:r>
            <a:endParaRPr dirty="0" sz="4250">
              <a:solidFill>
                <a:srgbClr val="65FF65"/>
              </a:solidFill>
            </a:endParaRPr>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9"/>
          <p:cNvSpPr txBox="1"/>
          <p:nvPr/>
        </p:nvSpPr>
        <p:spPr>
          <a:xfrm>
            <a:off x="3052916" y="2143713"/>
            <a:ext cx="6105832" cy="3291840"/>
          </a:xfrm>
          <a:prstGeom prst="rect"/>
          <a:noFill/>
        </p:spPr>
        <p:txBody>
          <a:bodyPr wrap="square">
            <a:spAutoFit/>
          </a:bodyPr>
          <a:p>
            <a:r>
              <a:rPr b="1" dirty="0" sz="2400" lang="en-IN"/>
              <a:t>Predictive Analytics:</a:t>
            </a:r>
            <a:r>
              <a:rPr dirty="0" sz="2400" lang="en-IN"/>
              <a:t> Integrating predictive models. to forecast future performance trends based on historical data, giving managers a proactive approach to workforce planning.</a:t>
            </a:r>
          </a:p>
          <a:p>
            <a:endParaRPr dirty="0" sz="2400" lang="en-IN"/>
          </a:p>
          <a:p>
            <a:r>
              <a:rPr b="1" dirty="0" sz="2400" lang="en-IN"/>
              <a:t>Automated Alerts: </a:t>
            </a:r>
            <a:r>
              <a:rPr dirty="0" sz="2400" lang="en-IN"/>
              <a:t>The tool can be set up to send automated alerts for critical performance issues. ensuring that managers are immediately notified when attention is needed.</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Jes PC</cp:lastModifiedBy>
  <dcterms:created xsi:type="dcterms:W3CDTF">2024-03-27T19:07:22Z</dcterms:created>
  <dcterms:modified xsi:type="dcterms:W3CDTF">2024-09-10T11:04:54Z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2ef12845a1ef40a388781185bd20f18f</vt:lpwstr>
  </property>
</Properties>
</file>