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Nuni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researchgate.net/figure/Brownian-motion-movement-of-256-particles-for-t-1-s-a-Surface-plot-of-Brownian_fig1_336934500"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18a8ed7b3f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18a8ed7b3f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18a8ed7b3f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18a8ed7b3f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18a8ed7b3f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18a8ed7b3f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18a8ed7b3f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18a8ed7b3f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18a8ed7b3f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18a8ed7b3f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18a8ed7b3f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18a8ed7b3f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1435b8c40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1435b8c40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18a8ed7b3f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18a8ed7b3f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8a8ed7b3f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18a8ed7b3f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18a8ed7b3f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18a8ed7b3f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8a8ed7b3f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8a8ed7b3f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18a8ed7b3f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18a8ed7b3f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4364cae2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4364cae2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Assets are usually some combination of stocks, bonds, and cash like investments</a:t>
            </a:r>
            <a:endParaRPr/>
          </a:p>
          <a:p>
            <a:pPr indent="0" lvl="0" marL="0" rtl="0" algn="l">
              <a:spcBef>
                <a:spcPts val="0"/>
              </a:spcBef>
              <a:spcAft>
                <a:spcPts val="0"/>
              </a:spcAft>
              <a:buNone/>
            </a:pPr>
            <a:r>
              <a:rPr lang="en"/>
              <a:t>Baskets in our project consist of XXX stocks</a:t>
            </a:r>
            <a:endParaRPr/>
          </a:p>
          <a:p>
            <a:pPr indent="0" lvl="0" marL="0" rtl="0" algn="l">
              <a:spcBef>
                <a:spcPts val="0"/>
              </a:spcBef>
              <a:spcAft>
                <a:spcPts val="0"/>
              </a:spcAft>
              <a:buNone/>
            </a:pPr>
            <a:r>
              <a:rPr lang="en"/>
              <a:t>Under a certain set of assumptions which we will talk about later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4364cae2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4364cae2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4364cae2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4364cae2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analogy for a random walk is that of a drunkard who staggers randomly to the left or right as he tries to go forward and the path he traces is a random walk (https://people.duke.edu/~rnau/411rand.htm)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14364cae2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14364cae2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a:solidFill>
                  <a:srgbClr val="111111"/>
                </a:solidFill>
                <a:highlight>
                  <a:srgbClr val="FFFFFF"/>
                </a:highlight>
              </a:rPr>
              <a:t>Brownian motion movement of 256 particles for t = 1 s (</a:t>
            </a:r>
            <a:r>
              <a:rPr lang="en" sz="800" u="sng">
                <a:solidFill>
                  <a:schemeClr val="hlink"/>
                </a:solidFill>
                <a:hlinkClick r:id="rId2"/>
              </a:rPr>
              <a:t>https://www.researchgate.net/figure/Brownian-motion-movement-of-256-particles-for-t-1-s-a-Surface-plot-of-Brownian_fig1_336934500</a:t>
            </a:r>
            <a:r>
              <a:rPr lang="en" sz="800">
                <a:solidFill>
                  <a:schemeClr val="dk1"/>
                </a:solidFill>
              </a:rPr>
              <a:t>) </a:t>
            </a:r>
            <a:endParaRPr sz="1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4364cae2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4364cae2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233A44"/>
                </a:solidFill>
              </a:rPr>
              <a:t>Looking at 30 arbitrary paths, it does look a lot like that of a particle from the following slide</a:t>
            </a:r>
            <a:endParaRPr>
              <a:solidFill>
                <a:srgbClr val="233A44"/>
              </a:solidFill>
            </a:endParaRPr>
          </a:p>
          <a:p>
            <a:pPr indent="0" lvl="0" marL="0" rtl="0" algn="l">
              <a:lnSpc>
                <a:spcPct val="115000"/>
              </a:lnSpc>
              <a:spcBef>
                <a:spcPts val="1200"/>
              </a:spcBef>
              <a:spcAft>
                <a:spcPts val="1200"/>
              </a:spcAft>
              <a:buNone/>
            </a:pPr>
            <a:r>
              <a:rPr lang="en">
                <a:solidFill>
                  <a:srgbClr val="233A44"/>
                </a:solidFill>
              </a:rPr>
              <a:t>XXXX trials were run to obtain the lower chart and the x axis shows how many days out the stock price was predicted</a:t>
            </a:r>
            <a:endParaRPr>
              <a:solidFill>
                <a:srgbClr val="233A44"/>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18a8ed7b3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18a8ed7b3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18e05c7c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18e05c7c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2.png"/><Relationship Id="rId6"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s://www.investopedia.com/terms/r/randomwalktheory.asp" TargetMode="External"/><Relationship Id="rId4" Type="http://schemas.openxmlformats.org/officeDocument/2006/relationships/hyperlink" Target="https://www.investopedia.com/ask/answers/05/marketefficiency.asp" TargetMode="External"/><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hyperlink" Target="https://www.britannica.com/science/Brownian-motion" TargetMode="External"/><Relationship Id="rId5" Type="http://schemas.openxmlformats.org/officeDocument/2006/relationships/hyperlink" Target="https://medium.com/analytics-vidhya/monte-carlo-simulations-for-predicting-stock-prices-python-a64f53585662" TargetMode="External"/><Relationship Id="rId6" Type="http://schemas.openxmlformats.org/officeDocument/2006/relationships/image" Target="../media/image9.png"/><Relationship Id="rId7" Type="http://schemas.openxmlformats.org/officeDocument/2006/relationships/image" Target="../media/image3.png"/><Relationship Id="rId8"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en.wikipedia.org/wiki/Matrix_decomposition" TargetMode="External"/><Relationship Id="rId4" Type="http://schemas.openxmlformats.org/officeDocument/2006/relationships/hyperlink" Target="https://en.wikipedia.org/wiki/Positive-definite_matrix" TargetMode="External"/><Relationship Id="rId5" Type="http://schemas.openxmlformats.org/officeDocument/2006/relationships/hyperlink" Target="https://en.wikipedia.org/wiki/Lower_triangular_matrix" TargetMode="External"/><Relationship Id="rId6" Type="http://schemas.openxmlformats.org/officeDocument/2006/relationships/hyperlink" Target="https://en.wikipedia.org/wiki/Conjugate_transpose" TargetMode="External"/><Relationship Id="rId7"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Stock Portfolio Management</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Xinyuan Liu, Matthew Bellio and Josh Hall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2"/>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details of Cholesky - Correlation matrix</a:t>
            </a:r>
            <a:endParaRPr/>
          </a:p>
        </p:txBody>
      </p:sp>
      <p:sp>
        <p:nvSpPr>
          <p:cNvPr id="210" name="Google Shape;210;p22"/>
          <p:cNvSpPr txBox="1"/>
          <p:nvPr>
            <p:ph idx="1" type="body"/>
          </p:nvPr>
        </p:nvSpPr>
        <p:spPr>
          <a:xfrm>
            <a:off x="819150" y="1728600"/>
            <a:ext cx="7505700" cy="1119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matrix is extracted from real stock prices data</a:t>
            </a:r>
            <a:endParaRPr/>
          </a:p>
          <a:p>
            <a:pPr indent="-311150" lvl="0" marL="457200" rtl="0" algn="l">
              <a:spcBef>
                <a:spcPts val="0"/>
              </a:spcBef>
              <a:spcAft>
                <a:spcPts val="0"/>
              </a:spcAft>
              <a:buSzPts val="1300"/>
              <a:buChar char="●"/>
            </a:pPr>
            <a:r>
              <a:rPr lang="en"/>
              <a:t>You notice that the </a:t>
            </a:r>
            <a:r>
              <a:rPr lang="en"/>
              <a:t>correlations</a:t>
            </a:r>
            <a:r>
              <a:rPr lang="en"/>
              <a:t> are all positive, so the plot in previous slide are all positively correlated.</a:t>
            </a:r>
            <a:endParaRPr/>
          </a:p>
          <a:p>
            <a:pPr indent="-311150" lvl="0" marL="457200" rtl="0" algn="l">
              <a:spcBef>
                <a:spcPts val="0"/>
              </a:spcBef>
              <a:spcAft>
                <a:spcPts val="0"/>
              </a:spcAft>
              <a:buSzPts val="1300"/>
              <a:buChar char="●"/>
            </a:pPr>
            <a:r>
              <a:rPr lang="en"/>
              <a:t>After that, we decomposite using </a:t>
            </a:r>
            <a:r>
              <a:rPr i="1" lang="en"/>
              <a:t>R = np.linalg.cholesky().</a:t>
            </a:r>
            <a:endParaRPr i="1"/>
          </a:p>
        </p:txBody>
      </p:sp>
      <p:sp>
        <p:nvSpPr>
          <p:cNvPr id="211" name="Google Shape;211;p2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12" name="Google Shape;212;p22"/>
          <p:cNvPicPr preferRelativeResize="0"/>
          <p:nvPr/>
        </p:nvPicPr>
        <p:blipFill>
          <a:blip r:embed="rId3">
            <a:alphaModFix/>
          </a:blip>
          <a:stretch>
            <a:fillRect/>
          </a:stretch>
        </p:blipFill>
        <p:spPr>
          <a:xfrm>
            <a:off x="1908150" y="2911297"/>
            <a:ext cx="5327701" cy="1601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a:t>
            </a:r>
            <a:endParaRPr/>
          </a:p>
        </p:txBody>
      </p:sp>
      <p:sp>
        <p:nvSpPr>
          <p:cNvPr id="218" name="Google Shape;218;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Then we get the epsilon array by </a:t>
            </a:r>
            <a:r>
              <a:rPr i="1" lang="en"/>
              <a:t>epsilon_array = np.inner(random_array,R)</a:t>
            </a:r>
            <a:endParaRPr i="1"/>
          </a:p>
          <a:p>
            <a:pPr indent="-311150" lvl="0" marL="457200" rtl="0" algn="l">
              <a:spcBef>
                <a:spcPts val="0"/>
              </a:spcBef>
              <a:spcAft>
                <a:spcPts val="0"/>
              </a:spcAft>
              <a:buSzPts val="1300"/>
              <a:buChar char="●"/>
            </a:pPr>
            <a:r>
              <a:rPr lang="en"/>
              <a:t>Finally plug into the equation: </a:t>
            </a:r>
            <a:r>
              <a:rPr i="1" lang="en"/>
              <a:t>S * exp((r - 0.5 * v**2) * dt + v * sqrt(dt) * epsilon)</a:t>
            </a:r>
            <a:endParaRPr i="1"/>
          </a:p>
          <a:p>
            <a:pPr indent="-311150" lvl="0" marL="457200" rtl="0" algn="l">
              <a:spcBef>
                <a:spcPts val="0"/>
              </a:spcBef>
              <a:spcAft>
                <a:spcPts val="0"/>
              </a:spcAft>
              <a:buSzPts val="1300"/>
              <a:buChar char="●"/>
            </a:pPr>
            <a:r>
              <a:rPr lang="en"/>
              <a:t>Summary</a:t>
            </a:r>
            <a:endParaRPr/>
          </a:p>
          <a:p>
            <a:pPr indent="-298450" lvl="1" marL="914400" rtl="0" algn="l">
              <a:spcBef>
                <a:spcPts val="0"/>
              </a:spcBef>
              <a:spcAft>
                <a:spcPts val="0"/>
              </a:spcAft>
              <a:buSzPts val="1100"/>
              <a:buChar char="○"/>
            </a:pPr>
            <a:r>
              <a:rPr lang="en" sz="1300"/>
              <a:t>The high correlations are reflected in the simulated price paths. After normalizing the initial price levels (so we set out from the same starting point), we observe a general tendency for asset prices to move into the same direction.</a:t>
            </a:r>
            <a:endParaRPr sz="1300"/>
          </a:p>
          <a:p>
            <a:pPr indent="0" lvl="0" marL="457200" rtl="0" algn="l">
              <a:spcBef>
                <a:spcPts val="1200"/>
              </a:spcBef>
              <a:spcAft>
                <a:spcPts val="1200"/>
              </a:spcAft>
              <a:buNone/>
            </a:pPr>
            <a:r>
              <a:t/>
            </a:r>
            <a:endParaRPr/>
          </a:p>
        </p:txBody>
      </p:sp>
      <p:sp>
        <p:nvSpPr>
          <p:cNvPr id="219" name="Google Shape;219;p2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Portfolio Management</a:t>
            </a:r>
            <a:endParaRPr/>
          </a:p>
        </p:txBody>
      </p:sp>
      <p:sp>
        <p:nvSpPr>
          <p:cNvPr id="225" name="Google Shape;225;p24"/>
          <p:cNvSpPr txBox="1"/>
          <p:nvPr>
            <p:ph idx="1" type="body"/>
          </p:nvPr>
        </p:nvSpPr>
        <p:spPr>
          <a:xfrm>
            <a:off x="819150" y="1990725"/>
            <a:ext cx="3285900" cy="24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800"/>
              <a:t>Goals</a:t>
            </a:r>
            <a:endParaRPr sz="1800"/>
          </a:p>
          <a:p>
            <a:pPr indent="-311150" lvl="0" marL="457200" rtl="0" algn="l">
              <a:spcBef>
                <a:spcPts val="1200"/>
              </a:spcBef>
              <a:spcAft>
                <a:spcPts val="0"/>
              </a:spcAft>
              <a:buSzPts val="1300"/>
              <a:buChar char="●"/>
            </a:pPr>
            <a:r>
              <a:rPr lang="en"/>
              <a:t>Show what your savings rate needs to be at certain points in your life to retire how you want.</a:t>
            </a:r>
            <a:endParaRPr/>
          </a:p>
          <a:p>
            <a:pPr indent="-311150" lvl="0" marL="457200" rtl="0" algn="l">
              <a:spcBef>
                <a:spcPts val="0"/>
              </a:spcBef>
              <a:spcAft>
                <a:spcPts val="0"/>
              </a:spcAft>
              <a:buSzPts val="1300"/>
              <a:buChar char="●"/>
            </a:pPr>
            <a:r>
              <a:rPr lang="en"/>
              <a:t>Use different portfolio types to show the speed at which you might be able to retire.</a:t>
            </a:r>
            <a:endParaRPr/>
          </a:p>
          <a:p>
            <a:pPr indent="-311150" lvl="0" marL="457200" rtl="0" algn="l">
              <a:spcBef>
                <a:spcPts val="0"/>
              </a:spcBef>
              <a:spcAft>
                <a:spcPts val="0"/>
              </a:spcAft>
              <a:buSzPts val="1300"/>
              <a:buChar char="●"/>
            </a:pPr>
            <a:r>
              <a:rPr lang="en"/>
              <a:t>Give examples of different situations to show retirement is obtainable within reasonable amounts of time. </a:t>
            </a:r>
            <a:endParaRPr/>
          </a:p>
        </p:txBody>
      </p:sp>
      <p:sp>
        <p:nvSpPr>
          <p:cNvPr id="226" name="Google Shape;226;p2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27" name="Google Shape;227;p24"/>
          <p:cNvPicPr preferRelativeResize="0"/>
          <p:nvPr/>
        </p:nvPicPr>
        <p:blipFill>
          <a:blip r:embed="rId3">
            <a:alphaModFix/>
          </a:blip>
          <a:stretch>
            <a:fillRect/>
          </a:stretch>
        </p:blipFill>
        <p:spPr>
          <a:xfrm>
            <a:off x="4308350" y="1990725"/>
            <a:ext cx="4529524" cy="25466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Portfolio Simulate Once</a:t>
            </a:r>
            <a:endParaRPr/>
          </a:p>
        </p:txBody>
      </p:sp>
      <p:sp>
        <p:nvSpPr>
          <p:cNvPr id="233" name="Google Shape;233;p25"/>
          <p:cNvSpPr txBox="1"/>
          <p:nvPr>
            <p:ph idx="1" type="body"/>
          </p:nvPr>
        </p:nvSpPr>
        <p:spPr>
          <a:xfrm>
            <a:off x="819150" y="1990725"/>
            <a:ext cx="39681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base simulate once is very similar to the retirement planner that we created in the homework.</a:t>
            </a:r>
            <a:endParaRPr/>
          </a:p>
          <a:p>
            <a:pPr indent="-311150" lvl="0" marL="457200" rtl="0" algn="l">
              <a:spcBef>
                <a:spcPts val="0"/>
              </a:spcBef>
              <a:spcAft>
                <a:spcPts val="0"/>
              </a:spcAft>
              <a:buSzPts val="1300"/>
              <a:buChar char="●"/>
            </a:pPr>
            <a:r>
              <a:rPr lang="en"/>
              <a:t>Instead of using a generic 6% return with 8% standard deviation we simulated the given portfolio with equal weights in each ticker to find our returns.</a:t>
            </a:r>
            <a:endParaRPr/>
          </a:p>
          <a:p>
            <a:pPr indent="-311150" lvl="0" marL="457200" rtl="0" algn="l">
              <a:spcBef>
                <a:spcPts val="0"/>
              </a:spcBef>
              <a:spcAft>
                <a:spcPts val="0"/>
              </a:spcAft>
              <a:buSzPts val="1300"/>
              <a:buChar char="●"/>
            </a:pPr>
            <a:r>
              <a:rPr lang="en"/>
              <a:t>Then we added extra inputs to round out a more realistic simulation </a:t>
            </a:r>
            <a:endParaRPr/>
          </a:p>
        </p:txBody>
      </p:sp>
      <p:sp>
        <p:nvSpPr>
          <p:cNvPr id="234" name="Google Shape;234;p2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35" name="Google Shape;235;p25"/>
          <p:cNvPicPr preferRelativeResize="0"/>
          <p:nvPr/>
        </p:nvPicPr>
        <p:blipFill>
          <a:blip r:embed="rId3">
            <a:alphaModFix/>
          </a:blip>
          <a:stretch>
            <a:fillRect/>
          </a:stretch>
        </p:blipFill>
        <p:spPr>
          <a:xfrm>
            <a:off x="5116163" y="282044"/>
            <a:ext cx="3453062" cy="457941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Inputs for Portfolio Simulation </a:t>
            </a:r>
            <a:endParaRPr/>
          </a:p>
        </p:txBody>
      </p:sp>
      <p:sp>
        <p:nvSpPr>
          <p:cNvPr id="241" name="Google Shape;241;p26"/>
          <p:cNvSpPr txBox="1"/>
          <p:nvPr>
            <p:ph idx="1" type="body"/>
          </p:nvPr>
        </p:nvSpPr>
        <p:spPr>
          <a:xfrm>
            <a:off x="819150" y="1990725"/>
            <a:ext cx="40089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started with the base income and expenses </a:t>
            </a:r>
            <a:endParaRPr/>
          </a:p>
          <a:p>
            <a:pPr indent="-311150" lvl="0" marL="457200" rtl="0" algn="l">
              <a:spcBef>
                <a:spcPts val="0"/>
              </a:spcBef>
              <a:spcAft>
                <a:spcPts val="0"/>
              </a:spcAft>
              <a:buSzPts val="1300"/>
              <a:buChar char="●"/>
            </a:pPr>
            <a:r>
              <a:rPr lang="en"/>
              <a:t>The expansions that we made were</a:t>
            </a:r>
            <a:endParaRPr/>
          </a:p>
          <a:p>
            <a:pPr indent="-298450" lvl="1" marL="914400" rtl="0" algn="l">
              <a:spcBef>
                <a:spcPts val="0"/>
              </a:spcBef>
              <a:spcAft>
                <a:spcPts val="0"/>
              </a:spcAft>
              <a:buSzPts val="1100"/>
              <a:buChar char="○"/>
            </a:pPr>
            <a:r>
              <a:rPr lang="en"/>
              <a:t>Savings rate</a:t>
            </a:r>
            <a:endParaRPr/>
          </a:p>
          <a:p>
            <a:pPr indent="-298450" lvl="1" marL="914400" rtl="0" algn="l">
              <a:spcBef>
                <a:spcPts val="0"/>
              </a:spcBef>
              <a:spcAft>
                <a:spcPts val="0"/>
              </a:spcAft>
              <a:buSzPts val="1100"/>
              <a:buChar char="○"/>
            </a:pPr>
            <a:r>
              <a:rPr lang="en"/>
              <a:t>Ability to get raises each year (random)</a:t>
            </a:r>
            <a:endParaRPr/>
          </a:p>
          <a:p>
            <a:pPr indent="-298450" lvl="1" marL="914400" rtl="0" algn="l">
              <a:spcBef>
                <a:spcPts val="0"/>
              </a:spcBef>
              <a:spcAft>
                <a:spcPts val="0"/>
              </a:spcAft>
              <a:buSzPts val="1100"/>
              <a:buChar char="○"/>
            </a:pPr>
            <a:r>
              <a:rPr lang="en"/>
              <a:t>Ability to change your savings rate based on your point of life in the simulation</a:t>
            </a:r>
            <a:endParaRPr/>
          </a:p>
          <a:p>
            <a:pPr indent="-298450" lvl="1" marL="914400" rtl="0" algn="l">
              <a:spcBef>
                <a:spcPts val="0"/>
              </a:spcBef>
              <a:spcAft>
                <a:spcPts val="0"/>
              </a:spcAft>
              <a:buSzPts val="1100"/>
              <a:buChar char="○"/>
            </a:pPr>
            <a:r>
              <a:rPr lang="en"/>
              <a:t>Ability to start in debt before starting to invest in the market</a:t>
            </a:r>
            <a:endParaRPr/>
          </a:p>
        </p:txBody>
      </p:sp>
      <p:sp>
        <p:nvSpPr>
          <p:cNvPr id="242" name="Google Shape;242;p2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43" name="Google Shape;243;p26"/>
          <p:cNvPicPr preferRelativeResize="0"/>
          <p:nvPr/>
        </p:nvPicPr>
        <p:blipFill>
          <a:blip r:embed="rId3">
            <a:alphaModFix/>
          </a:blip>
          <a:stretch>
            <a:fillRect/>
          </a:stretch>
        </p:blipFill>
        <p:spPr>
          <a:xfrm>
            <a:off x="4828050" y="1990725"/>
            <a:ext cx="3914874" cy="1734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Bringing it together</a:t>
            </a:r>
            <a:endParaRPr/>
          </a:p>
        </p:txBody>
      </p:sp>
      <p:sp>
        <p:nvSpPr>
          <p:cNvPr id="249" name="Google Shape;249;p27"/>
          <p:cNvSpPr txBox="1"/>
          <p:nvPr>
            <p:ph idx="1" type="body"/>
          </p:nvPr>
        </p:nvSpPr>
        <p:spPr>
          <a:xfrm>
            <a:off x="819150" y="1612800"/>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Not only does each simulation get to use random values for inflation, raises and expenses.</a:t>
            </a:r>
            <a:endParaRPr/>
          </a:p>
          <a:p>
            <a:pPr indent="-311150" lvl="0" marL="457200" rtl="0" algn="l">
              <a:spcBef>
                <a:spcPts val="0"/>
              </a:spcBef>
              <a:spcAft>
                <a:spcPts val="0"/>
              </a:spcAft>
              <a:buSzPts val="1300"/>
              <a:buChar char="●"/>
            </a:pPr>
            <a:r>
              <a:rPr lang="en"/>
              <a:t>Each simulation also starts with a new market simulation. </a:t>
            </a:r>
            <a:endParaRPr/>
          </a:p>
          <a:p>
            <a:pPr indent="-298450" lvl="1" marL="914400" rtl="0" algn="l">
              <a:spcBef>
                <a:spcPts val="0"/>
              </a:spcBef>
              <a:spcAft>
                <a:spcPts val="0"/>
              </a:spcAft>
              <a:buSzPts val="1100"/>
              <a:buChar char="○"/>
            </a:pPr>
            <a:r>
              <a:rPr lang="en"/>
              <a:t>The benefits of this approach are:</a:t>
            </a:r>
            <a:endParaRPr/>
          </a:p>
          <a:p>
            <a:pPr indent="-298450" lvl="2" marL="1371600" rtl="0" algn="l">
              <a:spcBef>
                <a:spcPts val="0"/>
              </a:spcBef>
              <a:spcAft>
                <a:spcPts val="0"/>
              </a:spcAft>
              <a:buSzPts val="1100"/>
              <a:buChar char="■"/>
            </a:pPr>
            <a:r>
              <a:rPr lang="en"/>
              <a:t>We do not assume that the market will be the same in each simulation</a:t>
            </a:r>
            <a:endParaRPr/>
          </a:p>
          <a:p>
            <a:pPr indent="-298450" lvl="2" marL="1371600" rtl="0" algn="l">
              <a:spcBef>
                <a:spcPts val="0"/>
              </a:spcBef>
              <a:spcAft>
                <a:spcPts val="0"/>
              </a:spcAft>
              <a:buSzPts val="1100"/>
              <a:buChar char="■"/>
            </a:pPr>
            <a:r>
              <a:rPr lang="en"/>
              <a:t>Therefore the mean and standard deviation of returns we start with for each simulation is different</a:t>
            </a:r>
            <a:endParaRPr/>
          </a:p>
          <a:p>
            <a:pPr indent="-298450" lvl="2" marL="1371600" rtl="0" algn="l">
              <a:spcBef>
                <a:spcPts val="0"/>
              </a:spcBef>
              <a:spcAft>
                <a:spcPts val="0"/>
              </a:spcAft>
              <a:buSzPts val="1100"/>
              <a:buChar char="■"/>
            </a:pPr>
            <a:r>
              <a:rPr lang="en"/>
              <a:t>We are still drawing a random distribution for a given year in the simulation</a:t>
            </a:r>
            <a:endParaRPr/>
          </a:p>
          <a:p>
            <a:pPr indent="-298450" lvl="2" marL="1371600" rtl="0" algn="l">
              <a:spcBef>
                <a:spcPts val="0"/>
              </a:spcBef>
              <a:spcAft>
                <a:spcPts val="0"/>
              </a:spcAft>
              <a:buSzPts val="1100"/>
              <a:buChar char="■"/>
            </a:pPr>
            <a:r>
              <a:rPr lang="en"/>
              <a:t>This gives us the ability to cover the most possible outcomes and therefore giving a better prediction</a:t>
            </a:r>
            <a:endParaRPr/>
          </a:p>
          <a:p>
            <a:pPr indent="-298450" lvl="1" marL="914400" rtl="0" algn="l">
              <a:spcBef>
                <a:spcPts val="0"/>
              </a:spcBef>
              <a:spcAft>
                <a:spcPts val="0"/>
              </a:spcAft>
              <a:buSzPts val="1100"/>
              <a:buChar char="○"/>
            </a:pPr>
            <a:r>
              <a:rPr lang="en"/>
              <a:t>The cons of this approach are:</a:t>
            </a:r>
            <a:endParaRPr/>
          </a:p>
          <a:p>
            <a:pPr indent="-298450" lvl="2" marL="1371600" rtl="0" algn="l">
              <a:spcBef>
                <a:spcPts val="0"/>
              </a:spcBef>
              <a:spcAft>
                <a:spcPts val="0"/>
              </a:spcAft>
              <a:buSzPts val="1100"/>
              <a:buChar char="■"/>
            </a:pPr>
            <a:r>
              <a:rPr lang="en"/>
              <a:t>It takes a long time to run</a:t>
            </a:r>
            <a:endParaRPr/>
          </a:p>
          <a:p>
            <a:pPr indent="-298450" lvl="2" marL="1371600" rtl="0" algn="l">
              <a:spcBef>
                <a:spcPts val="0"/>
              </a:spcBef>
              <a:spcAft>
                <a:spcPts val="0"/>
              </a:spcAft>
              <a:buSzPts val="1100"/>
              <a:buChar char="■"/>
            </a:pPr>
            <a:r>
              <a:rPr lang="en"/>
              <a:t>Possible that the mean and std are very close across simulations and therefore is not adding much</a:t>
            </a:r>
            <a:endParaRPr/>
          </a:p>
        </p:txBody>
      </p:sp>
      <p:sp>
        <p:nvSpPr>
          <p:cNvPr id="250" name="Google Shape;250;p2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51" name="Google Shape;251;p27"/>
          <p:cNvPicPr preferRelativeResize="0"/>
          <p:nvPr/>
        </p:nvPicPr>
        <p:blipFill>
          <a:blip r:embed="rId3">
            <a:alphaModFix/>
          </a:blip>
          <a:stretch>
            <a:fillRect/>
          </a:stretch>
        </p:blipFill>
        <p:spPr>
          <a:xfrm>
            <a:off x="1226450" y="3846950"/>
            <a:ext cx="6245640" cy="954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Portfolio Options</a:t>
            </a:r>
            <a:endParaRPr/>
          </a:p>
        </p:txBody>
      </p:sp>
      <p:sp>
        <p:nvSpPr>
          <p:cNvPr id="257" name="Google Shape;257;p2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Chose to run 3 different portfolio options for each of our scenarios.</a:t>
            </a:r>
            <a:endParaRPr/>
          </a:p>
          <a:p>
            <a:pPr indent="-311150" lvl="0" marL="457200" rtl="0" algn="l">
              <a:spcBef>
                <a:spcPts val="0"/>
              </a:spcBef>
              <a:spcAft>
                <a:spcPts val="0"/>
              </a:spcAft>
              <a:buSzPts val="1300"/>
              <a:buChar char="●"/>
            </a:pPr>
            <a:r>
              <a:rPr lang="en"/>
              <a:t>You can run billions of different combinations of tickers and they each will give you slightly different results but these are a few common approaches that do not take a ton of research to get started. </a:t>
            </a:r>
            <a:endParaRPr/>
          </a:p>
        </p:txBody>
      </p:sp>
      <p:sp>
        <p:nvSpPr>
          <p:cNvPr id="258" name="Google Shape;258;p2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59" name="Google Shape;259;p28"/>
          <p:cNvPicPr preferRelativeResize="0"/>
          <p:nvPr/>
        </p:nvPicPr>
        <p:blipFill>
          <a:blip r:embed="rId3">
            <a:alphaModFix/>
          </a:blip>
          <a:stretch>
            <a:fillRect/>
          </a:stretch>
        </p:blipFill>
        <p:spPr>
          <a:xfrm>
            <a:off x="885025" y="2904600"/>
            <a:ext cx="7505700" cy="114718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265" name="Google Shape;265;p29"/>
          <p:cNvSpPr txBox="1"/>
          <p:nvPr>
            <p:ph idx="1" type="body"/>
          </p:nvPr>
        </p:nvSpPr>
        <p:spPr>
          <a:xfrm>
            <a:off x="885025" y="1461225"/>
            <a:ext cx="7505700" cy="60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First we have a few standard values to show the base results. The ones here are for someone with the median income in the US and a low savings rate. </a:t>
            </a:r>
            <a:endParaRPr/>
          </a:p>
        </p:txBody>
      </p:sp>
      <p:sp>
        <p:nvSpPr>
          <p:cNvPr id="266" name="Google Shape;266;p2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67" name="Google Shape;267;p29"/>
          <p:cNvPicPr preferRelativeResize="0"/>
          <p:nvPr/>
        </p:nvPicPr>
        <p:blipFill>
          <a:blip r:embed="rId3">
            <a:alphaModFix/>
          </a:blip>
          <a:stretch>
            <a:fillRect/>
          </a:stretch>
        </p:blipFill>
        <p:spPr>
          <a:xfrm>
            <a:off x="4572000" y="2249113"/>
            <a:ext cx="2524125" cy="2286000"/>
          </a:xfrm>
          <a:prstGeom prst="rect">
            <a:avLst/>
          </a:prstGeom>
          <a:noFill/>
          <a:ln>
            <a:noFill/>
          </a:ln>
        </p:spPr>
      </p:pic>
      <p:pic>
        <p:nvPicPr>
          <p:cNvPr id="268" name="Google Shape;268;p29"/>
          <p:cNvPicPr preferRelativeResize="0"/>
          <p:nvPr/>
        </p:nvPicPr>
        <p:blipFill>
          <a:blip r:embed="rId4">
            <a:alphaModFix/>
          </a:blip>
          <a:stretch>
            <a:fillRect/>
          </a:stretch>
        </p:blipFill>
        <p:spPr>
          <a:xfrm>
            <a:off x="732825" y="2006975"/>
            <a:ext cx="3693699" cy="27702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0"/>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cont.</a:t>
            </a:r>
            <a:endParaRPr/>
          </a:p>
          <a:p>
            <a:pPr indent="0" lvl="0" marL="0" rtl="0" algn="l">
              <a:spcBef>
                <a:spcPts val="0"/>
              </a:spcBef>
              <a:spcAft>
                <a:spcPts val="0"/>
              </a:spcAft>
              <a:buNone/>
            </a:pPr>
            <a:r>
              <a:t/>
            </a:r>
            <a:endParaRPr/>
          </a:p>
        </p:txBody>
      </p:sp>
      <p:sp>
        <p:nvSpPr>
          <p:cNvPr id="274" name="Google Shape;274;p30"/>
          <p:cNvSpPr txBox="1"/>
          <p:nvPr>
            <p:ph idx="1" type="body"/>
          </p:nvPr>
        </p:nvSpPr>
        <p:spPr>
          <a:xfrm>
            <a:off x="819150" y="1430675"/>
            <a:ext cx="7505700" cy="393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second set of results here are for someone with a college degree and a low savings rate. </a:t>
            </a:r>
            <a:endParaRPr/>
          </a:p>
        </p:txBody>
      </p:sp>
      <p:sp>
        <p:nvSpPr>
          <p:cNvPr id="275" name="Google Shape;275;p3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76" name="Google Shape;276;p30"/>
          <p:cNvPicPr preferRelativeResize="0"/>
          <p:nvPr/>
        </p:nvPicPr>
        <p:blipFill>
          <a:blip r:embed="rId3">
            <a:alphaModFix/>
          </a:blip>
          <a:stretch>
            <a:fillRect/>
          </a:stretch>
        </p:blipFill>
        <p:spPr>
          <a:xfrm>
            <a:off x="4772400" y="2092400"/>
            <a:ext cx="2628900" cy="2314575"/>
          </a:xfrm>
          <a:prstGeom prst="rect">
            <a:avLst/>
          </a:prstGeom>
          <a:noFill/>
          <a:ln>
            <a:noFill/>
          </a:ln>
        </p:spPr>
      </p:pic>
      <p:pic>
        <p:nvPicPr>
          <p:cNvPr id="277" name="Google Shape;277;p30"/>
          <p:cNvPicPr preferRelativeResize="0"/>
          <p:nvPr/>
        </p:nvPicPr>
        <p:blipFill>
          <a:blip r:embed="rId4">
            <a:alphaModFix/>
          </a:blip>
          <a:stretch>
            <a:fillRect/>
          </a:stretch>
        </p:blipFill>
        <p:spPr>
          <a:xfrm>
            <a:off x="753175" y="1742475"/>
            <a:ext cx="4019234" cy="3014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Comparison of Different Plans</a:t>
            </a:r>
            <a:endParaRPr/>
          </a:p>
        </p:txBody>
      </p:sp>
      <p:sp>
        <p:nvSpPr>
          <p:cNvPr id="283" name="Google Shape;283;p31"/>
          <p:cNvSpPr txBox="1"/>
          <p:nvPr>
            <p:ph idx="1" type="body"/>
          </p:nvPr>
        </p:nvSpPr>
        <p:spPr>
          <a:xfrm>
            <a:off x="819150" y="1990725"/>
            <a:ext cx="25833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Here we show a comparison of how important savings rate is in reaching portfolio goals. This is intended to show the power of compound interest. As you can see income level helps to a point but the main driver of a portfolio is the savings rate. </a:t>
            </a:r>
            <a:endParaRPr/>
          </a:p>
        </p:txBody>
      </p:sp>
      <p:sp>
        <p:nvSpPr>
          <p:cNvPr id="284" name="Google Shape;284;p3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85" name="Google Shape;285;p31"/>
          <p:cNvPicPr preferRelativeResize="0"/>
          <p:nvPr/>
        </p:nvPicPr>
        <p:blipFill>
          <a:blip r:embed="rId3">
            <a:alphaModFix/>
          </a:blip>
          <a:stretch>
            <a:fillRect/>
          </a:stretch>
        </p:blipFill>
        <p:spPr>
          <a:xfrm>
            <a:off x="3337650" y="1574750"/>
            <a:ext cx="5370025" cy="2968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560550"/>
            <a:ext cx="7505700" cy="402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Agenda:</a:t>
            </a:r>
            <a:endParaRPr/>
          </a:p>
          <a:p>
            <a:pPr indent="-387350" lvl="0" marL="457200" rtl="0" algn="l">
              <a:spcBef>
                <a:spcPts val="0"/>
              </a:spcBef>
              <a:spcAft>
                <a:spcPts val="0"/>
              </a:spcAft>
              <a:buSzPts val="2500"/>
              <a:buAutoNum type="arabicPeriod"/>
            </a:pPr>
            <a:r>
              <a:rPr lang="en" sz="2500"/>
              <a:t>Background</a:t>
            </a:r>
            <a:endParaRPr sz="2500"/>
          </a:p>
          <a:p>
            <a:pPr indent="-387350" lvl="0" marL="457200" rtl="0" algn="l">
              <a:spcBef>
                <a:spcPts val="0"/>
              </a:spcBef>
              <a:spcAft>
                <a:spcPts val="0"/>
              </a:spcAft>
              <a:buSzPts val="2500"/>
              <a:buAutoNum type="arabicPeriod"/>
            </a:pPr>
            <a:r>
              <a:rPr lang="en" sz="2500"/>
              <a:t>Data</a:t>
            </a:r>
            <a:endParaRPr sz="2500"/>
          </a:p>
          <a:p>
            <a:pPr indent="-387350" lvl="0" marL="457200" rtl="0" algn="l">
              <a:spcBef>
                <a:spcPts val="0"/>
              </a:spcBef>
              <a:spcAft>
                <a:spcPts val="0"/>
              </a:spcAft>
              <a:buSzPts val="2500"/>
              <a:buAutoNum type="arabicPeriod"/>
            </a:pPr>
            <a:r>
              <a:rPr lang="en" sz="2500"/>
              <a:t>Stock Movement</a:t>
            </a:r>
            <a:endParaRPr sz="2500"/>
          </a:p>
          <a:p>
            <a:pPr indent="-387350" lvl="0" marL="457200" rtl="0" algn="l">
              <a:spcBef>
                <a:spcPts val="0"/>
              </a:spcBef>
              <a:spcAft>
                <a:spcPts val="0"/>
              </a:spcAft>
              <a:buSzPts val="2500"/>
              <a:buAutoNum type="arabicPeriod"/>
            </a:pPr>
            <a:r>
              <a:rPr lang="en" sz="2500"/>
              <a:t>Correlated Stock Movement</a:t>
            </a:r>
            <a:endParaRPr sz="2500"/>
          </a:p>
          <a:p>
            <a:pPr indent="-387350" lvl="0" marL="457200" rtl="0" algn="l">
              <a:spcBef>
                <a:spcPts val="0"/>
              </a:spcBef>
              <a:spcAft>
                <a:spcPts val="0"/>
              </a:spcAft>
              <a:buSzPts val="2500"/>
              <a:buAutoNum type="arabicPeriod"/>
            </a:pPr>
            <a:r>
              <a:rPr lang="en" sz="2500"/>
              <a:t>Portfolio Management</a:t>
            </a:r>
            <a:endParaRPr sz="2500"/>
          </a:p>
          <a:p>
            <a:pPr indent="-387350" lvl="1" marL="914400" rtl="0" algn="l">
              <a:spcBef>
                <a:spcPts val="0"/>
              </a:spcBef>
              <a:spcAft>
                <a:spcPts val="0"/>
              </a:spcAft>
              <a:buSzPts val="2500"/>
              <a:buAutoNum type="alphaLcPeriod"/>
            </a:pPr>
            <a:r>
              <a:rPr lang="en" sz="2500"/>
              <a:t>Median US income &amp; low savings rate</a:t>
            </a:r>
            <a:endParaRPr sz="2500"/>
          </a:p>
          <a:p>
            <a:pPr indent="-387350" lvl="1" marL="914400" rtl="0" algn="l">
              <a:spcBef>
                <a:spcPts val="0"/>
              </a:spcBef>
              <a:spcAft>
                <a:spcPts val="0"/>
              </a:spcAft>
              <a:buSzPts val="2500"/>
              <a:buAutoNum type="alphaLcPeriod"/>
            </a:pPr>
            <a:r>
              <a:rPr lang="en" sz="2500"/>
              <a:t>College Degree &amp; moderate savings rate</a:t>
            </a:r>
            <a:endParaRPr sz="2500"/>
          </a:p>
          <a:p>
            <a:pPr indent="-387350" lvl="0" marL="457200" rtl="0" algn="l">
              <a:spcBef>
                <a:spcPts val="0"/>
              </a:spcBef>
              <a:spcAft>
                <a:spcPts val="0"/>
              </a:spcAft>
              <a:buSzPts val="2500"/>
              <a:buAutoNum type="arabicPeriod"/>
            </a:pPr>
            <a:r>
              <a:rPr lang="en" sz="2500"/>
              <a:t>Future Improvements</a:t>
            </a:r>
            <a:endParaRPr sz="2500"/>
          </a:p>
          <a:p>
            <a:pPr indent="-387350" lvl="0" marL="457200" rtl="0" algn="l">
              <a:spcBef>
                <a:spcPts val="0"/>
              </a:spcBef>
              <a:spcAft>
                <a:spcPts val="0"/>
              </a:spcAft>
              <a:buSzPts val="2500"/>
              <a:buAutoNum type="arabicPeriod"/>
            </a:pPr>
            <a:r>
              <a:rPr lang="en" sz="2500"/>
              <a:t>Conclusion</a:t>
            </a:r>
            <a:endParaRPr sz="970">
              <a:solidFill>
                <a:schemeClr val="dk2"/>
              </a:solidFill>
              <a:latin typeface="Calibri"/>
              <a:ea typeface="Calibri"/>
              <a:cs typeface="Calibri"/>
              <a:sym typeface="Calibri"/>
            </a:endParaRPr>
          </a:p>
        </p:txBody>
      </p:sp>
      <p:sp>
        <p:nvSpPr>
          <p:cNvPr id="135" name="Google Shape;135;p1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Improvements / </a:t>
            </a:r>
            <a:r>
              <a:rPr lang="en"/>
              <a:t>Expansions</a:t>
            </a:r>
            <a:endParaRPr/>
          </a:p>
        </p:txBody>
      </p:sp>
      <p:sp>
        <p:nvSpPr>
          <p:cNvPr id="291" name="Google Shape;291;p3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Ability to have multiple income streams and some variability in them</a:t>
            </a:r>
            <a:endParaRPr/>
          </a:p>
          <a:p>
            <a:pPr indent="-311150" lvl="0" marL="457200" rtl="0" algn="l">
              <a:spcBef>
                <a:spcPts val="0"/>
              </a:spcBef>
              <a:spcAft>
                <a:spcPts val="0"/>
              </a:spcAft>
              <a:buSzPts val="1300"/>
              <a:buChar char="●"/>
            </a:pPr>
            <a:r>
              <a:rPr lang="en"/>
              <a:t>Ability to have certain expenses like a mortgage that eventually ends and your net worth is growing with the value of a home or asset.</a:t>
            </a:r>
            <a:endParaRPr/>
          </a:p>
          <a:p>
            <a:pPr indent="-311150" lvl="0" marL="457200" rtl="0" algn="l">
              <a:spcBef>
                <a:spcPts val="0"/>
              </a:spcBef>
              <a:spcAft>
                <a:spcPts val="0"/>
              </a:spcAft>
              <a:buSzPts val="1300"/>
              <a:buChar char="●"/>
            </a:pPr>
            <a:r>
              <a:rPr lang="en"/>
              <a:t>Breaking down into different types of accounts (401K, Investment, Real Estate etc)</a:t>
            </a:r>
            <a:endParaRPr/>
          </a:p>
          <a:p>
            <a:pPr indent="-311150" lvl="0" marL="457200" rtl="0" algn="l">
              <a:spcBef>
                <a:spcPts val="0"/>
              </a:spcBef>
              <a:spcAft>
                <a:spcPts val="0"/>
              </a:spcAft>
              <a:buSzPts val="1300"/>
              <a:buChar char="●"/>
            </a:pPr>
            <a:r>
              <a:rPr lang="en"/>
              <a:t>Control the raises and income in a more meaningful and realistic way.</a:t>
            </a:r>
            <a:endParaRPr/>
          </a:p>
        </p:txBody>
      </p:sp>
      <p:sp>
        <p:nvSpPr>
          <p:cNvPr id="292" name="Google Shape;292;p3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1" name="Google Shape;141;p15"/>
          <p:cNvSpPr txBox="1"/>
          <p:nvPr>
            <p:ph idx="1" type="body"/>
          </p:nvPr>
        </p:nvSpPr>
        <p:spPr>
          <a:xfrm>
            <a:off x="497650" y="1184750"/>
            <a:ext cx="8328900" cy="3196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Portfolio management involves building and overseeing a selection of investments that will meet a long term financial goal and risk tolerance for an individual*</a:t>
            </a:r>
            <a:endParaRPr sz="1600"/>
          </a:p>
          <a:p>
            <a:pPr indent="-330200" lvl="0" marL="457200" rtl="0" algn="l">
              <a:spcBef>
                <a:spcPts val="0"/>
              </a:spcBef>
              <a:spcAft>
                <a:spcPts val="0"/>
              </a:spcAft>
              <a:buSzPts val="1600"/>
              <a:buChar char="●"/>
            </a:pPr>
            <a:r>
              <a:rPr lang="en" sz="1600"/>
              <a:t>A typical portfolio is made up of an allocation of assets to match a given amount of risk</a:t>
            </a:r>
            <a:endParaRPr sz="1600"/>
          </a:p>
          <a:p>
            <a:pPr indent="-330200" lvl="0" marL="457200" rtl="0" algn="l">
              <a:spcBef>
                <a:spcPts val="0"/>
              </a:spcBef>
              <a:spcAft>
                <a:spcPts val="0"/>
              </a:spcAft>
              <a:buSzPts val="1600"/>
              <a:buChar char="●"/>
            </a:pPr>
            <a:r>
              <a:rPr lang="en" sz="1600"/>
              <a:t>Our assets will only be stocks as our project is composed of 2 parts:</a:t>
            </a:r>
            <a:endParaRPr sz="1600"/>
          </a:p>
          <a:p>
            <a:pPr indent="-317500" lvl="1" marL="914400" rtl="0" algn="l">
              <a:spcBef>
                <a:spcPts val="0"/>
              </a:spcBef>
              <a:spcAft>
                <a:spcPts val="0"/>
              </a:spcAft>
              <a:buSzPts val="1400"/>
              <a:buChar char="○"/>
            </a:pPr>
            <a:r>
              <a:rPr lang="en" sz="1400"/>
              <a:t>Stock price prediction for a basket of stocks</a:t>
            </a:r>
            <a:endParaRPr sz="1400"/>
          </a:p>
          <a:p>
            <a:pPr indent="-317500" lvl="1" marL="914400" rtl="0" algn="l">
              <a:spcBef>
                <a:spcPts val="0"/>
              </a:spcBef>
              <a:spcAft>
                <a:spcPts val="0"/>
              </a:spcAft>
              <a:buSzPts val="1400"/>
              <a:buChar char="○"/>
            </a:pPr>
            <a:r>
              <a:rPr lang="en" sz="1400"/>
              <a:t>Portfolio management given that basket</a:t>
            </a:r>
            <a:endParaRPr sz="1400"/>
          </a:p>
          <a:p>
            <a:pPr indent="-330200" lvl="0" marL="457200" rtl="0" algn="l">
              <a:spcBef>
                <a:spcPts val="0"/>
              </a:spcBef>
              <a:spcAft>
                <a:spcPts val="0"/>
              </a:spcAft>
              <a:buSzPts val="1600"/>
              <a:buChar char="●"/>
            </a:pPr>
            <a:r>
              <a:rPr lang="en" sz="1600"/>
              <a:t>Our goal is to show how much one needs to save to retire the way they want</a:t>
            </a:r>
            <a:endParaRPr sz="1600"/>
          </a:p>
        </p:txBody>
      </p:sp>
      <p:sp>
        <p:nvSpPr>
          <p:cNvPr id="142" name="Google Shape;142;p15"/>
          <p:cNvSpPr txBox="1"/>
          <p:nvPr>
            <p:ph type="title"/>
          </p:nvPr>
        </p:nvSpPr>
        <p:spPr>
          <a:xfrm>
            <a:off x="497650" y="459850"/>
            <a:ext cx="4912200" cy="66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143" name="Google Shape;143;p15"/>
          <p:cNvSpPr txBox="1"/>
          <p:nvPr/>
        </p:nvSpPr>
        <p:spPr>
          <a:xfrm>
            <a:off x="394950" y="4586575"/>
            <a:ext cx="8229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 </a:t>
            </a:r>
            <a:r>
              <a:rPr lang="en" sz="800"/>
              <a:t>https://www.investopedia.com/terms/p/portfoliomanagement.asp#:~:text=Portfolio%20management%20involves%20building%20and,to%20beat%20the%20broader%20market.</a:t>
            </a:r>
            <a:endParaRPr sz="800"/>
          </a:p>
        </p:txBody>
      </p:sp>
      <p:grpSp>
        <p:nvGrpSpPr>
          <p:cNvPr id="144" name="Google Shape;144;p15"/>
          <p:cNvGrpSpPr/>
          <p:nvPr/>
        </p:nvGrpSpPr>
        <p:grpSpPr>
          <a:xfrm>
            <a:off x="622386" y="3351338"/>
            <a:ext cx="8079433" cy="1057288"/>
            <a:chOff x="589098" y="3486388"/>
            <a:chExt cx="8079433" cy="1057288"/>
          </a:xfrm>
        </p:grpSpPr>
        <p:pic>
          <p:nvPicPr>
            <p:cNvPr id="145" name="Google Shape;145;p15"/>
            <p:cNvPicPr preferRelativeResize="0"/>
            <p:nvPr/>
          </p:nvPicPr>
          <p:blipFill>
            <a:blip r:embed="rId3">
              <a:alphaModFix/>
            </a:blip>
            <a:stretch>
              <a:fillRect/>
            </a:stretch>
          </p:blipFill>
          <p:spPr>
            <a:xfrm>
              <a:off x="1847850" y="3486388"/>
              <a:ext cx="5448300" cy="1057275"/>
            </a:xfrm>
            <a:prstGeom prst="rect">
              <a:avLst/>
            </a:prstGeom>
            <a:noFill/>
            <a:ln>
              <a:noFill/>
            </a:ln>
          </p:spPr>
        </p:pic>
        <p:pic>
          <p:nvPicPr>
            <p:cNvPr id="146" name="Google Shape;146;p15"/>
            <p:cNvPicPr preferRelativeResize="0"/>
            <p:nvPr/>
          </p:nvPicPr>
          <p:blipFill>
            <a:blip r:embed="rId4">
              <a:alphaModFix/>
            </a:blip>
            <a:stretch>
              <a:fillRect/>
            </a:stretch>
          </p:blipFill>
          <p:spPr>
            <a:xfrm>
              <a:off x="7414700" y="3486400"/>
              <a:ext cx="1253831" cy="1057275"/>
            </a:xfrm>
            <a:prstGeom prst="rect">
              <a:avLst/>
            </a:prstGeom>
            <a:noFill/>
            <a:ln>
              <a:noFill/>
            </a:ln>
          </p:spPr>
        </p:pic>
        <p:pic>
          <p:nvPicPr>
            <p:cNvPr id="147" name="Google Shape;147;p15"/>
            <p:cNvPicPr preferRelativeResize="0"/>
            <p:nvPr/>
          </p:nvPicPr>
          <p:blipFill>
            <a:blip r:embed="rId5">
              <a:alphaModFix/>
            </a:blip>
            <a:stretch>
              <a:fillRect/>
            </a:stretch>
          </p:blipFill>
          <p:spPr>
            <a:xfrm>
              <a:off x="589098" y="3486397"/>
              <a:ext cx="1140199" cy="1057275"/>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idx="1" type="body"/>
          </p:nvPr>
        </p:nvSpPr>
        <p:spPr>
          <a:xfrm>
            <a:off x="497650" y="1184750"/>
            <a:ext cx="3326700" cy="3545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Data was obtained using Yahoo’s publicly available API</a:t>
            </a:r>
            <a:endParaRPr b="1" sz="1600"/>
          </a:p>
          <a:p>
            <a:pPr indent="-330200" lvl="0" marL="457200" rtl="0" algn="l">
              <a:spcBef>
                <a:spcPts val="0"/>
              </a:spcBef>
              <a:spcAft>
                <a:spcPts val="0"/>
              </a:spcAft>
              <a:buSzPts val="1600"/>
              <a:buChar char="●"/>
            </a:pPr>
            <a:r>
              <a:rPr lang="en" sz="1600"/>
              <a:t>The log adjusted close price was used to derive the log returns</a:t>
            </a:r>
            <a:endParaRPr sz="1600"/>
          </a:p>
          <a:p>
            <a:pPr indent="-330200" lvl="0" marL="457200" rtl="0" algn="l">
              <a:spcBef>
                <a:spcPts val="0"/>
              </a:spcBef>
              <a:spcAft>
                <a:spcPts val="0"/>
              </a:spcAft>
              <a:buSzPts val="1600"/>
              <a:buChar char="●"/>
            </a:pPr>
            <a:r>
              <a:rPr lang="en" sz="1600"/>
              <a:t>The following plots were created for exploration of each stock</a:t>
            </a:r>
            <a:endParaRPr sz="1600"/>
          </a:p>
          <a:p>
            <a:pPr indent="-330200" lvl="0" marL="457200" rtl="0" algn="l">
              <a:spcBef>
                <a:spcPts val="0"/>
              </a:spcBef>
              <a:spcAft>
                <a:spcPts val="0"/>
              </a:spcAft>
              <a:buSzPts val="1600"/>
              <a:buChar char="●"/>
            </a:pPr>
            <a:r>
              <a:rPr lang="en" sz="1600"/>
              <a:t>Data was split into a train/test set to validate our stock price prediction portion of the code</a:t>
            </a:r>
            <a:endParaRPr sz="1600"/>
          </a:p>
          <a:p>
            <a:pPr indent="-317500" lvl="1" marL="914400" rtl="0" algn="l">
              <a:spcBef>
                <a:spcPts val="0"/>
              </a:spcBef>
              <a:spcAft>
                <a:spcPts val="0"/>
              </a:spcAft>
              <a:buSzPts val="1400"/>
              <a:buChar char="○"/>
            </a:pPr>
            <a:r>
              <a:rPr lang="en" sz="1400"/>
              <a:t>Latest data always considered the test set</a:t>
            </a:r>
            <a:endParaRPr sz="1400"/>
          </a:p>
        </p:txBody>
      </p:sp>
      <p:pic>
        <p:nvPicPr>
          <p:cNvPr id="153" name="Google Shape;153;p16"/>
          <p:cNvPicPr preferRelativeResize="0"/>
          <p:nvPr/>
        </p:nvPicPr>
        <p:blipFill>
          <a:blip r:embed="rId3">
            <a:alphaModFix/>
          </a:blip>
          <a:stretch>
            <a:fillRect/>
          </a:stretch>
        </p:blipFill>
        <p:spPr>
          <a:xfrm>
            <a:off x="3949475" y="664063"/>
            <a:ext cx="2390050" cy="1828800"/>
          </a:xfrm>
          <a:prstGeom prst="rect">
            <a:avLst/>
          </a:prstGeom>
          <a:noFill/>
          <a:ln>
            <a:noFill/>
          </a:ln>
        </p:spPr>
      </p:pic>
      <p:pic>
        <p:nvPicPr>
          <p:cNvPr id="154" name="Google Shape;154;p16"/>
          <p:cNvPicPr preferRelativeResize="0"/>
          <p:nvPr/>
        </p:nvPicPr>
        <p:blipFill>
          <a:blip r:embed="rId4">
            <a:alphaModFix/>
          </a:blip>
          <a:stretch>
            <a:fillRect/>
          </a:stretch>
        </p:blipFill>
        <p:spPr>
          <a:xfrm>
            <a:off x="6397900" y="664075"/>
            <a:ext cx="2390051" cy="1828775"/>
          </a:xfrm>
          <a:prstGeom prst="rect">
            <a:avLst/>
          </a:prstGeom>
          <a:noFill/>
          <a:ln>
            <a:noFill/>
          </a:ln>
        </p:spPr>
      </p:pic>
      <p:pic>
        <p:nvPicPr>
          <p:cNvPr id="155" name="Google Shape;155;p16"/>
          <p:cNvPicPr preferRelativeResize="0"/>
          <p:nvPr/>
        </p:nvPicPr>
        <p:blipFill>
          <a:blip r:embed="rId5">
            <a:alphaModFix/>
          </a:blip>
          <a:stretch>
            <a:fillRect/>
          </a:stretch>
        </p:blipFill>
        <p:spPr>
          <a:xfrm>
            <a:off x="3949475" y="2650638"/>
            <a:ext cx="2390051" cy="1828801"/>
          </a:xfrm>
          <a:prstGeom prst="rect">
            <a:avLst/>
          </a:prstGeom>
          <a:noFill/>
          <a:ln>
            <a:noFill/>
          </a:ln>
        </p:spPr>
      </p:pic>
      <p:pic>
        <p:nvPicPr>
          <p:cNvPr id="156" name="Google Shape;156;p16"/>
          <p:cNvPicPr preferRelativeResize="0"/>
          <p:nvPr/>
        </p:nvPicPr>
        <p:blipFill>
          <a:blip r:embed="rId6">
            <a:alphaModFix/>
          </a:blip>
          <a:stretch>
            <a:fillRect/>
          </a:stretch>
        </p:blipFill>
        <p:spPr>
          <a:xfrm>
            <a:off x="6397900" y="2650638"/>
            <a:ext cx="2390050" cy="1828800"/>
          </a:xfrm>
          <a:prstGeom prst="rect">
            <a:avLst/>
          </a:prstGeom>
          <a:noFill/>
          <a:ln>
            <a:noFill/>
          </a:ln>
        </p:spPr>
      </p:pic>
      <p:sp>
        <p:nvSpPr>
          <p:cNvPr id="157" name="Google Shape;157;p1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8" name="Google Shape;158;p16"/>
          <p:cNvSpPr txBox="1"/>
          <p:nvPr>
            <p:ph type="title"/>
          </p:nvPr>
        </p:nvSpPr>
        <p:spPr>
          <a:xfrm>
            <a:off x="497650" y="459850"/>
            <a:ext cx="4912200" cy="66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idx="1" type="body"/>
          </p:nvPr>
        </p:nvSpPr>
        <p:spPr>
          <a:xfrm>
            <a:off x="497650" y="1175550"/>
            <a:ext cx="4498800" cy="3545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The mathematician </a:t>
            </a:r>
            <a:r>
              <a:rPr lang="en" sz="1600"/>
              <a:t>Bachelier (1900) was one of the to discover that most asset returns tend to follow a random walk*</a:t>
            </a:r>
            <a:endParaRPr sz="1600"/>
          </a:p>
          <a:p>
            <a:pPr indent="-330200" lvl="0" marL="457200" rtl="0" algn="l">
              <a:spcBef>
                <a:spcPts val="0"/>
              </a:spcBef>
              <a:spcAft>
                <a:spcPts val="0"/>
              </a:spcAft>
              <a:buSzPts val="1600"/>
              <a:buChar char="●"/>
            </a:pPr>
            <a:r>
              <a:rPr lang="en" sz="1600"/>
              <a:t>Random walk theory assumes that past movement or trend of a stock price or market cannot be used to predict its future movement**</a:t>
            </a:r>
            <a:endParaRPr sz="1600"/>
          </a:p>
          <a:p>
            <a:pPr indent="-330200" lvl="0" marL="457200" rtl="0" algn="l">
              <a:spcBef>
                <a:spcPts val="0"/>
              </a:spcBef>
              <a:spcAft>
                <a:spcPts val="0"/>
              </a:spcAft>
              <a:buSzPts val="1600"/>
              <a:buChar char="●"/>
            </a:pPr>
            <a:r>
              <a:rPr lang="en" sz="1600"/>
              <a:t>Efficient market hypothesis states that all information that could be used to predict a stocks performance is already built into the current stock price***</a:t>
            </a:r>
            <a:endParaRPr sz="1600"/>
          </a:p>
        </p:txBody>
      </p:sp>
      <p:sp>
        <p:nvSpPr>
          <p:cNvPr id="164" name="Google Shape;164;p1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5" name="Google Shape;165;p17"/>
          <p:cNvSpPr txBox="1"/>
          <p:nvPr>
            <p:ph type="title"/>
          </p:nvPr>
        </p:nvSpPr>
        <p:spPr>
          <a:xfrm>
            <a:off x="497650" y="459850"/>
            <a:ext cx="4912200" cy="66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Stock Movement</a:t>
            </a:r>
            <a:endParaRPr/>
          </a:p>
        </p:txBody>
      </p:sp>
      <p:sp>
        <p:nvSpPr>
          <p:cNvPr id="166" name="Google Shape;166;p17"/>
          <p:cNvSpPr txBox="1"/>
          <p:nvPr/>
        </p:nvSpPr>
        <p:spPr>
          <a:xfrm>
            <a:off x="2737200" y="4383175"/>
            <a:ext cx="3669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 Black Swans &amp; Value At Risk</a:t>
            </a:r>
            <a:endParaRPr sz="800"/>
          </a:p>
          <a:p>
            <a:pPr indent="0" lvl="0" marL="0" rtl="0" algn="l">
              <a:spcBef>
                <a:spcPts val="0"/>
              </a:spcBef>
              <a:spcAft>
                <a:spcPts val="0"/>
              </a:spcAft>
              <a:buNone/>
            </a:pPr>
            <a:r>
              <a:rPr lang="en" sz="800"/>
              <a:t>**  </a:t>
            </a:r>
            <a:r>
              <a:rPr lang="en" sz="800" u="sng">
                <a:solidFill>
                  <a:schemeClr val="hlink"/>
                </a:solidFill>
                <a:hlinkClick r:id="rId3"/>
              </a:rPr>
              <a:t>https://www.investopedia.com/terms/r/randomwalktheory.asp</a:t>
            </a:r>
            <a:endParaRPr sz="800"/>
          </a:p>
          <a:p>
            <a:pPr indent="0" lvl="0" marL="0" rtl="0" algn="l">
              <a:spcBef>
                <a:spcPts val="0"/>
              </a:spcBef>
              <a:spcAft>
                <a:spcPts val="0"/>
              </a:spcAft>
              <a:buNone/>
            </a:pPr>
            <a:r>
              <a:rPr lang="en" sz="800"/>
              <a:t>*** </a:t>
            </a:r>
            <a:r>
              <a:rPr lang="en" sz="800" u="sng">
                <a:solidFill>
                  <a:schemeClr val="hlink"/>
                </a:solidFill>
                <a:hlinkClick r:id="rId4"/>
              </a:rPr>
              <a:t>https://www.investopedia.com/ask/answers/05/marketefficiency.asp</a:t>
            </a:r>
            <a:endParaRPr sz="800"/>
          </a:p>
        </p:txBody>
      </p:sp>
      <p:pic>
        <p:nvPicPr>
          <p:cNvPr id="167" name="Google Shape;167;p17"/>
          <p:cNvPicPr preferRelativeResize="0"/>
          <p:nvPr/>
        </p:nvPicPr>
        <p:blipFill>
          <a:blip r:embed="rId5">
            <a:alphaModFix/>
          </a:blip>
          <a:stretch>
            <a:fillRect/>
          </a:stretch>
        </p:blipFill>
        <p:spPr>
          <a:xfrm>
            <a:off x="5096700" y="1579750"/>
            <a:ext cx="3775500" cy="2263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txBox="1"/>
          <p:nvPr>
            <p:ph idx="1" type="body"/>
          </p:nvPr>
        </p:nvSpPr>
        <p:spPr>
          <a:xfrm>
            <a:off x="497650" y="1166375"/>
            <a:ext cx="4866300" cy="3545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This random walk process is characterized by Brownian Motion</a:t>
            </a:r>
            <a:endParaRPr sz="1600"/>
          </a:p>
          <a:p>
            <a:pPr indent="-330200" lvl="0" marL="457200" rtl="0" algn="l">
              <a:spcBef>
                <a:spcPts val="0"/>
              </a:spcBef>
              <a:spcAft>
                <a:spcPts val="0"/>
              </a:spcAft>
              <a:buSzPts val="1600"/>
              <a:buChar char="●"/>
            </a:pPr>
            <a:r>
              <a:rPr lang="en" sz="1600"/>
              <a:t>More generally, Brownian Motion describes any physical phenomena where some quantity is constantly undergoing small, random fluctuations*</a:t>
            </a:r>
            <a:endParaRPr sz="1600"/>
          </a:p>
          <a:p>
            <a:pPr indent="-330200" lvl="0" marL="457200" rtl="0" algn="l">
              <a:spcBef>
                <a:spcPts val="0"/>
              </a:spcBef>
              <a:spcAft>
                <a:spcPts val="0"/>
              </a:spcAft>
              <a:buSzPts val="1600"/>
              <a:buChar char="●"/>
            </a:pPr>
            <a:r>
              <a:rPr lang="en" sz="1600"/>
              <a:t>When applied to stocks, i</a:t>
            </a:r>
            <a:r>
              <a:rPr lang="en" sz="1600"/>
              <a:t>t is composed of two major components**:</a:t>
            </a:r>
            <a:endParaRPr sz="1400"/>
          </a:p>
          <a:p>
            <a:pPr indent="0" lvl="0" marL="0" rtl="0" algn="l">
              <a:spcBef>
                <a:spcPts val="1200"/>
              </a:spcBef>
              <a:spcAft>
                <a:spcPts val="0"/>
              </a:spcAft>
              <a:buNone/>
            </a:pPr>
            <a:r>
              <a:t/>
            </a:r>
            <a:endParaRPr sz="900">
              <a:solidFill>
                <a:srgbClr val="202124"/>
              </a:solidFill>
              <a:highlight>
                <a:srgbClr val="FFFFFF"/>
              </a:highlight>
              <a:latin typeface="Nunito"/>
              <a:ea typeface="Nunito"/>
              <a:cs typeface="Nunito"/>
              <a:sym typeface="Nunito"/>
            </a:endParaRPr>
          </a:p>
          <a:p>
            <a:pPr indent="0" lvl="0" marL="0" rtl="0" algn="l">
              <a:spcBef>
                <a:spcPts val="1200"/>
              </a:spcBef>
              <a:spcAft>
                <a:spcPts val="0"/>
              </a:spcAft>
              <a:buNone/>
            </a:pPr>
            <a:r>
              <a:t/>
            </a:r>
            <a:endParaRPr sz="400">
              <a:solidFill>
                <a:srgbClr val="202124"/>
              </a:solidFill>
              <a:highlight>
                <a:srgbClr val="FFFFFF"/>
              </a:highlight>
              <a:latin typeface="Nunito"/>
              <a:ea typeface="Nunito"/>
              <a:cs typeface="Nunito"/>
              <a:sym typeface="Nunito"/>
            </a:endParaRPr>
          </a:p>
          <a:p>
            <a:pPr indent="-330200" lvl="0" marL="457200" rtl="0" algn="l">
              <a:spcBef>
                <a:spcPts val="1200"/>
              </a:spcBef>
              <a:spcAft>
                <a:spcPts val="0"/>
              </a:spcAft>
              <a:buSzPts val="1600"/>
              <a:buChar char="●"/>
            </a:pPr>
            <a:r>
              <a:rPr lang="en" sz="1600">
                <a:solidFill>
                  <a:srgbClr val="202124"/>
                </a:solidFill>
                <a:highlight>
                  <a:srgbClr val="FFFFFF"/>
                </a:highlight>
              </a:rPr>
              <a:t>The complete formula is**:</a:t>
            </a:r>
            <a:endParaRPr sz="2400">
              <a:solidFill>
                <a:srgbClr val="202124"/>
              </a:solidFill>
              <a:highlight>
                <a:srgbClr val="FFFFFF"/>
              </a:highlight>
              <a:latin typeface="Roboto"/>
              <a:ea typeface="Roboto"/>
              <a:cs typeface="Roboto"/>
              <a:sym typeface="Roboto"/>
            </a:endParaRPr>
          </a:p>
        </p:txBody>
      </p:sp>
      <p:sp>
        <p:nvSpPr>
          <p:cNvPr id="173" name="Google Shape;173;p1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4" name="Google Shape;174;p18"/>
          <p:cNvPicPr preferRelativeResize="0"/>
          <p:nvPr/>
        </p:nvPicPr>
        <p:blipFill>
          <a:blip r:embed="rId3">
            <a:alphaModFix/>
          </a:blip>
          <a:stretch>
            <a:fillRect/>
          </a:stretch>
        </p:blipFill>
        <p:spPr>
          <a:xfrm>
            <a:off x="5409842" y="1544100"/>
            <a:ext cx="3262008" cy="2594400"/>
          </a:xfrm>
          <a:prstGeom prst="rect">
            <a:avLst/>
          </a:prstGeom>
          <a:noFill/>
          <a:ln>
            <a:noFill/>
          </a:ln>
        </p:spPr>
      </p:pic>
      <p:sp>
        <p:nvSpPr>
          <p:cNvPr id="175" name="Google Shape;175;p18"/>
          <p:cNvSpPr txBox="1"/>
          <p:nvPr/>
        </p:nvSpPr>
        <p:spPr>
          <a:xfrm>
            <a:off x="1938150" y="4524925"/>
            <a:ext cx="5267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 * </a:t>
            </a:r>
            <a:r>
              <a:rPr lang="en" sz="800" u="sng">
                <a:solidFill>
                  <a:schemeClr val="hlink"/>
                </a:solidFill>
                <a:hlinkClick r:id="rId4"/>
              </a:rPr>
              <a:t>https://www.britannica.com/science/Brownian-motion</a:t>
            </a:r>
            <a:endParaRPr sz="800"/>
          </a:p>
          <a:p>
            <a:pPr indent="0" lvl="0" marL="0" rtl="0" algn="l">
              <a:spcBef>
                <a:spcPts val="0"/>
              </a:spcBef>
              <a:spcAft>
                <a:spcPts val="0"/>
              </a:spcAft>
              <a:buNone/>
            </a:pPr>
            <a:r>
              <a:rPr lang="en" sz="800"/>
              <a:t>** </a:t>
            </a:r>
            <a:r>
              <a:rPr lang="en" sz="800" u="sng">
                <a:solidFill>
                  <a:schemeClr val="hlink"/>
                </a:solidFill>
                <a:hlinkClick r:id="rId5"/>
              </a:rPr>
              <a:t>https://medium.com/analytics-vidhya/monte-carlo-simulations-for-predicting-stock-prices-python-a64f53585662</a:t>
            </a:r>
            <a:endParaRPr sz="800"/>
          </a:p>
        </p:txBody>
      </p:sp>
      <p:sp>
        <p:nvSpPr>
          <p:cNvPr id="176" name="Google Shape;176;p18"/>
          <p:cNvSpPr txBox="1"/>
          <p:nvPr>
            <p:ph type="title"/>
          </p:nvPr>
        </p:nvSpPr>
        <p:spPr>
          <a:xfrm>
            <a:off x="497650" y="459850"/>
            <a:ext cx="4912200" cy="66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Brownian Motion</a:t>
            </a:r>
            <a:endParaRPr/>
          </a:p>
        </p:txBody>
      </p:sp>
      <p:pic>
        <p:nvPicPr>
          <p:cNvPr id="177" name="Google Shape;177;p18"/>
          <p:cNvPicPr preferRelativeResize="0"/>
          <p:nvPr/>
        </p:nvPicPr>
        <p:blipFill>
          <a:blip r:embed="rId6">
            <a:alphaModFix/>
          </a:blip>
          <a:stretch>
            <a:fillRect/>
          </a:stretch>
        </p:blipFill>
        <p:spPr>
          <a:xfrm>
            <a:off x="2206988" y="3615400"/>
            <a:ext cx="1622250" cy="251450"/>
          </a:xfrm>
          <a:prstGeom prst="rect">
            <a:avLst/>
          </a:prstGeom>
          <a:noFill/>
          <a:ln>
            <a:noFill/>
          </a:ln>
        </p:spPr>
      </p:pic>
      <p:pic>
        <p:nvPicPr>
          <p:cNvPr id="178" name="Google Shape;178;p18"/>
          <p:cNvPicPr preferRelativeResize="0"/>
          <p:nvPr/>
        </p:nvPicPr>
        <p:blipFill>
          <a:blip r:embed="rId7">
            <a:alphaModFix/>
          </a:blip>
          <a:stretch>
            <a:fillRect/>
          </a:stretch>
        </p:blipFill>
        <p:spPr>
          <a:xfrm>
            <a:off x="2453221" y="3184302"/>
            <a:ext cx="1129779" cy="431100"/>
          </a:xfrm>
          <a:prstGeom prst="rect">
            <a:avLst/>
          </a:prstGeom>
          <a:noFill/>
          <a:ln>
            <a:noFill/>
          </a:ln>
        </p:spPr>
      </p:pic>
      <p:pic>
        <p:nvPicPr>
          <p:cNvPr id="179" name="Google Shape;179;p18"/>
          <p:cNvPicPr preferRelativeResize="0"/>
          <p:nvPr/>
        </p:nvPicPr>
        <p:blipFill>
          <a:blip r:embed="rId8">
            <a:alphaModFix/>
          </a:blip>
          <a:stretch>
            <a:fillRect/>
          </a:stretch>
        </p:blipFill>
        <p:spPr>
          <a:xfrm>
            <a:off x="1522700" y="4181725"/>
            <a:ext cx="2990850" cy="361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txBox="1"/>
          <p:nvPr>
            <p:ph type="title"/>
          </p:nvPr>
        </p:nvSpPr>
        <p:spPr>
          <a:xfrm>
            <a:off x="497650" y="459850"/>
            <a:ext cx="4912200" cy="66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Single Stock Results</a:t>
            </a:r>
            <a:endParaRPr/>
          </a:p>
        </p:txBody>
      </p:sp>
      <p:sp>
        <p:nvSpPr>
          <p:cNvPr id="185" name="Google Shape;185;p19"/>
          <p:cNvSpPr txBox="1"/>
          <p:nvPr>
            <p:ph idx="1" type="body"/>
          </p:nvPr>
        </p:nvSpPr>
        <p:spPr>
          <a:xfrm>
            <a:off x="497650" y="1120450"/>
            <a:ext cx="3341700" cy="3660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Using Brownian Motion we can predict a single path forward for a stock</a:t>
            </a:r>
            <a:endParaRPr sz="1600"/>
          </a:p>
          <a:p>
            <a:pPr indent="-330200" lvl="0" marL="457200" rtl="0" algn="l">
              <a:spcBef>
                <a:spcPts val="0"/>
              </a:spcBef>
              <a:spcAft>
                <a:spcPts val="0"/>
              </a:spcAft>
              <a:buSzPts val="1600"/>
              <a:buChar char="●"/>
            </a:pPr>
            <a:r>
              <a:rPr lang="en" sz="1600"/>
              <a:t>Wrapping that in a Monte Carlo simulation and we can predict multiple paths forward</a:t>
            </a:r>
            <a:endParaRPr sz="1600"/>
          </a:p>
          <a:p>
            <a:pPr indent="-330200" lvl="0" marL="457200" rtl="0" algn="l">
              <a:spcBef>
                <a:spcPts val="0"/>
              </a:spcBef>
              <a:spcAft>
                <a:spcPts val="0"/>
              </a:spcAft>
              <a:buSzPts val="1600"/>
              <a:buChar char="●"/>
            </a:pPr>
            <a:r>
              <a:rPr lang="en" sz="1600"/>
              <a:t>Using the training set to obtain the mean and sigma values, we plotted the mean and 95% confidence interval values for each day in the test set along with the actual value</a:t>
            </a:r>
            <a:endParaRPr sz="1600"/>
          </a:p>
        </p:txBody>
      </p:sp>
      <p:pic>
        <p:nvPicPr>
          <p:cNvPr id="186" name="Google Shape;186;p19"/>
          <p:cNvPicPr preferRelativeResize="0"/>
          <p:nvPr/>
        </p:nvPicPr>
        <p:blipFill>
          <a:blip r:embed="rId3">
            <a:alphaModFix/>
          </a:blip>
          <a:stretch>
            <a:fillRect/>
          </a:stretch>
        </p:blipFill>
        <p:spPr>
          <a:xfrm>
            <a:off x="4111962" y="741975"/>
            <a:ext cx="4679089" cy="2014550"/>
          </a:xfrm>
          <a:prstGeom prst="rect">
            <a:avLst/>
          </a:prstGeom>
          <a:noFill/>
          <a:ln>
            <a:noFill/>
          </a:ln>
        </p:spPr>
      </p:pic>
      <p:pic>
        <p:nvPicPr>
          <p:cNvPr id="187" name="Google Shape;187;p19"/>
          <p:cNvPicPr preferRelativeResize="0"/>
          <p:nvPr/>
        </p:nvPicPr>
        <p:blipFill>
          <a:blip r:embed="rId4">
            <a:alphaModFix/>
          </a:blip>
          <a:stretch>
            <a:fillRect/>
          </a:stretch>
        </p:blipFill>
        <p:spPr>
          <a:xfrm>
            <a:off x="4090463" y="2830024"/>
            <a:ext cx="4700576" cy="2014550"/>
          </a:xfrm>
          <a:prstGeom prst="rect">
            <a:avLst/>
          </a:prstGeom>
          <a:noFill/>
          <a:ln>
            <a:noFill/>
          </a:ln>
        </p:spPr>
      </p:pic>
      <p:sp>
        <p:nvSpPr>
          <p:cNvPr id="188" name="Google Shape;188;p1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Cholesky</a:t>
            </a:r>
            <a:endParaRPr/>
          </a:p>
        </p:txBody>
      </p:sp>
      <p:sp>
        <p:nvSpPr>
          <p:cNvPr id="194" name="Google Shape;194;p20"/>
          <p:cNvSpPr txBox="1"/>
          <p:nvPr>
            <p:ph idx="1" type="body"/>
          </p:nvPr>
        </p:nvSpPr>
        <p:spPr>
          <a:xfrm>
            <a:off x="500350" y="1728600"/>
            <a:ext cx="6823800" cy="2664000"/>
          </a:xfrm>
          <a:prstGeom prst="rect">
            <a:avLst/>
          </a:prstGeom>
        </p:spPr>
        <p:txBody>
          <a:bodyPr anchorCtr="0" anchor="t" bIns="91425" lIns="91425" spcFirstLastPara="1" rIns="91425" wrap="square" tIns="91425">
            <a:normAutofit fontScale="85000" lnSpcReduction="20000"/>
          </a:bodyPr>
          <a:lstStyle/>
          <a:p>
            <a:pPr indent="-314960" lvl="0" marL="457200" rtl="0" algn="l">
              <a:lnSpc>
                <a:spcPct val="150000"/>
              </a:lnSpc>
              <a:spcBef>
                <a:spcPts val="1700"/>
              </a:spcBef>
              <a:spcAft>
                <a:spcPts val="0"/>
              </a:spcAft>
              <a:buSzPct val="100000"/>
              <a:buChar char="●"/>
            </a:pPr>
            <a:r>
              <a:rPr lang="en" sz="1600"/>
              <a:t>The Cholesky decomposition or Cholesky factorization is a </a:t>
            </a:r>
            <a:r>
              <a:rPr lang="en" sz="1600">
                <a:uFill>
                  <a:noFill/>
                </a:uFill>
                <a:hlinkClick r:id="rId3"/>
              </a:rPr>
              <a:t>decomposition</a:t>
            </a:r>
            <a:r>
              <a:rPr lang="en" sz="1600"/>
              <a:t> of a </a:t>
            </a:r>
            <a:r>
              <a:rPr lang="en" sz="1600">
                <a:uFill>
                  <a:noFill/>
                </a:uFill>
                <a:hlinkClick r:id="rId4"/>
              </a:rPr>
              <a:t>positive-definite matrix</a:t>
            </a:r>
            <a:r>
              <a:rPr lang="en" sz="1600"/>
              <a:t> into the product of a </a:t>
            </a:r>
            <a:r>
              <a:rPr lang="en" sz="1600">
                <a:uFill>
                  <a:noFill/>
                </a:uFill>
                <a:hlinkClick r:id="rId5"/>
              </a:rPr>
              <a:t>lower triangular matrix</a:t>
            </a:r>
            <a:r>
              <a:rPr lang="en" sz="1600"/>
              <a:t> and its </a:t>
            </a:r>
            <a:r>
              <a:rPr lang="en" sz="1600">
                <a:uFill>
                  <a:noFill/>
                </a:uFill>
                <a:hlinkClick r:id="rId6"/>
              </a:rPr>
              <a:t>conjugate transpose</a:t>
            </a:r>
            <a:r>
              <a:rPr lang="en" sz="1600"/>
              <a:t>, which is useful for efficient numerical solutions</a:t>
            </a:r>
            <a:endParaRPr sz="1600"/>
          </a:p>
          <a:p>
            <a:pPr indent="-314960" lvl="0" marL="457200" rtl="0" algn="l">
              <a:lnSpc>
                <a:spcPct val="150000"/>
              </a:lnSpc>
              <a:spcBef>
                <a:spcPts val="0"/>
              </a:spcBef>
              <a:spcAft>
                <a:spcPts val="0"/>
              </a:spcAft>
              <a:buSzPct val="100000"/>
              <a:buChar char="●"/>
            </a:pPr>
            <a:r>
              <a:rPr lang="en" sz="1600"/>
              <a:t>Cholesky decomposition may be used for multi-asset baskets. The resulting lower triangular matrix is multiplied with a vector of random numbers to obtain a vector of correlated epsilon values.</a:t>
            </a:r>
            <a:endParaRPr sz="1600"/>
          </a:p>
          <a:p>
            <a:pPr indent="-314960" lvl="0" marL="457200" rtl="0" algn="l">
              <a:lnSpc>
                <a:spcPct val="150000"/>
              </a:lnSpc>
              <a:spcBef>
                <a:spcPts val="0"/>
              </a:spcBef>
              <a:spcAft>
                <a:spcPts val="0"/>
              </a:spcAft>
              <a:buSzPct val="100000"/>
              <a:buChar char="●"/>
            </a:pPr>
            <a:r>
              <a:rPr lang="en" sz="1600"/>
              <a:t>In this project, we use Cholesky decomposition to decompose the covariance matrix, and multiply it to the normally distributed random matrix, then we plug that to the </a:t>
            </a:r>
            <a:r>
              <a:rPr lang="en" sz="1600"/>
              <a:t>Brownian</a:t>
            </a:r>
            <a:r>
              <a:rPr lang="en" sz="1600"/>
              <a:t> Motion equation to get the Monte Carlo stock price for </a:t>
            </a:r>
            <a:r>
              <a:rPr lang="en" sz="1600"/>
              <a:t>assets</a:t>
            </a:r>
            <a:r>
              <a:rPr lang="en" sz="1600"/>
              <a:t>.</a:t>
            </a:r>
            <a:endParaRPr sz="1600"/>
          </a:p>
        </p:txBody>
      </p:sp>
      <p:sp>
        <p:nvSpPr>
          <p:cNvPr id="195" name="Google Shape;195;p2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6" name="Google Shape;196;p20"/>
          <p:cNvPicPr preferRelativeResize="0"/>
          <p:nvPr/>
        </p:nvPicPr>
        <p:blipFill>
          <a:blip r:embed="rId7">
            <a:alphaModFix/>
          </a:blip>
          <a:stretch>
            <a:fillRect/>
          </a:stretch>
        </p:blipFill>
        <p:spPr>
          <a:xfrm>
            <a:off x="7565125" y="1800200"/>
            <a:ext cx="1066475" cy="1331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cont.</a:t>
            </a:r>
            <a:endParaRPr/>
          </a:p>
        </p:txBody>
      </p:sp>
      <p:sp>
        <p:nvSpPr>
          <p:cNvPr id="202" name="Google Shape;202;p21"/>
          <p:cNvSpPr txBox="1"/>
          <p:nvPr>
            <p:ph idx="1" type="body"/>
          </p:nvPr>
        </p:nvSpPr>
        <p:spPr>
          <a:xfrm>
            <a:off x="819150" y="1800200"/>
            <a:ext cx="39984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applied the Cholesky decomposition to Brownian Motion into five stocks, namely AAPL, AMZN, FB, GOOG, and MSFT.</a:t>
            </a:r>
            <a:endParaRPr/>
          </a:p>
          <a:p>
            <a:pPr indent="-311150" lvl="0" marL="457200" rtl="0" algn="l">
              <a:spcBef>
                <a:spcPts val="0"/>
              </a:spcBef>
              <a:spcAft>
                <a:spcPts val="0"/>
              </a:spcAft>
              <a:buSzPts val="1300"/>
              <a:buChar char="●"/>
            </a:pPr>
            <a:r>
              <a:rPr lang="en"/>
              <a:t>The paths of the five positively correlated stocks behave in a </a:t>
            </a:r>
            <a:r>
              <a:rPr lang="en"/>
              <a:t>similar pattern.</a:t>
            </a:r>
            <a:endParaRPr/>
          </a:p>
          <a:p>
            <a:pPr indent="-311150" lvl="0" marL="457200" rtl="0" algn="l">
              <a:spcBef>
                <a:spcPts val="0"/>
              </a:spcBef>
              <a:spcAft>
                <a:spcPts val="0"/>
              </a:spcAft>
              <a:buSzPts val="1300"/>
              <a:buChar char="●"/>
            </a:pPr>
            <a:r>
              <a:rPr lang="en"/>
              <a:t>NOTE: The stocks start at the same price just for the sake of comparison, so you see the volatility of AMZN and GOOG are large due to the fact that the real base prices are relatively low. </a:t>
            </a:r>
            <a:endParaRPr/>
          </a:p>
        </p:txBody>
      </p:sp>
      <p:sp>
        <p:nvSpPr>
          <p:cNvPr id="203" name="Google Shape;203;p2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04" name="Google Shape;204;p21"/>
          <p:cNvPicPr preferRelativeResize="0"/>
          <p:nvPr/>
        </p:nvPicPr>
        <p:blipFill>
          <a:blip r:embed="rId3">
            <a:alphaModFix/>
          </a:blip>
          <a:stretch>
            <a:fillRect/>
          </a:stretch>
        </p:blipFill>
        <p:spPr>
          <a:xfrm>
            <a:off x="5043075" y="1800200"/>
            <a:ext cx="3514085" cy="265880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