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5" r:id="rId4"/>
  </p:sldMasterIdLst>
  <p:notesMasterIdLst>
    <p:notesMasterId r:id="rId19"/>
  </p:notesMasterIdLst>
  <p:handoutMasterIdLst>
    <p:handoutMasterId r:id="rId20"/>
  </p:handoutMasterIdLst>
  <p:sldIdLst>
    <p:sldId id="280" r:id="rId5"/>
    <p:sldId id="281" r:id="rId6"/>
    <p:sldId id="279" r:id="rId7"/>
    <p:sldId id="267" r:id="rId8"/>
    <p:sldId id="268" r:id="rId9"/>
    <p:sldId id="269" r:id="rId10"/>
    <p:sldId id="270" r:id="rId11"/>
    <p:sldId id="271" r:id="rId12"/>
    <p:sldId id="272" r:id="rId13"/>
    <p:sldId id="275" r:id="rId14"/>
    <p:sldId id="276" r:id="rId15"/>
    <p:sldId id="282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46DCBB-494E-CB50-5EC3-9944133C26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9F66-2759-A80F-099E-E3D67E982A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7A726-360D-48CB-BA46-C03BA2D9E769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375D0E-2515-A445-FCE0-34E448F56E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4784D-0066-E21C-39AF-56B39BD3CA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414B-9753-455C-86A0-179F91D08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715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85E02-9E63-4765-A5F6-51852EEAFA5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E017D-0169-49DF-8168-FECDCC0BC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396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7A77A68C-910A-4405-817E-489056F2466E}" type="datetime1">
              <a:rPr lang="en-US" smtClean="0"/>
              <a:t>8/22/2025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1E06F5-062E-4103-B655-9C8CD1ED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44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34539-EBC4-40AE-AFEB-27535920F7BB}" type="datetime1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5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9092-3BC8-4824-A1BA-63584F0E2CEB}" type="datetime1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4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D675-4138-4714-BE06-F51C9D499100}" type="datetime1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DC4E-B6A5-4167-938B-08D95BA3537A}" type="datetime1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1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638B9F-0C51-4D9F-8D82-FDC7FAD85C7B}" type="datetime1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51E06F5-062E-4103-B655-9C8CD1ED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9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9B26-49A4-4927-8403-6BB9EEB92839}" type="datetime1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07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5F707-732A-47B6-AE3A-077431ACDF86}" type="datetime1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1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FD39-317E-48E2-A257-B29A279D1F81}" type="datetime1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5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E8864-BDE6-41AA-AE31-E57EDAE0AABC}" type="datetime1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ECC7A-6D6B-41D4-9C0D-3CC4EDF85908}" type="datetime1">
              <a:rPr lang="en-US" smtClean="0"/>
              <a:t>8/22/2025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1E06F5-062E-4103-B655-9C8CD1ED5F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624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BCE2666-132D-4520-B79C-E46C30055908}" type="datetime1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1E06F5-062E-4103-B655-9C8CD1ED5FD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228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A2AB6D8-56F1-424B-9158-DFBF0CACFE37}" type="datetime1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1E06F5-062E-4103-B655-9C8CD1ED5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05DB9-615F-D6F5-6EB3-5B40849AA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D6DA29-27C3-38C4-55B1-D432757D1BAA}"/>
              </a:ext>
            </a:extLst>
          </p:cNvPr>
          <p:cNvSpPr/>
          <p:nvPr/>
        </p:nvSpPr>
        <p:spPr>
          <a:xfrm>
            <a:off x="2168524" y="1537830"/>
            <a:ext cx="8077199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CC67F6-F019-FB6A-37C6-30480672EA62}"/>
              </a:ext>
            </a:extLst>
          </p:cNvPr>
          <p:cNvSpPr/>
          <p:nvPr/>
        </p:nvSpPr>
        <p:spPr>
          <a:xfrm>
            <a:off x="2813050" y="677216"/>
            <a:ext cx="6654800" cy="757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67914-F291-CFC3-F244-CCD4FE2C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099" y="690185"/>
            <a:ext cx="5664201" cy="7007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ptos" panose="020B0004020202020204" pitchFamily="34" charset="0"/>
              </a:rPr>
              <a:t>Objective: Predicting Customer Churn</a:t>
            </a:r>
          </a:p>
        </p:txBody>
      </p:sp>
      <p:pic>
        <p:nvPicPr>
          <p:cNvPr id="5" name="Picture 4" descr="A blue and black logo">
            <a:extLst>
              <a:ext uri="{FF2B5EF4-FFF2-40B4-BE49-F238E27FC236}">
                <a16:creationId xmlns:a16="http://schemas.microsoft.com/office/drawing/2014/main" id="{1E636C86-3833-F5AA-E25D-E4791F88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" y="6031507"/>
            <a:ext cx="1151864" cy="928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1E2F2C-14F8-32D4-5BCC-B2284E48341C}"/>
              </a:ext>
            </a:extLst>
          </p:cNvPr>
          <p:cNvSpPr txBox="1"/>
          <p:nvPr/>
        </p:nvSpPr>
        <p:spPr>
          <a:xfrm>
            <a:off x="2555081" y="2043845"/>
            <a:ext cx="73699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Business Objective: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Minimize customer churn by proactively identifying high-risk customers and implementing targeted retention interventions.</a:t>
            </a:r>
          </a:p>
          <a:p>
            <a:endParaRPr lang="en-US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Analytical Objective: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Develop a predictive model for churn (binary classification: Churned vs. Stayed) using customer behavioral and transactional data.</a:t>
            </a:r>
          </a:p>
          <a:p>
            <a:endParaRPr lang="en-US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Strategic Value: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Retaining existing customers is significantly more cost-efficient than acquiring new ones; leveraging predictive insights enables data-driven retention strategies, improves ROI, and strengthens customer lifetime value.</a:t>
            </a:r>
          </a:p>
          <a:p>
            <a:endParaRPr lang="en-US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CF902A-C39E-F0BE-50D6-6921C9BCF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35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0C3C8-0DCA-F60A-8E33-EC01E48AA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9476B2-AFC4-ACE0-9D3F-1EAE169A6B1A}"/>
              </a:ext>
            </a:extLst>
          </p:cNvPr>
          <p:cNvSpPr/>
          <p:nvPr/>
        </p:nvSpPr>
        <p:spPr>
          <a:xfrm>
            <a:off x="6999462" y="1536700"/>
            <a:ext cx="4457700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4168A8-8F48-4AEA-D3A2-ED7AF4A50FB8}"/>
              </a:ext>
            </a:extLst>
          </p:cNvPr>
          <p:cNvSpPr/>
          <p:nvPr/>
        </p:nvSpPr>
        <p:spPr>
          <a:xfrm>
            <a:off x="971550" y="1536700"/>
            <a:ext cx="5372725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87DFD9-EB7F-65B1-FE95-B2819A8B337A}"/>
              </a:ext>
            </a:extLst>
          </p:cNvPr>
          <p:cNvSpPr/>
          <p:nvPr/>
        </p:nvSpPr>
        <p:spPr>
          <a:xfrm>
            <a:off x="2813050" y="677216"/>
            <a:ext cx="6654800" cy="757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9A00D-F7E0-1D5A-D826-1AEE86A3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799" y="691972"/>
            <a:ext cx="6242051" cy="7007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ptos" panose="020B0004020202020204" pitchFamily="34" charset="0"/>
              </a:rPr>
              <a:t>Customer Churn Risk Segmentation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A9C49-9D9A-29CC-3D8B-3483E9087E1F}"/>
              </a:ext>
            </a:extLst>
          </p:cNvPr>
          <p:cNvSpPr txBox="1"/>
          <p:nvPr/>
        </p:nvSpPr>
        <p:spPr>
          <a:xfrm>
            <a:off x="7236174" y="1695252"/>
            <a:ext cx="39842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002060"/>
                </a:solidFill>
                <a:latin typeface="Aptos" panose="020B0004020202020204" pitchFamily="34" charset="0"/>
              </a:rPr>
              <a:t>Low Risk</a:t>
            </a:r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: 57% of customers – unlikely to churn soon.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002060"/>
                </a:solidFill>
                <a:latin typeface="Aptos" panose="020B0004020202020204" pitchFamily="34" charset="0"/>
              </a:rPr>
              <a:t>Medium Risk</a:t>
            </a:r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: </a:t>
            </a:r>
            <a:r>
              <a:rPr lang="en-US" sz="1200" dirty="0">
                <a:solidFill>
                  <a:srgbClr val="C00000"/>
                </a:solidFill>
                <a:latin typeface="Aptos" panose="020B0004020202020204" pitchFamily="34" charset="0"/>
              </a:rPr>
              <a:t>19% </a:t>
            </a:r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of customers – moderate probability of churn.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002060"/>
                </a:solidFill>
                <a:latin typeface="Aptos" panose="020B0004020202020204" pitchFamily="34" charset="0"/>
              </a:rPr>
              <a:t>High Risk: </a:t>
            </a:r>
            <a:r>
              <a:rPr lang="en-US" sz="1200" dirty="0">
                <a:solidFill>
                  <a:srgbClr val="FF0000"/>
                </a:solidFill>
                <a:latin typeface="Aptos" panose="020B0004020202020204" pitchFamily="34" charset="0"/>
              </a:rPr>
              <a:t>24% </a:t>
            </a:r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of customers – highest likelihood to churn; priority for retention campaigns.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002060"/>
                </a:solidFill>
                <a:latin typeface="Aptos" panose="020B0004020202020204" pitchFamily="34" charset="0"/>
              </a:rPr>
              <a:t>Insight</a:t>
            </a:r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: Churn probability is evenly distributed across segments, highlighting the need for targeted retention strategies.</a:t>
            </a:r>
          </a:p>
          <a:p>
            <a:endParaRPr lang="en-US" sz="12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r>
              <a:rPr lang="en-US" sz="1200" b="1" dirty="0">
                <a:solidFill>
                  <a:srgbClr val="002060"/>
                </a:solidFill>
                <a:latin typeface="Aptos" panose="020B0004020202020204" pitchFamily="34" charset="0"/>
              </a:rPr>
              <a:t>	Actionable Takeaway: </a:t>
            </a:r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Focus personalized offers, loyalty incentives, and proactive engagement on high-risk customers to reduce overall churn.</a:t>
            </a:r>
          </a:p>
          <a:p>
            <a:endParaRPr lang="en-US" sz="12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r>
              <a:rPr lang="en-US" sz="1200" b="1" dirty="0">
                <a:solidFill>
                  <a:srgbClr val="002060"/>
                </a:solidFill>
                <a:latin typeface="Aptos" panose="020B0004020202020204" pitchFamily="34" charset="0"/>
              </a:rPr>
              <a:t>	Model Choice</a:t>
            </a:r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: XGBoost provides reliable predicted probabilities for segmentation, enabling effective prioritization.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p:pic>
        <p:nvPicPr>
          <p:cNvPr id="5" name="Picture 4" descr="A blue and black logo">
            <a:extLst>
              <a:ext uri="{FF2B5EF4-FFF2-40B4-BE49-F238E27FC236}">
                <a16:creationId xmlns:a16="http://schemas.microsoft.com/office/drawing/2014/main" id="{49468B51-EB9C-9843-E060-50E39F31D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" y="6031507"/>
            <a:ext cx="1151864" cy="92809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99326E1-581D-7257-BDDF-825137A3933A}"/>
              </a:ext>
            </a:extLst>
          </p:cNvPr>
          <p:cNvSpPr/>
          <p:nvPr/>
        </p:nvSpPr>
        <p:spPr>
          <a:xfrm>
            <a:off x="7372350" y="3962520"/>
            <a:ext cx="355600" cy="14605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ABEA0CA-A53A-EE87-FEE0-31E0D5A0592D}"/>
              </a:ext>
            </a:extLst>
          </p:cNvPr>
          <p:cNvSpPr/>
          <p:nvPr/>
        </p:nvSpPr>
        <p:spPr>
          <a:xfrm>
            <a:off x="7372350" y="4689962"/>
            <a:ext cx="355600" cy="14605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9B8FD659-41B2-7FBF-FF75-23CEDC7AF888}"/>
              </a:ext>
            </a:extLst>
          </p:cNvPr>
          <p:cNvSpPr/>
          <p:nvPr/>
        </p:nvSpPr>
        <p:spPr>
          <a:xfrm>
            <a:off x="10246075" y="2857500"/>
            <a:ext cx="307625" cy="152400"/>
          </a:xfrm>
          <a:prstGeom prst="leftArrowCallo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E575FB5-027B-71D3-80F4-A13B5226E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1" y="1638300"/>
            <a:ext cx="5016500" cy="440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D7332-914E-B33D-6C86-9FA6FE45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9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9027B-E210-B2E9-6684-79F1A2518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D81E81C-5531-8B48-3575-132F8C1AA3C4}"/>
              </a:ext>
            </a:extLst>
          </p:cNvPr>
          <p:cNvSpPr/>
          <p:nvPr/>
        </p:nvSpPr>
        <p:spPr>
          <a:xfrm>
            <a:off x="2168524" y="1537830"/>
            <a:ext cx="8077199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EC2F3-0805-91AE-F9CE-56ACEBE32760}"/>
              </a:ext>
            </a:extLst>
          </p:cNvPr>
          <p:cNvSpPr/>
          <p:nvPr/>
        </p:nvSpPr>
        <p:spPr>
          <a:xfrm>
            <a:off x="2813050" y="677216"/>
            <a:ext cx="6654800" cy="757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1C87E-E47A-7C45-75C8-884033EE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099" y="690185"/>
            <a:ext cx="5664201" cy="7007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ptos" panose="020B0004020202020204" pitchFamily="34" charset="0"/>
              </a:rPr>
              <a:t>Improving Model Accuracy &amp; Impact</a:t>
            </a:r>
          </a:p>
        </p:txBody>
      </p:sp>
      <p:pic>
        <p:nvPicPr>
          <p:cNvPr id="5" name="Picture 4" descr="A blue and black logo">
            <a:extLst>
              <a:ext uri="{FF2B5EF4-FFF2-40B4-BE49-F238E27FC236}">
                <a16:creationId xmlns:a16="http://schemas.microsoft.com/office/drawing/2014/main" id="{F44CBF9D-886E-D31B-438A-7CE3F6A27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" y="6031507"/>
            <a:ext cx="1151864" cy="928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29C1D6-9991-9109-56DF-8DE9BD5BBF04}"/>
              </a:ext>
            </a:extLst>
          </p:cNvPr>
          <p:cNvSpPr txBox="1"/>
          <p:nvPr/>
        </p:nvSpPr>
        <p:spPr>
          <a:xfrm>
            <a:off x="2711449" y="1706165"/>
            <a:ext cx="71755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Retraining: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update model periodically with new customer data to capture changing behaviors.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Feature engineering: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create derived features (e.g., usage trends, customer lifetime value, product interactions).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Hyperparameter tuning: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optimize XGBoost parameters for better recall and precision (like </a:t>
            </a:r>
            <a:r>
              <a:rPr lang="en-US" i="1" dirty="0">
                <a:solidFill>
                  <a:srgbClr val="002060"/>
                </a:solidFill>
                <a:latin typeface="Aptos" panose="020B0004020202020204" pitchFamily="34" charset="0"/>
              </a:rPr>
              <a:t>max_depth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, </a:t>
            </a:r>
            <a:r>
              <a:rPr lang="en-US" i="1" dirty="0">
                <a:solidFill>
                  <a:srgbClr val="002060"/>
                </a:solidFill>
                <a:latin typeface="Aptos" panose="020B0004020202020204" pitchFamily="34" charset="0"/>
              </a:rPr>
              <a:t>learning_rate, n_estimators, scale_pos_weight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Additional data sources: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incorporate external demographic, behavioral, or social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Performance monitoring: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track KPIs like churn rate reduction, retention ROI, and prediction accuracy over 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E75891-9FB7-2E93-4488-2CE06FDD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D41BA-080A-B1B1-3381-42781FF68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7BE03C3-89E7-B1B2-3D87-6976DB228102}"/>
              </a:ext>
            </a:extLst>
          </p:cNvPr>
          <p:cNvSpPr/>
          <p:nvPr/>
        </p:nvSpPr>
        <p:spPr>
          <a:xfrm>
            <a:off x="2168524" y="1537830"/>
            <a:ext cx="8077199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C0DE4-BFD6-DDA6-DA7B-5313DF67C87A}"/>
              </a:ext>
            </a:extLst>
          </p:cNvPr>
          <p:cNvSpPr/>
          <p:nvPr/>
        </p:nvSpPr>
        <p:spPr>
          <a:xfrm>
            <a:off x="2813050" y="677216"/>
            <a:ext cx="6654800" cy="757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13BB0-633C-B546-D79E-1B90E9D9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099" y="690185"/>
            <a:ext cx="5664201" cy="700735"/>
          </a:xfrm>
        </p:spPr>
        <p:txBody>
          <a:bodyPr>
            <a:normAutofit/>
          </a:bodyPr>
          <a:lstStyle/>
          <a:p>
            <a:r>
              <a:rPr lang="en-US" sz="2400" dirty="0"/>
              <a:t>🎯 </a:t>
            </a:r>
            <a:r>
              <a:rPr lang="en-US" sz="2400" dirty="0">
                <a:solidFill>
                  <a:srgbClr val="002060"/>
                </a:solidFill>
                <a:latin typeface="Aptos" panose="020B0004020202020204" pitchFamily="34" charset="0"/>
              </a:rPr>
              <a:t>Recommended Retention Strategy</a:t>
            </a:r>
          </a:p>
        </p:txBody>
      </p:sp>
      <p:pic>
        <p:nvPicPr>
          <p:cNvPr id="5" name="Picture 4" descr="A blue and black logo">
            <a:extLst>
              <a:ext uri="{FF2B5EF4-FFF2-40B4-BE49-F238E27FC236}">
                <a16:creationId xmlns:a16="http://schemas.microsoft.com/office/drawing/2014/main" id="{0F6C3B5E-4601-E814-F932-592E9D2E7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" y="6031507"/>
            <a:ext cx="1151864" cy="928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28DF95-A52B-48EF-0619-6E79B8DEE04F}"/>
              </a:ext>
            </a:extLst>
          </p:cNvPr>
          <p:cNvSpPr txBox="1"/>
          <p:nvPr/>
        </p:nvSpPr>
        <p:spPr>
          <a:xfrm>
            <a:off x="2765423" y="1960165"/>
            <a:ext cx="7175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Prioritize high-risk customers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with personalized retention campaigns/offers.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Engage medium-risk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customers to prevent escalation.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Maintain satisfaction for low-risk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customers to prevent future churn.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Leverage key drivers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(tenure in months, total charges, referrals, monthly spend) to design customized interventions.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Optimize marketing resources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 by focusing efforts where churn likelihood is highest.</a:t>
            </a:r>
          </a:p>
          <a:p>
            <a:endParaRPr lang="en-US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839F0F-66FD-B656-EBC6-E9B3F2C3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9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20608-5A5F-F882-B8DF-9070A869F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974D88-411E-241B-5514-4CF5D8CE177D}"/>
              </a:ext>
            </a:extLst>
          </p:cNvPr>
          <p:cNvSpPr/>
          <p:nvPr/>
        </p:nvSpPr>
        <p:spPr>
          <a:xfrm>
            <a:off x="2168524" y="1537830"/>
            <a:ext cx="8077199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3EED52-3999-9517-F854-B6D7B02AD37F}"/>
              </a:ext>
            </a:extLst>
          </p:cNvPr>
          <p:cNvSpPr/>
          <p:nvPr/>
        </p:nvSpPr>
        <p:spPr>
          <a:xfrm>
            <a:off x="2813050" y="677216"/>
            <a:ext cx="6654800" cy="757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71FD3-3178-4712-C144-80E6CF0C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099" y="690185"/>
            <a:ext cx="5664201" cy="7007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ptos" panose="020B0004020202020204" pitchFamily="34" charset="0"/>
              </a:rPr>
              <a:t>Key Takeaways &amp; Next Steps</a:t>
            </a:r>
          </a:p>
        </p:txBody>
      </p:sp>
      <p:pic>
        <p:nvPicPr>
          <p:cNvPr id="5" name="Picture 4" descr="A blue and black logo">
            <a:extLst>
              <a:ext uri="{FF2B5EF4-FFF2-40B4-BE49-F238E27FC236}">
                <a16:creationId xmlns:a16="http://schemas.microsoft.com/office/drawing/2014/main" id="{E975AAEB-EFA7-FA35-92C9-78F31446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" y="6031507"/>
            <a:ext cx="1151864" cy="928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6C42AF-0CC5-5BDF-512E-01B317EDD0C7}"/>
              </a:ext>
            </a:extLst>
          </p:cNvPr>
          <p:cNvSpPr txBox="1"/>
          <p:nvPr/>
        </p:nvSpPr>
        <p:spPr>
          <a:xfrm>
            <a:off x="2765423" y="1960165"/>
            <a:ext cx="71755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XGBoost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 is the most effective model for identifying churners.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Top predictors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: Tenure in months, total charges, referrals, monthly spend.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 </a:t>
            </a:r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Risk segmentation 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allows prioritization of retention resources.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Continuous improvement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: Retrain model with new data and monitor performance.</a:t>
            </a:r>
          </a:p>
          <a:p>
            <a:endParaRPr lang="en-US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r>
              <a:rPr lang="en-US" b="1" dirty="0">
                <a:solidFill>
                  <a:srgbClr val="002060"/>
                </a:solidFill>
                <a:latin typeface="Aptos" panose="020B0004020202020204" pitchFamily="34" charset="0"/>
              </a:rPr>
              <a:t>	Next Steps</a:t>
            </a:r>
            <a:r>
              <a:rPr lang="en-US" dirty="0">
                <a:solidFill>
                  <a:srgbClr val="002060"/>
                </a:solidFill>
                <a:latin typeface="Aptos" panose="020B0004020202020204" pitchFamily="34" charset="0"/>
              </a:rPr>
              <a:t>: Integrate into marketing workflow, track KPIs, refine strategies based on results.</a:t>
            </a:r>
          </a:p>
          <a:p>
            <a:endParaRPr lang="en-US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8DCD513-A035-E94A-3F05-623501934E09}"/>
              </a:ext>
            </a:extLst>
          </p:cNvPr>
          <p:cNvSpPr/>
          <p:nvPr/>
        </p:nvSpPr>
        <p:spPr>
          <a:xfrm>
            <a:off x="2908300" y="4822825"/>
            <a:ext cx="336550" cy="130175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4DBE6-2B65-7192-23C5-DFF53E4C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80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4296B-E1FF-A14C-5B71-39E288925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B13F18-3BE7-299A-4957-052B86B283BD}"/>
              </a:ext>
            </a:extLst>
          </p:cNvPr>
          <p:cNvSpPr/>
          <p:nvPr/>
        </p:nvSpPr>
        <p:spPr>
          <a:xfrm>
            <a:off x="2768600" y="3093391"/>
            <a:ext cx="6654800" cy="757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6EEBC-D121-2338-94EB-46A25508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6475" y="3121966"/>
            <a:ext cx="2990850" cy="7007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ptos" panose="020B0004020202020204" pitchFamily="34" charset="0"/>
              </a:rPr>
              <a:t>THANK YOU!</a:t>
            </a:r>
          </a:p>
        </p:txBody>
      </p:sp>
      <p:pic>
        <p:nvPicPr>
          <p:cNvPr id="5" name="Picture 4" descr="A blue and black logo">
            <a:extLst>
              <a:ext uri="{FF2B5EF4-FFF2-40B4-BE49-F238E27FC236}">
                <a16:creationId xmlns:a16="http://schemas.microsoft.com/office/drawing/2014/main" id="{32478446-354C-CA38-458D-7B6C0C2CB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" y="6031507"/>
            <a:ext cx="1151864" cy="92809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450EAC-FCAA-BD10-D145-3659BE01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70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57DE0-B325-9817-3B39-0DA145F17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26AEF5-6570-B3AD-B5FA-8B8882B54BD7}"/>
              </a:ext>
            </a:extLst>
          </p:cNvPr>
          <p:cNvSpPr/>
          <p:nvPr/>
        </p:nvSpPr>
        <p:spPr>
          <a:xfrm>
            <a:off x="2168524" y="1537830"/>
            <a:ext cx="8077199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80F24D-A930-19FF-A36E-0D81D0B0209D}"/>
              </a:ext>
            </a:extLst>
          </p:cNvPr>
          <p:cNvSpPr/>
          <p:nvPr/>
        </p:nvSpPr>
        <p:spPr>
          <a:xfrm>
            <a:off x="2813050" y="677216"/>
            <a:ext cx="6654800" cy="757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17F30-EDA7-5958-F8D8-99A16423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099" y="690185"/>
            <a:ext cx="5664201" cy="7007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ptos" panose="020B0004020202020204" pitchFamily="34" charset="0"/>
              </a:rPr>
              <a:t>Data &amp; Modeling Overview</a:t>
            </a:r>
          </a:p>
        </p:txBody>
      </p:sp>
      <p:pic>
        <p:nvPicPr>
          <p:cNvPr id="5" name="Picture 4" descr="A blue and black logo">
            <a:extLst>
              <a:ext uri="{FF2B5EF4-FFF2-40B4-BE49-F238E27FC236}">
                <a16:creationId xmlns:a16="http://schemas.microsoft.com/office/drawing/2014/main" id="{0AA5C452-0CDD-F70C-7742-9CFE8BE8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" y="6031507"/>
            <a:ext cx="1151864" cy="928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9EF6E3-CDE7-57BA-98BC-11BD4E707DA3}"/>
              </a:ext>
            </a:extLst>
          </p:cNvPr>
          <p:cNvSpPr txBox="1"/>
          <p:nvPr/>
        </p:nvSpPr>
        <p:spPr>
          <a:xfrm>
            <a:off x="2566588" y="1789845"/>
            <a:ext cx="73699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2060"/>
                </a:solidFill>
                <a:latin typeface="Aptos" panose="020B0004020202020204" pitchFamily="34" charset="0"/>
              </a:rPr>
              <a:t>Dataset: </a:t>
            </a:r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Customer transactional and behavioral data (7,000+ customers).</a:t>
            </a:r>
          </a:p>
          <a:p>
            <a:endParaRPr lang="en-US" sz="16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2060"/>
                </a:solidFill>
                <a:latin typeface="Aptos" panose="020B0004020202020204" pitchFamily="34" charset="0"/>
              </a:rPr>
              <a:t>Features Used: </a:t>
            </a:r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Tenure in months, monthly spend, total charges, referrals, demographics, service types, payment methods,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2060"/>
                </a:solidFill>
                <a:latin typeface="Aptos" panose="020B0004020202020204" pitchFamily="34" charset="0"/>
              </a:rPr>
              <a:t>Preprocessing: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Handled missing values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Encoded categorical variables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Scaled/normalized numeric features where needed</a:t>
            </a:r>
          </a:p>
          <a:p>
            <a:pPr marL="857250" lvl="1" indent="-400050">
              <a:buFont typeface="+mj-lt"/>
              <a:buAutoNum type="romanUcPeriod"/>
            </a:pPr>
            <a:endParaRPr lang="en-US" sz="16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2060"/>
                </a:solidFill>
                <a:latin typeface="Aptos" panose="020B0004020202020204" pitchFamily="34" charset="0"/>
              </a:rPr>
              <a:t>Train/Test Split: </a:t>
            </a:r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70% training, 30% testing.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2060"/>
                </a:solidFill>
                <a:latin typeface="Aptos" panose="020B0004020202020204" pitchFamily="34" charset="0"/>
              </a:rPr>
              <a:t>Class Imbalance Handling: </a:t>
            </a:r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Weighted models to account for fewer churners.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2060"/>
                </a:solidFill>
                <a:latin typeface="Aptos" panose="020B0004020202020204" pitchFamily="34" charset="0"/>
              </a:rPr>
              <a:t>Models Trained: </a:t>
            </a:r>
            <a:r>
              <a:rPr lang="en-US" sz="1600" dirty="0">
                <a:solidFill>
                  <a:srgbClr val="002060"/>
                </a:solidFill>
                <a:latin typeface="Aptos" panose="020B0004020202020204" pitchFamily="34" charset="0"/>
              </a:rPr>
              <a:t>Logistic Regression, Random Forest, Gradient Boosting (XGBoost).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310DC1-28ED-A9D4-427F-41DD0554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22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F0014-FF6B-C503-381C-152D7BC56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4518CB-740E-0E67-01B7-1AA2E8B75B0A}"/>
              </a:ext>
            </a:extLst>
          </p:cNvPr>
          <p:cNvSpPr/>
          <p:nvPr/>
        </p:nvSpPr>
        <p:spPr>
          <a:xfrm>
            <a:off x="6985000" y="1638300"/>
            <a:ext cx="4457700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3C57B-0AAC-1D09-6587-2ABE9FC7B93C}"/>
              </a:ext>
            </a:extLst>
          </p:cNvPr>
          <p:cNvSpPr/>
          <p:nvPr/>
        </p:nvSpPr>
        <p:spPr>
          <a:xfrm>
            <a:off x="913774" y="1638300"/>
            <a:ext cx="5372725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89679-83C1-B3D6-B32A-B646AB31DE8A}"/>
              </a:ext>
            </a:extLst>
          </p:cNvPr>
          <p:cNvSpPr/>
          <p:nvPr/>
        </p:nvSpPr>
        <p:spPr>
          <a:xfrm>
            <a:off x="2863850" y="688024"/>
            <a:ext cx="6654800" cy="757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308E49-173E-2945-AF1E-1C8953740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760795"/>
            <a:ext cx="4832350" cy="5715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ptos" panose="020B0004020202020204" pitchFamily="34" charset="0"/>
              </a:rPr>
              <a:t>Customer Churn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9FE2F2-AF4F-C3B6-FB3A-0647A6C1938A}"/>
              </a:ext>
            </a:extLst>
          </p:cNvPr>
          <p:cNvSpPr txBox="1"/>
          <p:nvPr/>
        </p:nvSpPr>
        <p:spPr>
          <a:xfrm>
            <a:off x="7207250" y="1903983"/>
            <a:ext cx="4121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Total Customers Analyzed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1,977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(Churners + Non-Churners).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Churn Rate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561 customers (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28%) 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    left AllLife.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Non-Churned Customers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1,416 customers (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72%) 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remained.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Class Imbalance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Majority are non-churners, fewer churners.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Implication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Imbalance dataset            applied </a:t>
            </a:r>
            <a:r>
              <a:rPr lang="en-US" sz="1400" i="1" dirty="0">
                <a:solidFill>
                  <a:srgbClr val="002060"/>
                </a:solidFill>
                <a:latin typeface="Aptos" panose="020B0004020202020204" pitchFamily="34" charset="0"/>
              </a:rPr>
              <a:t>scale_pos_weight 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to improve model performance.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	Key Takeaway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Roughly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3 out of 10 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customers leave churn is a significant business risk that can not be ignored.</a:t>
            </a:r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0AF8E26-EF1C-A5F5-C0A8-6C465051CA25}"/>
              </a:ext>
            </a:extLst>
          </p:cNvPr>
          <p:cNvSpPr/>
          <p:nvPr/>
        </p:nvSpPr>
        <p:spPr>
          <a:xfrm>
            <a:off x="10248900" y="2635250"/>
            <a:ext cx="107950" cy="14605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C5FE705-FA19-B43B-A7D4-1525B2601A2E}"/>
              </a:ext>
            </a:extLst>
          </p:cNvPr>
          <p:cNvSpPr/>
          <p:nvPr/>
        </p:nvSpPr>
        <p:spPr>
          <a:xfrm>
            <a:off x="7327900" y="5213350"/>
            <a:ext cx="381000" cy="889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3B4DD7-5311-51DE-0824-7BE751AB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79" y="1913508"/>
            <a:ext cx="4318314" cy="397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ue and black logo">
            <a:extLst>
              <a:ext uri="{FF2B5EF4-FFF2-40B4-BE49-F238E27FC236}">
                <a16:creationId xmlns:a16="http://schemas.microsoft.com/office/drawing/2014/main" id="{BCA5B147-C61E-D433-8730-4AAA91D34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3" y="6031507"/>
            <a:ext cx="1151864" cy="92809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470641-C3D2-E810-8176-B81AD797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3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66C5D70-84BC-48D0-F9B3-4DEC42CFBD1E}"/>
              </a:ext>
            </a:extLst>
          </p:cNvPr>
          <p:cNvSpPr/>
          <p:nvPr/>
        </p:nvSpPr>
        <p:spPr>
          <a:xfrm>
            <a:off x="10109200" y="4368800"/>
            <a:ext cx="297180" cy="9525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40028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B4F6B-15E0-FF82-6A52-1A0C7A137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D911B59-F15B-6559-851E-18ADEDF77703}"/>
              </a:ext>
            </a:extLst>
          </p:cNvPr>
          <p:cNvSpPr/>
          <p:nvPr/>
        </p:nvSpPr>
        <p:spPr>
          <a:xfrm>
            <a:off x="6985000" y="1638300"/>
            <a:ext cx="4457700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9E4471-0129-3C49-4FBD-4B80C90D77D3}"/>
              </a:ext>
            </a:extLst>
          </p:cNvPr>
          <p:cNvSpPr/>
          <p:nvPr/>
        </p:nvSpPr>
        <p:spPr>
          <a:xfrm>
            <a:off x="913774" y="1638300"/>
            <a:ext cx="5372725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3EFFFE-EC88-8C24-7E4C-F13BB62B45CC}"/>
              </a:ext>
            </a:extLst>
          </p:cNvPr>
          <p:cNvSpPr/>
          <p:nvPr/>
        </p:nvSpPr>
        <p:spPr>
          <a:xfrm>
            <a:off x="2813050" y="677216"/>
            <a:ext cx="6654800" cy="757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58350-6006-7685-D588-C81B6C46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700" y="677215"/>
            <a:ext cx="5683250" cy="7578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ptos" panose="020B0004020202020204" pitchFamily="34" charset="0"/>
              </a:rPr>
              <a:t>Impact of Tenure on Customer Churn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F86ED-68FC-45DE-9F9A-19F10B279ACB}"/>
              </a:ext>
            </a:extLst>
          </p:cNvPr>
          <p:cNvSpPr txBox="1"/>
          <p:nvPr/>
        </p:nvSpPr>
        <p:spPr>
          <a:xfrm>
            <a:off x="7207250" y="1903983"/>
            <a:ext cx="41211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Stayed customers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Median tenure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 ~42 months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; most remain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20-65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months.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Churned customers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Median tenure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~10 months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; majority leave in the first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1-2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years.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Critical window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First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12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months are the highest-risk period.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	Key Takeaway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Tenure is a strong predictor of churn.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	Business action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Focus retention campaigns on early-tenure customers (onboarding, discounts, offers, loyalty rewards).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FAC5614-31AD-8E91-2875-9DE57161A0B6}"/>
              </a:ext>
            </a:extLst>
          </p:cNvPr>
          <p:cNvSpPr/>
          <p:nvPr/>
        </p:nvSpPr>
        <p:spPr>
          <a:xfrm>
            <a:off x="7327900" y="3938117"/>
            <a:ext cx="381000" cy="889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4105C0C-0E41-068E-F703-1D05B90A25CE}"/>
              </a:ext>
            </a:extLst>
          </p:cNvPr>
          <p:cNvSpPr/>
          <p:nvPr/>
        </p:nvSpPr>
        <p:spPr>
          <a:xfrm>
            <a:off x="7327900" y="4576693"/>
            <a:ext cx="381000" cy="889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FAB392-1651-76B0-FD77-21DD8275A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298" y="1803400"/>
            <a:ext cx="5099676" cy="428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ue and black logo">
            <a:extLst>
              <a:ext uri="{FF2B5EF4-FFF2-40B4-BE49-F238E27FC236}">
                <a16:creationId xmlns:a16="http://schemas.microsoft.com/office/drawing/2014/main" id="{CA305F95-D8C5-AEE1-FF07-29063DD59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3" y="6031507"/>
            <a:ext cx="1151864" cy="92809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543EEDF-7BA4-4B6C-6568-BF2541EF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5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80C10-6E7D-7A32-0382-C863B7565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081521-A35B-7439-40B9-7EC8357275C5}"/>
              </a:ext>
            </a:extLst>
          </p:cNvPr>
          <p:cNvSpPr/>
          <p:nvPr/>
        </p:nvSpPr>
        <p:spPr>
          <a:xfrm>
            <a:off x="6985000" y="1653993"/>
            <a:ext cx="4457700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B1D90-DF32-56C7-D064-AE6E3A07438F}"/>
              </a:ext>
            </a:extLst>
          </p:cNvPr>
          <p:cNvSpPr/>
          <p:nvPr/>
        </p:nvSpPr>
        <p:spPr>
          <a:xfrm>
            <a:off x="913774" y="1638300"/>
            <a:ext cx="5372725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110FD-B135-199D-D007-40BD41914EAA}"/>
              </a:ext>
            </a:extLst>
          </p:cNvPr>
          <p:cNvSpPr/>
          <p:nvPr/>
        </p:nvSpPr>
        <p:spPr>
          <a:xfrm>
            <a:off x="2813050" y="677216"/>
            <a:ext cx="6654800" cy="757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DD664-8A4F-D698-18B8-F743157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900" y="648719"/>
            <a:ext cx="6496050" cy="75788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ptos" panose="020B0004020202020204" pitchFamily="34" charset="0"/>
              </a:rPr>
              <a:t>Impact of Monthly Spend on Customer Churn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E939B-8F57-5C93-5D5A-76FC67EE1165}"/>
              </a:ext>
            </a:extLst>
          </p:cNvPr>
          <p:cNvSpPr txBox="1"/>
          <p:nvPr/>
        </p:nvSpPr>
        <p:spPr>
          <a:xfrm>
            <a:off x="7213600" y="1903580"/>
            <a:ext cx="41211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Stayed Customers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Median monthly spend ~$65; most spend between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$25–$90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Churned Customers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Median monthly spend ~$80; very high spenders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($60+) 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are most likely to leave.</a:t>
            </a:r>
          </a:p>
          <a:p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Critical Insights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Higher monthly spend           higher likelihood of churn.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	Key Takeaway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Monthly spend is a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strong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predictor for churn.</a:t>
            </a:r>
          </a:p>
          <a:p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	Business action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Focus retention efforts on high-spending, early-tenure customers (personalized offers, loyalty rewards, VIP supports).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9F0CFE5F-EABC-45D5-A893-761AA918B404}"/>
              </a:ext>
            </a:extLst>
          </p:cNvPr>
          <p:cNvSpPr/>
          <p:nvPr/>
        </p:nvSpPr>
        <p:spPr>
          <a:xfrm>
            <a:off x="7289800" y="4152900"/>
            <a:ext cx="381000" cy="889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43FE82D-73FF-0D7B-851E-277B42C1C209}"/>
              </a:ext>
            </a:extLst>
          </p:cNvPr>
          <p:cNvSpPr/>
          <p:nvPr/>
        </p:nvSpPr>
        <p:spPr>
          <a:xfrm>
            <a:off x="7296150" y="4797955"/>
            <a:ext cx="381000" cy="889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DA2B2B9-479F-8683-F320-07C4FB25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1847849"/>
            <a:ext cx="5043585" cy="408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and black logo">
            <a:extLst>
              <a:ext uri="{FF2B5EF4-FFF2-40B4-BE49-F238E27FC236}">
                <a16:creationId xmlns:a16="http://schemas.microsoft.com/office/drawing/2014/main" id="{AF487FD7-B838-83D7-341F-35F0DBA7E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3" y="6031507"/>
            <a:ext cx="1151864" cy="92809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CA5E35-99C6-C64B-FB28-E577A5E7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54E17-21FE-9433-51CA-BA81CFFC8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35F85B-95AC-78B3-3B60-F7468E31D37B}"/>
              </a:ext>
            </a:extLst>
          </p:cNvPr>
          <p:cNvSpPr/>
          <p:nvPr/>
        </p:nvSpPr>
        <p:spPr>
          <a:xfrm>
            <a:off x="6959600" y="1638300"/>
            <a:ext cx="4457700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7BA0EB-E7AE-D22C-0CFC-4E83AA7E49B9}"/>
              </a:ext>
            </a:extLst>
          </p:cNvPr>
          <p:cNvSpPr/>
          <p:nvPr/>
        </p:nvSpPr>
        <p:spPr>
          <a:xfrm>
            <a:off x="913774" y="1638300"/>
            <a:ext cx="5372725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EC503-C274-8C97-DD41-7D15B014B911}"/>
              </a:ext>
            </a:extLst>
          </p:cNvPr>
          <p:cNvSpPr/>
          <p:nvPr/>
        </p:nvSpPr>
        <p:spPr>
          <a:xfrm>
            <a:off x="2813050" y="677216"/>
            <a:ext cx="6654800" cy="757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DB2E7-E64F-7FF9-9C6A-F3E93FCD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0" y="732777"/>
            <a:ext cx="6565900" cy="646759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  <a:latin typeface="Aptos" panose="020B0004020202020204" pitchFamily="34" charset="0"/>
              </a:rPr>
              <a:t>Top Predictors of Churn - Logistic Regression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EA563-E8C1-7742-40EF-8305466271AF}"/>
              </a:ext>
            </a:extLst>
          </p:cNvPr>
          <p:cNvSpPr txBox="1"/>
          <p:nvPr/>
        </p:nvSpPr>
        <p:spPr>
          <a:xfrm>
            <a:off x="7093503" y="1727002"/>
            <a:ext cx="4260297" cy="4508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Tenure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Longer-tenure customers are much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less 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likely to churn.</a:t>
            </a:r>
          </a:p>
          <a:p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Number of Referrals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Customers who provide more referrals have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lower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churn risk.</a:t>
            </a:r>
          </a:p>
          <a:p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Total Charges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High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total charges strongly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increases 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the likelihood of churn.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Other Key Drivers: 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Features with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positive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coefficients indicate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higher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churn risk;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negative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coefficients indicate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retention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factors.</a:t>
            </a:r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Critical Insights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Both usage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patterns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and financial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metrics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significantly impact churn probability.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	Key Takeaway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Logistic regression quantifies which features most influence churn, helping target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high-risk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customers for retention offers.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0F483BB-EEB8-424E-A6AB-9D949B8C31F7}"/>
              </a:ext>
            </a:extLst>
          </p:cNvPr>
          <p:cNvSpPr/>
          <p:nvPr/>
        </p:nvSpPr>
        <p:spPr>
          <a:xfrm>
            <a:off x="7200900" y="5467350"/>
            <a:ext cx="381000" cy="889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15526F6B-7DA0-F56B-7263-4F97B67BA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" y="1835150"/>
            <a:ext cx="4991100" cy="4345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and black logo">
            <a:extLst>
              <a:ext uri="{FF2B5EF4-FFF2-40B4-BE49-F238E27FC236}">
                <a16:creationId xmlns:a16="http://schemas.microsoft.com/office/drawing/2014/main" id="{670732A3-262A-7743-0625-75C6C57DE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3" y="6031507"/>
            <a:ext cx="1151864" cy="92809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A8A23D-E247-963E-0F47-3921CAE0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40C2B-BE4D-6A5B-B397-EF268AC38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1D650B1-AD26-841B-F2F5-F9CD6C04B937}"/>
              </a:ext>
            </a:extLst>
          </p:cNvPr>
          <p:cNvSpPr/>
          <p:nvPr/>
        </p:nvSpPr>
        <p:spPr>
          <a:xfrm>
            <a:off x="6959600" y="1638300"/>
            <a:ext cx="4457700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EC932-A7F6-0DF7-8D3B-2794FB3C0828}"/>
              </a:ext>
            </a:extLst>
          </p:cNvPr>
          <p:cNvSpPr/>
          <p:nvPr/>
        </p:nvSpPr>
        <p:spPr>
          <a:xfrm>
            <a:off x="913774" y="1638300"/>
            <a:ext cx="5372725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D9FA8E-D594-369F-B163-5968283A2C1C}"/>
              </a:ext>
            </a:extLst>
          </p:cNvPr>
          <p:cNvSpPr/>
          <p:nvPr/>
        </p:nvSpPr>
        <p:spPr>
          <a:xfrm>
            <a:off x="2813050" y="677216"/>
            <a:ext cx="6654800" cy="757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E9BF7-6A4D-389F-6F08-E3FBF1EC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099" y="690504"/>
            <a:ext cx="6654800" cy="70073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ptos" panose="020B0004020202020204" pitchFamily="34" charset="0"/>
              </a:rPr>
              <a:t>Key Drivers of Churn - Random Forest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2B33E5-9AD9-9710-26CA-BE986DA06AB1}"/>
              </a:ext>
            </a:extLst>
          </p:cNvPr>
          <p:cNvSpPr txBox="1"/>
          <p:nvPr/>
        </p:nvSpPr>
        <p:spPr>
          <a:xfrm>
            <a:off x="7157003" y="1844913"/>
            <a:ext cx="42602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Tenure in Months (21%)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Shorter-tenure customers are much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more 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likely to churn.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Total Charges (16%)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Customer with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high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total spend show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higher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churn risk.</a:t>
            </a:r>
          </a:p>
          <a:p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Number of Referrals (13%)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Referrals strongly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reduce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churn risk.</a:t>
            </a:r>
          </a:p>
          <a:p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Average Monthly Spend (12%): High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monthly bills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increase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 churn likelihood.</a:t>
            </a:r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	Key Takeaway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Retention strategies should focus on 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new, high-spending customers who are not yet engaged enough (e.g., no referrals).</a:t>
            </a:r>
          </a:p>
        </p:txBody>
      </p:sp>
      <p:pic>
        <p:nvPicPr>
          <p:cNvPr id="5" name="Picture 4" descr="A blue and black logo">
            <a:extLst>
              <a:ext uri="{FF2B5EF4-FFF2-40B4-BE49-F238E27FC236}">
                <a16:creationId xmlns:a16="http://schemas.microsoft.com/office/drawing/2014/main" id="{959E078A-3E9A-0C18-845D-9105580E4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" y="6031507"/>
            <a:ext cx="1151864" cy="92809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0EE2FC3-4594-6032-B7E3-45124D2F1E6D}"/>
              </a:ext>
            </a:extLst>
          </p:cNvPr>
          <p:cNvSpPr/>
          <p:nvPr/>
        </p:nvSpPr>
        <p:spPr>
          <a:xfrm>
            <a:off x="7277100" y="4737100"/>
            <a:ext cx="381000" cy="889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9145838-255B-551A-1E48-949AD570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" y="2176595"/>
            <a:ext cx="5137150" cy="331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7C4AC-EEFB-ADF4-F7DD-5B2609A55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94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EE76D-E34C-DD75-5FF4-BFC9132F5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F1ADFB-1C64-C74B-2DD4-FA839701949E}"/>
              </a:ext>
            </a:extLst>
          </p:cNvPr>
          <p:cNvSpPr/>
          <p:nvPr/>
        </p:nvSpPr>
        <p:spPr>
          <a:xfrm>
            <a:off x="6959600" y="1638300"/>
            <a:ext cx="4457700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6740F4-5F4A-9B96-8514-AFC4560DDDCF}"/>
              </a:ext>
            </a:extLst>
          </p:cNvPr>
          <p:cNvSpPr/>
          <p:nvPr/>
        </p:nvSpPr>
        <p:spPr>
          <a:xfrm>
            <a:off x="913774" y="1638300"/>
            <a:ext cx="5372725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3336C0-9ADE-9EDB-8469-A91AB21E3B62}"/>
              </a:ext>
            </a:extLst>
          </p:cNvPr>
          <p:cNvSpPr/>
          <p:nvPr/>
        </p:nvSpPr>
        <p:spPr>
          <a:xfrm>
            <a:off x="2813050" y="677216"/>
            <a:ext cx="6654800" cy="757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DA164-C8A9-B513-502B-B0C326A9E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799" y="691972"/>
            <a:ext cx="6242051" cy="70073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ptos" panose="020B0004020202020204" pitchFamily="34" charset="0"/>
              </a:rPr>
              <a:t>Top Predictors of Churn – Gradient 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87C4F-8FED-06F2-EDEF-1432574C5CAA}"/>
              </a:ext>
            </a:extLst>
          </p:cNvPr>
          <p:cNvSpPr txBox="1"/>
          <p:nvPr/>
        </p:nvSpPr>
        <p:spPr>
          <a:xfrm>
            <a:off x="7157003" y="1927463"/>
            <a:ext cx="426029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Top Drivers: 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Fiber Optic internet (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29%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), Internet Service (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22%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), and Tenure (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15%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) are the strongest predictors of churn.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Tenure Effect: 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Newer customers are more likely to churn.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Internet Plan Impact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High-end internet plans (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Fiber Optic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) have higher churn probability.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Key Insight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Both service type and customer behavior drive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 churn 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risk.</a:t>
            </a:r>
          </a:p>
          <a:p>
            <a:endParaRPr lang="en-US" sz="14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	</a:t>
            </a:r>
            <a:r>
              <a:rPr lang="en-US" sz="1400" b="1" dirty="0">
                <a:solidFill>
                  <a:srgbClr val="002060"/>
                </a:solidFill>
                <a:latin typeface="Aptos" panose="020B0004020202020204" pitchFamily="34" charset="0"/>
              </a:rPr>
              <a:t>Key Takeaway</a:t>
            </a:r>
            <a:r>
              <a:rPr lang="en-US" sz="1400" dirty="0">
                <a:solidFill>
                  <a:srgbClr val="002060"/>
                </a:solidFill>
                <a:latin typeface="Aptos" panose="020B0004020202020204" pitchFamily="34" charset="0"/>
              </a:rPr>
              <a:t>: Retention efforts should target new, high-spending, or Fiber Optic customers.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>
              <a:solidFill>
                <a:srgbClr val="002060"/>
              </a:solidFill>
              <a:latin typeface="Aptos" panose="020B0004020202020204" pitchFamily="34" charset="0"/>
            </a:endParaRPr>
          </a:p>
        </p:txBody>
      </p:sp>
      <p:pic>
        <p:nvPicPr>
          <p:cNvPr id="5" name="Picture 4" descr="A blue and black logo">
            <a:extLst>
              <a:ext uri="{FF2B5EF4-FFF2-40B4-BE49-F238E27FC236}">
                <a16:creationId xmlns:a16="http://schemas.microsoft.com/office/drawing/2014/main" id="{15652EBA-6E6E-5533-F9A0-C5B9B6195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" y="6031507"/>
            <a:ext cx="1151864" cy="92809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F606B68-B625-EEC9-F66B-E2BFB841D579}"/>
              </a:ext>
            </a:extLst>
          </p:cNvPr>
          <p:cNvSpPr/>
          <p:nvPr/>
        </p:nvSpPr>
        <p:spPr>
          <a:xfrm>
            <a:off x="7245350" y="4818657"/>
            <a:ext cx="381000" cy="889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83D70395-C6ED-3816-BA82-46C33E30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061169"/>
            <a:ext cx="5035550" cy="347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C0592-0219-E011-C017-99277A13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9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A2899-1FD9-F096-6A96-1FBF78792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B93804-F2FB-E6AC-C9B7-BA016B8CFDE1}"/>
              </a:ext>
            </a:extLst>
          </p:cNvPr>
          <p:cNvSpPr/>
          <p:nvPr/>
        </p:nvSpPr>
        <p:spPr>
          <a:xfrm>
            <a:off x="6512902" y="1638300"/>
            <a:ext cx="5219700" cy="1708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0AAD5-E87C-4FE5-3B61-8029DD45D2AE}"/>
              </a:ext>
            </a:extLst>
          </p:cNvPr>
          <p:cNvSpPr/>
          <p:nvPr/>
        </p:nvSpPr>
        <p:spPr>
          <a:xfrm>
            <a:off x="913774" y="1638300"/>
            <a:ext cx="5372725" cy="47053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F9B38-4EB0-FE0B-2B35-14DB5B728AAC}"/>
              </a:ext>
            </a:extLst>
          </p:cNvPr>
          <p:cNvSpPr/>
          <p:nvPr/>
        </p:nvSpPr>
        <p:spPr>
          <a:xfrm>
            <a:off x="2813050" y="677216"/>
            <a:ext cx="6654800" cy="757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C5155-9C9D-9984-9D73-58E3BFB9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5799" y="691972"/>
            <a:ext cx="6242051" cy="700735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002060"/>
                </a:solidFill>
                <a:latin typeface="Aptos" panose="020B0004020202020204" pitchFamily="34" charset="0"/>
              </a:rPr>
              <a:t>Model Performance Comparison (ROC Curves)</a:t>
            </a:r>
          </a:p>
        </p:txBody>
      </p:sp>
      <p:pic>
        <p:nvPicPr>
          <p:cNvPr id="5" name="Picture 4" descr="A blue and black logo">
            <a:extLst>
              <a:ext uri="{FF2B5EF4-FFF2-40B4-BE49-F238E27FC236}">
                <a16:creationId xmlns:a16="http://schemas.microsoft.com/office/drawing/2014/main" id="{6459FEE4-9D31-C899-5C8E-3AA041E9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" y="6031507"/>
            <a:ext cx="1151864" cy="9280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BE123F-FFCA-226C-D994-1BE5BB954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50" y="1680692"/>
            <a:ext cx="5124450" cy="1608608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600F593-1DBE-8B14-60A0-F9483FC37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1765301"/>
            <a:ext cx="5103289" cy="440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F93D37-65CD-D066-A958-86B09A18455E}"/>
              </a:ext>
            </a:extLst>
          </p:cNvPr>
          <p:cNvSpPr/>
          <p:nvPr/>
        </p:nvSpPr>
        <p:spPr>
          <a:xfrm>
            <a:off x="6578600" y="2776538"/>
            <a:ext cx="5016500" cy="284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D39F26-CC62-66D6-33FC-D19A989CBCEC}"/>
              </a:ext>
            </a:extLst>
          </p:cNvPr>
          <p:cNvSpPr/>
          <p:nvPr/>
        </p:nvSpPr>
        <p:spPr>
          <a:xfrm>
            <a:off x="9340850" y="2776538"/>
            <a:ext cx="374650" cy="2841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F207-5445-8E7C-F977-7F21EB194FDA}"/>
              </a:ext>
            </a:extLst>
          </p:cNvPr>
          <p:cNvSpPr/>
          <p:nvPr/>
        </p:nvSpPr>
        <p:spPr>
          <a:xfrm>
            <a:off x="6512902" y="3429000"/>
            <a:ext cx="5219700" cy="2914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2DF9A4-1823-213B-F79A-15C4DB4D571D}"/>
              </a:ext>
            </a:extLst>
          </p:cNvPr>
          <p:cNvSpPr txBox="1"/>
          <p:nvPr/>
        </p:nvSpPr>
        <p:spPr>
          <a:xfrm>
            <a:off x="6673850" y="3488372"/>
            <a:ext cx="48450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002060"/>
                </a:solidFill>
                <a:latin typeface="Aptos" panose="020B0004020202020204" pitchFamily="34" charset="0"/>
              </a:rPr>
              <a:t>Logistic Regression: </a:t>
            </a:r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Interpretable, decent overall performance; balanced metrics.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002060"/>
                </a:solidFill>
                <a:latin typeface="Aptos" panose="020B0004020202020204" pitchFamily="34" charset="0"/>
              </a:rPr>
              <a:t>Random Forest: </a:t>
            </a:r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Higher precision (fewer false positives) but lower recall (misses some churners).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002060"/>
                </a:solidFill>
                <a:latin typeface="Aptos" panose="020B0004020202020204" pitchFamily="34" charset="0"/>
              </a:rPr>
              <a:t>XGBoost: </a:t>
            </a:r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Best recall (0.81) and highest ROC-AUC (0.912), </a:t>
            </a:r>
            <a:r>
              <a:rPr lang="en-US" sz="1200" b="1" dirty="0">
                <a:solidFill>
                  <a:srgbClr val="002060"/>
                </a:solidFill>
                <a:latin typeface="Aptos" panose="020B0004020202020204" pitchFamily="34" charset="0"/>
              </a:rPr>
              <a:t>most effective</a:t>
            </a:r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 at identifying churners.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002060"/>
                </a:solidFill>
                <a:latin typeface="Aptos" panose="020B0004020202020204" pitchFamily="34" charset="0"/>
              </a:rPr>
              <a:t>Business Implication: </a:t>
            </a:r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XGBoost is recommended for retention campaigns targeting high-risk customers.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200" dirty="0">
              <a:solidFill>
                <a:srgbClr val="002060"/>
              </a:solidFill>
              <a:latin typeface="Aptos" panose="020B00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rgbClr val="002060"/>
                </a:solidFill>
                <a:latin typeface="Aptos" panose="020B0004020202020204" pitchFamily="34" charset="0"/>
              </a:rPr>
              <a:t>Key Insight: </a:t>
            </a:r>
            <a:r>
              <a:rPr lang="en-US" sz="1200" dirty="0">
                <a:solidFill>
                  <a:srgbClr val="002060"/>
                </a:solidFill>
                <a:latin typeface="Aptos" panose="020B0004020202020204" pitchFamily="34" charset="0"/>
              </a:rPr>
              <a:t>Model choice depends on business goals here, catching as many churners as possible is most important.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1B172-F9F0-A209-F0DB-7B986703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E06F5-062E-4103-B655-9C8CD1ED5F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01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6EBBDBC6CCB44A8521846ECC33C95" ma:contentTypeVersion="4" ma:contentTypeDescription="Create a new document." ma:contentTypeScope="" ma:versionID="5d742c0848b4bb3166efc687c17d76a6">
  <xsd:schema xmlns:xsd="http://www.w3.org/2001/XMLSchema" xmlns:xs="http://www.w3.org/2001/XMLSchema" xmlns:p="http://schemas.microsoft.com/office/2006/metadata/properties" xmlns:ns3="36c29751-d6bb-493e-8dfc-a4fea4ea4761" targetNamespace="http://schemas.microsoft.com/office/2006/metadata/properties" ma:root="true" ma:fieldsID="0d971e592854c688b349bc0180bf882e" ns3:_="">
    <xsd:import namespace="36c29751-d6bb-493e-8dfc-a4fea4ea47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c29751-d6bb-493e-8dfc-a4fea4ea47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64C476-3A8F-4203-91BA-98BADAF8AD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c29751-d6bb-493e-8dfc-a4fea4ea47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7DD4CA-381F-4348-8C77-D1CD708A7C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213491-4192-463F-98E1-CA696C26BA88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36c29751-d6bb-493e-8dfc-a4fea4ea4761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960</TotalTime>
  <Words>1156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Century Gothic</vt:lpstr>
      <vt:lpstr>Garamond</vt:lpstr>
      <vt:lpstr>Wingdings</vt:lpstr>
      <vt:lpstr>Savon</vt:lpstr>
      <vt:lpstr>Objective: Predicting Customer Churn</vt:lpstr>
      <vt:lpstr>Data &amp; Modeling Overview</vt:lpstr>
      <vt:lpstr>Customer Churn Distribution</vt:lpstr>
      <vt:lpstr>Impact of Tenure on Customer Churn</vt:lpstr>
      <vt:lpstr>Impact of Monthly Spend on Customer Churn</vt:lpstr>
      <vt:lpstr>Top Predictors of Churn - Logistic Regression Model</vt:lpstr>
      <vt:lpstr>Key Drivers of Churn - Random Forest Model</vt:lpstr>
      <vt:lpstr>Top Predictors of Churn – Gradient Boosting</vt:lpstr>
      <vt:lpstr>Model Performance Comparison (ROC Curves)</vt:lpstr>
      <vt:lpstr>Customer Churn Risk Segmentation</vt:lpstr>
      <vt:lpstr>Improving Model Accuracy &amp; Impact</vt:lpstr>
      <vt:lpstr>🎯 Recommended Retention Strategy</vt:lpstr>
      <vt:lpstr>Key Takeaways &amp; 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Shakhawat Hassan</dc:creator>
  <cp:lastModifiedBy>Shakhawat Hassan</cp:lastModifiedBy>
  <cp:revision>21</cp:revision>
  <dcterms:created xsi:type="dcterms:W3CDTF">2025-08-20T19:33:54Z</dcterms:created>
  <dcterms:modified xsi:type="dcterms:W3CDTF">2025-08-22T17:47:48Z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0x010100C746EBBDBC6CCB44A8521846ECC33C95</vt:lpwstr>
  </property>
</Properties>
</file>