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62" r:id="rId3"/>
    <p:sldId id="264" r:id="rId4"/>
    <p:sldId id="258" r:id="rId5"/>
    <p:sldId id="265" r:id="rId6"/>
    <p:sldId id="257" r:id="rId7"/>
    <p:sldId id="260" r:id="rId8"/>
    <p:sldId id="261" r:id="rId9"/>
    <p:sldId id="267" r:id="rId10"/>
    <p:sldId id="266"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C828896-34BE-4678-BF2A-F505A91F2AB0}">
          <p14:sldIdLst/>
        </p14:section>
        <p14:section name="Untitled Section" id="{F65F3888-3B11-4E96-9EA5-CC9022279E91}">
          <p14:sldIdLst>
            <p14:sldId id="256"/>
            <p14:sldId id="262"/>
            <p14:sldId id="264"/>
            <p14:sldId id="258"/>
            <p14:sldId id="265"/>
            <p14:sldId id="257"/>
            <p14:sldId id="260"/>
            <p14:sldId id="261"/>
            <p14:sldId id="267"/>
            <p14:sldId id="266"/>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52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08251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7233C1-894B-42C3-8A1B-689270CF85E8}"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113335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9196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758704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229428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7186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54656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778394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94021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211142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233C1-894B-42C3-8A1B-689270CF85E8}"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683812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233C1-894B-42C3-8A1B-689270CF85E8}"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4038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233C1-894B-42C3-8A1B-689270CF85E8}"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234358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233C1-894B-42C3-8A1B-689270CF85E8}"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41170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233C1-894B-42C3-8A1B-689270CF85E8}"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99920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7233C1-894B-42C3-8A1B-689270CF85E8}"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342536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AE7233C1-894B-42C3-8A1B-689270CF85E8}" type="datetimeFigureOut">
              <a:rPr lang="en-US" smtClean="0"/>
              <a:t>2/21/2022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7438C927-9869-4AF0-A8D7-75C1B2D3DE0B}" type="slidenum">
              <a:rPr lang="en-US" smtClean="0"/>
              <a:t>‹#›</a:t>
            </a:fld>
            <a:endParaRPr lang="en-US"/>
          </a:p>
        </p:txBody>
      </p:sp>
    </p:spTree>
    <p:extLst>
      <p:ext uri="{BB962C8B-B14F-4D97-AF65-F5344CB8AC3E}">
        <p14:creationId xmlns:p14="http://schemas.microsoft.com/office/powerpoint/2010/main" val="19584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7233C1-894B-42C3-8A1B-689270CF85E8}" type="datetimeFigureOut">
              <a:rPr lang="en-US" smtClean="0"/>
              <a:t>2/21/2022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438C927-9869-4AF0-A8D7-75C1B2D3DE0B}" type="slidenum">
              <a:rPr lang="en-US" smtClean="0"/>
              <a:t>‹#›</a:t>
            </a:fld>
            <a:endParaRPr lang="en-US"/>
          </a:p>
        </p:txBody>
      </p:sp>
    </p:spTree>
    <p:extLst>
      <p:ext uri="{BB962C8B-B14F-4D97-AF65-F5344CB8AC3E}">
        <p14:creationId xmlns:p14="http://schemas.microsoft.com/office/powerpoint/2010/main" val="896756176"/>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BCCC-0CCB-4B65-A8B9-871E9B91D34C}"/>
              </a:ext>
            </a:extLst>
          </p:cNvPr>
          <p:cNvSpPr>
            <a:spLocks noGrp="1"/>
          </p:cNvSpPr>
          <p:nvPr>
            <p:ph type="title"/>
          </p:nvPr>
        </p:nvSpPr>
        <p:spPr>
          <a:xfrm>
            <a:off x="1141413" y="609600"/>
            <a:ext cx="9905998" cy="978131"/>
          </a:xfrm>
        </p:spPr>
        <p:txBody>
          <a:bodyPr>
            <a:normAutofit/>
          </a:bodyPr>
          <a:lstStyle/>
          <a:p>
            <a:r>
              <a:rPr lang="en-US" sz="4000" dirty="0">
                <a:latin typeface="Algerian" panose="04020705040A02060702" pitchFamily="82" charset="0"/>
              </a:rPr>
              <a:t>EEE 316: power electronics project</a:t>
            </a:r>
            <a:endParaRPr lang="en-US" dirty="0">
              <a:latin typeface="Baskerville Old Face" panose="02020602080505020303" pitchFamily="18" charset="0"/>
            </a:endParaRPr>
          </a:p>
        </p:txBody>
      </p:sp>
      <p:sp>
        <p:nvSpPr>
          <p:cNvPr id="3" name="Subtitle 2">
            <a:extLst>
              <a:ext uri="{FF2B5EF4-FFF2-40B4-BE49-F238E27FC236}">
                <a16:creationId xmlns:a16="http://schemas.microsoft.com/office/drawing/2014/main" id="{824FF27F-F831-48BA-BC19-D77593DDE380}"/>
              </a:ext>
            </a:extLst>
          </p:cNvPr>
          <p:cNvSpPr>
            <a:spLocks noGrp="1"/>
          </p:cNvSpPr>
          <p:nvPr>
            <p:ph type="subTitle" idx="4294967295"/>
          </p:nvPr>
        </p:nvSpPr>
        <p:spPr>
          <a:xfrm>
            <a:off x="5797435" y="4064810"/>
            <a:ext cx="1485900" cy="487362"/>
          </a:xfrm>
          <a:ln w="28575">
            <a:solidFill>
              <a:schemeClr val="tx1"/>
            </a:solidFill>
          </a:ln>
        </p:spPr>
        <p:txBody>
          <a:bodyPr>
            <a:normAutofit/>
          </a:bodyPr>
          <a:lstStyle/>
          <a:p>
            <a:pPr marL="0" indent="0">
              <a:buNone/>
            </a:pPr>
            <a:r>
              <a:rPr lang="en-US" sz="2400" dirty="0">
                <a:latin typeface="Arial Rounded MT Bold" panose="020F0704030504030204" pitchFamily="34" charset="0"/>
              </a:rPr>
              <a:t>group:4</a:t>
            </a:r>
          </a:p>
        </p:txBody>
      </p:sp>
      <p:sp>
        <p:nvSpPr>
          <p:cNvPr id="11" name="TextBox 10">
            <a:extLst>
              <a:ext uri="{FF2B5EF4-FFF2-40B4-BE49-F238E27FC236}">
                <a16:creationId xmlns:a16="http://schemas.microsoft.com/office/drawing/2014/main" id="{57070B66-F0AA-4742-959C-8455506A174C}"/>
              </a:ext>
            </a:extLst>
          </p:cNvPr>
          <p:cNvSpPr txBox="1"/>
          <p:nvPr/>
        </p:nvSpPr>
        <p:spPr>
          <a:xfrm>
            <a:off x="5797435" y="4564698"/>
            <a:ext cx="5053791" cy="1200329"/>
          </a:xfrm>
          <a:prstGeom prst="rect">
            <a:avLst/>
          </a:prstGeom>
          <a:noFill/>
          <a:ln w="28575">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1706131 	</a:t>
            </a:r>
            <a:r>
              <a:rPr lang="en-US" dirty="0" err="1">
                <a:latin typeface="Arial" panose="020B0604020202020204" pitchFamily="34" charset="0"/>
                <a:cs typeface="Arial" panose="020B0604020202020204" pitchFamily="34" charset="0"/>
              </a:rPr>
              <a:t>Ashrafia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Khanom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1706138 	Shakhawat Iqbal Ovi </a:t>
            </a:r>
          </a:p>
          <a:p>
            <a:r>
              <a:rPr lang="en-US" dirty="0">
                <a:latin typeface="Arial" panose="020B0604020202020204" pitchFamily="34" charset="0"/>
                <a:cs typeface="Arial" panose="020B0604020202020204" pitchFamily="34" charset="0"/>
              </a:rPr>
              <a:t>1706140		Tanveer Aziz Durbar</a:t>
            </a:r>
          </a:p>
          <a:p>
            <a:r>
              <a:rPr lang="en-US" dirty="0">
                <a:latin typeface="Arial" panose="020B0604020202020204" pitchFamily="34" charset="0"/>
                <a:cs typeface="Arial" panose="020B0604020202020204" pitchFamily="34" charset="0"/>
              </a:rPr>
              <a:t>1706147		</a:t>
            </a:r>
            <a:r>
              <a:rPr lang="en-US" dirty="0" err="1">
                <a:latin typeface="Arial" panose="020B0604020202020204" pitchFamily="34" charset="0"/>
                <a:cs typeface="Arial" panose="020B0604020202020204" pitchFamily="34" charset="0"/>
              </a:rPr>
              <a:t>Samiha</a:t>
            </a:r>
            <a:r>
              <a:rPr lang="en-US" dirty="0">
                <a:latin typeface="Arial" panose="020B0604020202020204" pitchFamily="34" charset="0"/>
                <a:cs typeface="Arial" panose="020B0604020202020204" pitchFamily="34" charset="0"/>
              </a:rPr>
              <a:t> Tahsin</a:t>
            </a:r>
          </a:p>
        </p:txBody>
      </p:sp>
      <p:sp>
        <p:nvSpPr>
          <p:cNvPr id="4" name="TextBox 3">
            <a:extLst>
              <a:ext uri="{FF2B5EF4-FFF2-40B4-BE49-F238E27FC236}">
                <a16:creationId xmlns:a16="http://schemas.microsoft.com/office/drawing/2014/main" id="{B6C406AC-79FF-436F-B329-34941BFCCA4E}"/>
              </a:ext>
            </a:extLst>
          </p:cNvPr>
          <p:cNvSpPr txBox="1"/>
          <p:nvPr/>
        </p:nvSpPr>
        <p:spPr>
          <a:xfrm>
            <a:off x="1920240" y="2110399"/>
            <a:ext cx="8005156" cy="769441"/>
          </a:xfrm>
          <a:prstGeom prst="rect">
            <a:avLst/>
          </a:prstGeom>
          <a:noFill/>
        </p:spPr>
        <p:txBody>
          <a:bodyPr wrap="square" rtlCol="0">
            <a:spAutoFit/>
          </a:bodyPr>
          <a:lstStyle/>
          <a:p>
            <a:pPr algn="ctr"/>
            <a:r>
              <a:rPr lang="en-US" sz="4400" b="1" cap="all" dirty="0">
                <a:ln w="3175" cmpd="sng">
                  <a:noFill/>
                </a:ln>
                <a:solidFill>
                  <a:srgbClr val="FF0000"/>
                </a:solidFill>
                <a:effectLst>
                  <a:glow rad="38100">
                    <a:schemeClr val="bg1">
                      <a:lumMod val="65000"/>
                      <a:lumOff val="35000"/>
                      <a:alpha val="40000"/>
                    </a:schemeClr>
                  </a:glow>
                  <a:outerShdw blurRad="38100" dist="38100" dir="2700000" algn="tl">
                    <a:srgbClr val="000000">
                      <a:alpha val="43137"/>
                    </a:srgbClr>
                  </a:outerShdw>
                </a:effectLst>
                <a:latin typeface="+mj-lt"/>
                <a:ea typeface="+mj-ea"/>
                <a:cs typeface="+mj-cs"/>
              </a:rPr>
              <a:t>Dc</a:t>
            </a:r>
            <a:r>
              <a:rPr lang="en-US" sz="4000" dirty="0">
                <a:latin typeface="Baskerville Old Face" panose="02020602080505020303" pitchFamily="18" charset="0"/>
              </a:rPr>
              <a:t> </a:t>
            </a:r>
            <a:r>
              <a:rPr lang="en-US" sz="4400" b="1" cap="all" dirty="0">
                <a:ln w="3175" cmpd="sng">
                  <a:noFill/>
                </a:ln>
                <a:solidFill>
                  <a:srgbClr val="FF0000"/>
                </a:solidFill>
                <a:effectLst>
                  <a:glow rad="38100">
                    <a:schemeClr val="bg1">
                      <a:lumMod val="65000"/>
                      <a:lumOff val="35000"/>
                      <a:alpha val="40000"/>
                    </a:schemeClr>
                  </a:glow>
                  <a:outerShdw blurRad="38100" dist="38100" dir="2700000" algn="tl">
                    <a:srgbClr val="000000">
                      <a:alpha val="43137"/>
                    </a:srgbClr>
                  </a:outerShdw>
                </a:effectLst>
                <a:latin typeface="+mj-lt"/>
                <a:ea typeface="+mj-ea"/>
                <a:cs typeface="+mj-cs"/>
              </a:rPr>
              <a:t>Variable</a:t>
            </a:r>
            <a:r>
              <a:rPr lang="en-US" sz="4000" dirty="0">
                <a:latin typeface="Baskerville Old Face" panose="02020602080505020303" pitchFamily="18" charset="0"/>
              </a:rPr>
              <a:t> </a:t>
            </a:r>
            <a:r>
              <a:rPr lang="en-US" sz="4400" b="1" cap="all" dirty="0">
                <a:ln w="3175" cmpd="sng">
                  <a:noFill/>
                </a:ln>
                <a:solidFill>
                  <a:srgbClr val="FF0000"/>
                </a:solidFill>
                <a:effectLst>
                  <a:glow rad="38100">
                    <a:schemeClr val="bg1">
                      <a:lumMod val="65000"/>
                      <a:lumOff val="35000"/>
                      <a:alpha val="40000"/>
                    </a:schemeClr>
                  </a:glow>
                  <a:outerShdw blurRad="38100" dist="38100" dir="2700000" algn="tl">
                    <a:srgbClr val="000000">
                      <a:alpha val="43137"/>
                    </a:srgbClr>
                  </a:outerShdw>
                </a:effectLst>
                <a:latin typeface="+mj-lt"/>
                <a:ea typeface="+mj-ea"/>
                <a:cs typeface="+mj-cs"/>
              </a:rPr>
              <a:t>Power</a:t>
            </a:r>
            <a:r>
              <a:rPr lang="en-US" sz="4000" dirty="0">
                <a:latin typeface="Baskerville Old Face" panose="02020602080505020303" pitchFamily="18" charset="0"/>
              </a:rPr>
              <a:t> </a:t>
            </a:r>
            <a:r>
              <a:rPr lang="en-US" sz="4400" b="1" cap="all" dirty="0">
                <a:ln w="3175" cmpd="sng">
                  <a:noFill/>
                </a:ln>
                <a:solidFill>
                  <a:srgbClr val="FF0000"/>
                </a:solidFill>
                <a:effectLst>
                  <a:glow rad="38100">
                    <a:schemeClr val="bg1">
                      <a:lumMod val="65000"/>
                      <a:lumOff val="35000"/>
                      <a:alpha val="40000"/>
                    </a:schemeClr>
                  </a:glow>
                  <a:outerShdw blurRad="38100" dist="38100" dir="2700000" algn="tl">
                    <a:srgbClr val="000000">
                      <a:alpha val="43137"/>
                    </a:srgbClr>
                  </a:outerShdw>
                </a:effectLst>
                <a:latin typeface="+mj-lt"/>
                <a:ea typeface="+mj-ea"/>
                <a:cs typeface="+mj-cs"/>
              </a:rPr>
              <a:t>supply</a:t>
            </a:r>
          </a:p>
        </p:txBody>
      </p:sp>
    </p:spTree>
    <p:extLst>
      <p:ext uri="{BB962C8B-B14F-4D97-AF65-F5344CB8AC3E}">
        <p14:creationId xmlns:p14="http://schemas.microsoft.com/office/powerpoint/2010/main" val="871104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1CA84-966B-4B7F-A485-CA30DC17ECB0}"/>
              </a:ext>
            </a:extLst>
          </p:cNvPr>
          <p:cNvSpPr txBox="1"/>
          <p:nvPr/>
        </p:nvSpPr>
        <p:spPr>
          <a:xfrm>
            <a:off x="391687" y="507076"/>
            <a:ext cx="10414858" cy="1446550"/>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PROBLEM FACED AND OVERCOMING AND LIMITATIION</a:t>
            </a:r>
          </a:p>
        </p:txBody>
      </p:sp>
      <p:sp>
        <p:nvSpPr>
          <p:cNvPr id="4" name="TextBox 3">
            <a:extLst>
              <a:ext uri="{FF2B5EF4-FFF2-40B4-BE49-F238E27FC236}">
                <a16:creationId xmlns:a16="http://schemas.microsoft.com/office/drawing/2014/main" id="{1C56A5B5-0435-45D7-9C83-A63BDB0422BD}"/>
              </a:ext>
            </a:extLst>
          </p:cNvPr>
          <p:cNvSpPr txBox="1"/>
          <p:nvPr/>
        </p:nvSpPr>
        <p:spPr>
          <a:xfrm>
            <a:off x="391687" y="2252749"/>
            <a:ext cx="11046626" cy="2246769"/>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p>
            <a:pPr marL="285750" indent="-285750">
              <a:buFont typeface="Wingdings" panose="05000000000000000000" pitchFamily="2" charset="2"/>
              <a:buChar char="v"/>
            </a:pPr>
            <a:r>
              <a:rPr lang="en-US" sz="2800" dirty="0">
                <a:latin typeface="Garamond" panose="02020404030301010803" pitchFamily="18" charset="0"/>
              </a:rPr>
              <a:t>The circuit cannot make the output 0 voltage.</a:t>
            </a:r>
          </a:p>
          <a:p>
            <a:pPr marL="285750" indent="-285750">
              <a:buFont typeface="Wingdings" panose="05000000000000000000" pitchFamily="2" charset="2"/>
              <a:buChar char="v"/>
            </a:pPr>
            <a:r>
              <a:rPr lang="en-US" sz="2800" dirty="0">
                <a:latin typeface="Garamond" panose="02020404030301010803" pitchFamily="18" charset="0"/>
              </a:rPr>
              <a:t>The circuit was very unstable initially and cannot give a fixed value of voltage.</a:t>
            </a:r>
          </a:p>
          <a:p>
            <a:pPr marL="285750" indent="-285750">
              <a:buFont typeface="Wingdings" panose="05000000000000000000" pitchFamily="2" charset="2"/>
              <a:buChar char="v"/>
            </a:pPr>
            <a:r>
              <a:rPr lang="en-US" sz="2800" dirty="0">
                <a:latin typeface="Garamond" panose="02020404030301010803" pitchFamily="18" charset="0"/>
              </a:rPr>
              <a:t>After adding multiple capacitor the value is quite stable. Capacitor reduce the ripple voltage and stable the unstability.</a:t>
            </a:r>
          </a:p>
        </p:txBody>
      </p:sp>
      <p:cxnSp>
        <p:nvCxnSpPr>
          <p:cNvPr id="5" name="Straight Connector 4">
            <a:extLst>
              <a:ext uri="{FF2B5EF4-FFF2-40B4-BE49-F238E27FC236}">
                <a16:creationId xmlns:a16="http://schemas.microsoft.com/office/drawing/2014/main" id="{D7A62D44-5BA2-4F2D-9F64-9C58AAAF5E60}"/>
              </a:ext>
            </a:extLst>
          </p:cNvPr>
          <p:cNvCxnSpPr/>
          <p:nvPr/>
        </p:nvCxnSpPr>
        <p:spPr>
          <a:xfrm>
            <a:off x="0" y="507076"/>
            <a:ext cx="1232777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a:extLst>
              <a:ext uri="{FF2B5EF4-FFF2-40B4-BE49-F238E27FC236}">
                <a16:creationId xmlns:a16="http://schemas.microsoft.com/office/drawing/2014/main" id="{934F7B7A-0FC0-4C11-B5DA-48041790185D}"/>
              </a:ext>
            </a:extLst>
          </p:cNvPr>
          <p:cNvCxnSpPr/>
          <p:nvPr/>
        </p:nvCxnSpPr>
        <p:spPr>
          <a:xfrm>
            <a:off x="0" y="1870364"/>
            <a:ext cx="12192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866765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40B23-D25C-4B40-AAD8-0F0AA0F42394}"/>
              </a:ext>
            </a:extLst>
          </p:cNvPr>
          <p:cNvSpPr txBox="1"/>
          <p:nvPr/>
        </p:nvSpPr>
        <p:spPr>
          <a:xfrm>
            <a:off x="437804" y="490450"/>
            <a:ext cx="10981113"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APPLICATION</a:t>
            </a:r>
          </a:p>
        </p:txBody>
      </p:sp>
      <p:sp>
        <p:nvSpPr>
          <p:cNvPr id="3" name="TextBox 2">
            <a:extLst>
              <a:ext uri="{FF2B5EF4-FFF2-40B4-BE49-F238E27FC236}">
                <a16:creationId xmlns:a16="http://schemas.microsoft.com/office/drawing/2014/main" id="{C513D5D4-31DA-4AF8-8C5A-1D208F97427B}"/>
              </a:ext>
            </a:extLst>
          </p:cNvPr>
          <p:cNvSpPr txBox="1"/>
          <p:nvPr/>
        </p:nvSpPr>
        <p:spPr>
          <a:xfrm>
            <a:off x="466898" y="1814253"/>
            <a:ext cx="11258204" cy="2246769"/>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defPPr>
              <a:defRPr lang="en-US"/>
            </a:defPPr>
            <a:lvl1pPr marL="285750" indent="-285750">
              <a:buFont typeface="Wingdings" panose="05000000000000000000" pitchFamily="2" charset="2"/>
              <a:buChar char="v"/>
              <a:defRPr sz="2800">
                <a:latin typeface="Garamond" panose="02020404030301010803" pitchFamily="18" charset="0"/>
              </a:defRPr>
            </a:lvl1pPr>
          </a:lstStyle>
          <a:p>
            <a:r>
              <a:rPr lang="en-US" dirty="0"/>
              <a:t>  We can use it in laboratory as a voltage source.</a:t>
            </a:r>
          </a:p>
          <a:p>
            <a:r>
              <a:rPr lang="en-US" dirty="0"/>
              <a:t>Overcome the noise effect of the circuit by changing load resistance and voltage.</a:t>
            </a:r>
          </a:p>
          <a:p>
            <a:r>
              <a:rPr lang="en-US" dirty="0"/>
              <a:t> To make a circuit error free and flawless.</a:t>
            </a:r>
          </a:p>
          <a:p>
            <a:endParaRPr lang="en-US" dirty="0"/>
          </a:p>
        </p:txBody>
      </p:sp>
      <p:cxnSp>
        <p:nvCxnSpPr>
          <p:cNvPr id="4" name="Straight Connector 3">
            <a:extLst>
              <a:ext uri="{FF2B5EF4-FFF2-40B4-BE49-F238E27FC236}">
                <a16:creationId xmlns:a16="http://schemas.microsoft.com/office/drawing/2014/main" id="{0A31393C-1CED-4519-9DA5-0E2C9AE48577}"/>
              </a:ext>
            </a:extLst>
          </p:cNvPr>
          <p:cNvCxnSpPr/>
          <p:nvPr/>
        </p:nvCxnSpPr>
        <p:spPr>
          <a:xfrm>
            <a:off x="0" y="523702"/>
            <a:ext cx="1219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922A0349-99A4-4394-ABDE-29824AC7025E}"/>
              </a:ext>
            </a:extLst>
          </p:cNvPr>
          <p:cNvCxnSpPr/>
          <p:nvPr/>
        </p:nvCxnSpPr>
        <p:spPr>
          <a:xfrm>
            <a:off x="0" y="1237724"/>
            <a:ext cx="12192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2276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43C4-A538-40A0-825F-99A963FE60E9}"/>
              </a:ext>
            </a:extLst>
          </p:cNvPr>
          <p:cNvSpPr>
            <a:spLocks noGrp="1"/>
          </p:cNvSpPr>
          <p:nvPr>
            <p:ph type="title"/>
          </p:nvPr>
        </p:nvSpPr>
        <p:spPr>
          <a:xfrm>
            <a:off x="507077" y="608214"/>
            <a:ext cx="3657601" cy="762000"/>
          </a:xfrm>
        </p:spPr>
        <p:txBody>
          <a:bodyPr>
            <a:normAutofit/>
          </a:bodyPr>
          <a:lstStyle/>
          <a:p>
            <a:r>
              <a:rPr lang="en-US" sz="4400" b="1" dirty="0">
                <a:solidFill>
                  <a:srgbClr val="FF0000"/>
                </a:solidFill>
                <a:effectLst>
                  <a:glow rad="38100">
                    <a:schemeClr val="bg1">
                      <a:lumMod val="65000"/>
                      <a:lumOff val="35000"/>
                      <a:alpha val="40000"/>
                    </a:schemeClr>
                  </a:glow>
                  <a:outerShdw blurRad="38100" dist="38100" dir="2700000" algn="tl">
                    <a:srgbClr val="000000">
                      <a:alpha val="43137"/>
                    </a:srgbClr>
                  </a:outerShdw>
                </a:effectLst>
              </a:rPr>
              <a:t>objectives</a:t>
            </a:r>
          </a:p>
        </p:txBody>
      </p:sp>
      <p:sp>
        <p:nvSpPr>
          <p:cNvPr id="3" name="TextBox 2">
            <a:extLst>
              <a:ext uri="{FF2B5EF4-FFF2-40B4-BE49-F238E27FC236}">
                <a16:creationId xmlns:a16="http://schemas.microsoft.com/office/drawing/2014/main" id="{361CFF5D-8BA8-44E6-85CB-79CF0D996FEE}"/>
              </a:ext>
            </a:extLst>
          </p:cNvPr>
          <p:cNvSpPr txBox="1"/>
          <p:nvPr/>
        </p:nvSpPr>
        <p:spPr>
          <a:xfrm>
            <a:off x="420976" y="1820489"/>
            <a:ext cx="7919461" cy="3539430"/>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defPPr>
              <a:defRPr lang="en-US"/>
            </a:defPPr>
            <a:lvl1pPr marL="285750" indent="-285750">
              <a:buFont typeface="Courier New" panose="02070309020205020404" pitchFamily="49" charset="0"/>
              <a:buChar char="o"/>
              <a:defRPr sz="3200">
                <a:latin typeface="Garamond" panose="02020404030301010803" pitchFamily="18" charset="0"/>
              </a:defRPr>
            </a:lvl1pPr>
          </a:lstStyle>
          <a:p>
            <a:r>
              <a:rPr lang="en-US" dirty="0"/>
              <a:t>Regulated DC Power Supplies.</a:t>
            </a:r>
          </a:p>
          <a:p>
            <a:r>
              <a:rPr lang="en-US" dirty="0"/>
              <a:t>Provide accurate DC voltage, derived from AC mains.</a:t>
            </a:r>
          </a:p>
          <a:p>
            <a:r>
              <a:rPr lang="en-US" dirty="0"/>
              <a:t>Provide constant voltage irrespective of load variations.</a:t>
            </a:r>
          </a:p>
          <a:p>
            <a:r>
              <a:rPr lang="en-US" dirty="0"/>
              <a:t>Ensuring short circuit protection.</a:t>
            </a:r>
          </a:p>
          <a:p>
            <a:r>
              <a:rPr lang="en-US" dirty="0"/>
              <a:t>Cheaper in nature and lightweight circuit.</a:t>
            </a:r>
          </a:p>
        </p:txBody>
      </p:sp>
      <p:cxnSp>
        <p:nvCxnSpPr>
          <p:cNvPr id="5" name="Straight Connector 4">
            <a:extLst>
              <a:ext uri="{FF2B5EF4-FFF2-40B4-BE49-F238E27FC236}">
                <a16:creationId xmlns:a16="http://schemas.microsoft.com/office/drawing/2014/main" id="{70B74065-A986-4C99-AB02-D01EF5D53817}"/>
              </a:ext>
            </a:extLst>
          </p:cNvPr>
          <p:cNvCxnSpPr/>
          <p:nvPr/>
        </p:nvCxnSpPr>
        <p:spPr>
          <a:xfrm>
            <a:off x="-66502" y="597133"/>
            <a:ext cx="1219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a:extLst>
              <a:ext uri="{FF2B5EF4-FFF2-40B4-BE49-F238E27FC236}">
                <a16:creationId xmlns:a16="http://schemas.microsoft.com/office/drawing/2014/main" id="{88B2211B-85BE-4CA3-AB9E-BC385893178F}"/>
              </a:ext>
            </a:extLst>
          </p:cNvPr>
          <p:cNvCxnSpPr>
            <a:cxnSpLocks/>
          </p:cNvCxnSpPr>
          <p:nvPr/>
        </p:nvCxnSpPr>
        <p:spPr>
          <a:xfrm>
            <a:off x="-66502" y="1368834"/>
            <a:ext cx="1222525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06867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5D4B1E-EAA6-4115-87E9-BB1D3950A650}"/>
              </a:ext>
            </a:extLst>
          </p:cNvPr>
          <p:cNvSpPr/>
          <p:nvPr/>
        </p:nvSpPr>
        <p:spPr>
          <a:xfrm>
            <a:off x="495992" y="1753816"/>
            <a:ext cx="11233266" cy="2554545"/>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p>
            <a:r>
              <a:rPr lang="en-US" sz="3200" dirty="0">
                <a:latin typeface="Garamond" panose="02020404030301010803" pitchFamily="18" charset="0"/>
              </a:rPr>
              <a:t>A variable dc power supply is one which includes some means for the user to easily adjust the output voltage and sometimes the current. Adjustment is most often accomplished with a potentiometer, but may also be done with an analog control voltage, a digital input, an autotransformer, etc.</a:t>
            </a:r>
          </a:p>
        </p:txBody>
      </p:sp>
      <p:sp>
        <p:nvSpPr>
          <p:cNvPr id="3" name="TextBox 2">
            <a:extLst>
              <a:ext uri="{FF2B5EF4-FFF2-40B4-BE49-F238E27FC236}">
                <a16:creationId xmlns:a16="http://schemas.microsoft.com/office/drawing/2014/main" id="{57B6A1BE-7CDF-44C2-AF51-536C6775883F}"/>
              </a:ext>
            </a:extLst>
          </p:cNvPr>
          <p:cNvSpPr txBox="1"/>
          <p:nvPr/>
        </p:nvSpPr>
        <p:spPr>
          <a:xfrm>
            <a:off x="495993" y="665018"/>
            <a:ext cx="4583084"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38100" dist="38100" dir="2700000" algn="tl">
                    <a:srgbClr val="000000">
                      <a:alpha val="43137"/>
                    </a:srgbClr>
                  </a:outerShdw>
                </a:effectLst>
                <a:latin typeface="+mj-lt"/>
                <a:ea typeface="+mj-ea"/>
                <a:cs typeface="+mj-cs"/>
              </a:rPr>
              <a:t>INTRODUCTION</a:t>
            </a:r>
          </a:p>
        </p:txBody>
      </p:sp>
      <p:cxnSp>
        <p:nvCxnSpPr>
          <p:cNvPr id="5" name="Straight Connector 4">
            <a:extLst>
              <a:ext uri="{FF2B5EF4-FFF2-40B4-BE49-F238E27FC236}">
                <a16:creationId xmlns:a16="http://schemas.microsoft.com/office/drawing/2014/main" id="{2968D2BD-DF33-4222-AD1C-8AEB82E84596}"/>
              </a:ext>
            </a:extLst>
          </p:cNvPr>
          <p:cNvCxnSpPr/>
          <p:nvPr/>
        </p:nvCxnSpPr>
        <p:spPr>
          <a:xfrm>
            <a:off x="0" y="665018"/>
            <a:ext cx="1219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a:extLst>
              <a:ext uri="{FF2B5EF4-FFF2-40B4-BE49-F238E27FC236}">
                <a16:creationId xmlns:a16="http://schemas.microsoft.com/office/drawing/2014/main" id="{DEEBBFEA-B7DA-4D11-B0C9-748E6DDC395E}"/>
              </a:ext>
            </a:extLst>
          </p:cNvPr>
          <p:cNvCxnSpPr/>
          <p:nvPr/>
        </p:nvCxnSpPr>
        <p:spPr>
          <a:xfrm>
            <a:off x="0" y="1426147"/>
            <a:ext cx="12192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7917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D114-5FBA-4682-9E0F-CA0E7745D166}"/>
              </a:ext>
            </a:extLst>
          </p:cNvPr>
          <p:cNvSpPr>
            <a:spLocks noGrp="1"/>
          </p:cNvSpPr>
          <p:nvPr>
            <p:ph type="title"/>
          </p:nvPr>
        </p:nvSpPr>
        <p:spPr>
          <a:xfrm>
            <a:off x="332508" y="411947"/>
            <a:ext cx="7140633" cy="748119"/>
          </a:xfrm>
        </p:spPr>
        <p:txBody>
          <a:bodyPr>
            <a:noAutofit/>
          </a:bodyPr>
          <a:lstStyle/>
          <a:p>
            <a:pPr algn="ctr"/>
            <a:r>
              <a:rPr lang="en-US" sz="4400" b="1" dirty="0">
                <a:solidFill>
                  <a:srgbClr val="FF0000"/>
                </a:solidFill>
                <a:latin typeface="Maiandra GD" panose="020E0502030308020204" pitchFamily="34" charset="0"/>
              </a:rPr>
              <a:t>Required components</a:t>
            </a:r>
          </a:p>
        </p:txBody>
      </p:sp>
      <p:sp>
        <p:nvSpPr>
          <p:cNvPr id="3" name="TextBox 2">
            <a:extLst>
              <a:ext uri="{FF2B5EF4-FFF2-40B4-BE49-F238E27FC236}">
                <a16:creationId xmlns:a16="http://schemas.microsoft.com/office/drawing/2014/main" id="{F6587E5F-A4CC-47B6-9E7B-F506627D6220}"/>
              </a:ext>
            </a:extLst>
          </p:cNvPr>
          <p:cNvSpPr txBox="1"/>
          <p:nvPr/>
        </p:nvSpPr>
        <p:spPr>
          <a:xfrm>
            <a:off x="399011" y="1587615"/>
            <a:ext cx="7658100" cy="5016758"/>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p>
            <a:pPr marL="285750" indent="-285750">
              <a:buFont typeface="Courier New" panose="02070309020205020404" pitchFamily="49" charset="0"/>
              <a:buChar char="o"/>
            </a:pPr>
            <a:r>
              <a:rPr lang="en-US" sz="3200" dirty="0">
                <a:latin typeface="Garamond" panose="02020404030301010803" pitchFamily="18" charset="0"/>
              </a:rPr>
              <a:t>Step Down Transformer</a:t>
            </a:r>
          </a:p>
          <a:p>
            <a:pPr marL="285750" indent="-285750">
              <a:buFont typeface="Courier New" panose="02070309020205020404" pitchFamily="49" charset="0"/>
              <a:buChar char="o"/>
            </a:pPr>
            <a:r>
              <a:rPr lang="en-US" sz="3200" dirty="0">
                <a:latin typeface="Garamond" panose="02020404030301010803" pitchFamily="18" charset="0"/>
              </a:rPr>
              <a:t>TL – 431</a:t>
            </a:r>
          </a:p>
          <a:p>
            <a:pPr marL="285750" indent="-285750">
              <a:buFont typeface="Courier New" panose="02070309020205020404" pitchFamily="49" charset="0"/>
              <a:buChar char="o"/>
            </a:pPr>
            <a:r>
              <a:rPr lang="en-US" sz="3200" dirty="0">
                <a:latin typeface="Garamond" panose="02020404030301010803" pitchFamily="18" charset="0"/>
              </a:rPr>
              <a:t>Transistor</a:t>
            </a:r>
          </a:p>
          <a:p>
            <a:pPr marL="285750" indent="-285750">
              <a:buFont typeface="Courier New" panose="02070309020205020404" pitchFamily="49" charset="0"/>
              <a:buChar char="o"/>
            </a:pPr>
            <a:r>
              <a:rPr lang="en-US" sz="3200" dirty="0">
                <a:latin typeface="Garamond" panose="02020404030301010803" pitchFamily="18" charset="0"/>
              </a:rPr>
              <a:t>Diodes</a:t>
            </a:r>
          </a:p>
          <a:p>
            <a:pPr marL="285750" indent="-285750">
              <a:buFont typeface="Courier New" panose="02070309020205020404" pitchFamily="49" charset="0"/>
              <a:buChar char="o"/>
            </a:pPr>
            <a:r>
              <a:rPr lang="en-US" sz="3200" dirty="0">
                <a:latin typeface="Garamond" panose="02020404030301010803" pitchFamily="18" charset="0"/>
              </a:rPr>
              <a:t>Capacitors</a:t>
            </a:r>
          </a:p>
          <a:p>
            <a:pPr marL="285750" indent="-285750">
              <a:buFont typeface="Courier New" panose="02070309020205020404" pitchFamily="49" charset="0"/>
              <a:buChar char="o"/>
            </a:pPr>
            <a:r>
              <a:rPr lang="en-US" sz="3200" dirty="0">
                <a:latin typeface="Garamond" panose="02020404030301010803" pitchFamily="18" charset="0"/>
              </a:rPr>
              <a:t>Resistors</a:t>
            </a:r>
          </a:p>
          <a:p>
            <a:pPr marL="285750" indent="-285750">
              <a:buFont typeface="Courier New" panose="02070309020205020404" pitchFamily="49" charset="0"/>
              <a:buChar char="o"/>
            </a:pPr>
            <a:r>
              <a:rPr lang="en-US" sz="3200" dirty="0">
                <a:latin typeface="Garamond" panose="02020404030301010803" pitchFamily="18" charset="0"/>
              </a:rPr>
              <a:t>Potentiometer</a:t>
            </a:r>
          </a:p>
          <a:p>
            <a:pPr marL="285750" indent="-285750">
              <a:buFont typeface="Courier New" panose="02070309020205020404" pitchFamily="49" charset="0"/>
              <a:buChar char="o"/>
            </a:pPr>
            <a:r>
              <a:rPr lang="en-US" sz="3200" dirty="0">
                <a:latin typeface="Garamond" panose="02020404030301010803" pitchFamily="18" charset="0"/>
              </a:rPr>
              <a:t>Wires</a:t>
            </a:r>
          </a:p>
          <a:p>
            <a:pPr marL="285750" indent="-285750">
              <a:buFont typeface="Courier New" panose="02070309020205020404" pitchFamily="49" charset="0"/>
              <a:buChar char="o"/>
            </a:pPr>
            <a:r>
              <a:rPr lang="en-US" sz="3200" dirty="0">
                <a:latin typeface="Garamond" panose="02020404030301010803" pitchFamily="18" charset="0"/>
              </a:rPr>
              <a:t>Bread-Board</a:t>
            </a:r>
          </a:p>
          <a:p>
            <a:endParaRPr lang="en-US" sz="32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29626573-0482-4A87-AD01-EC7147872BF3}"/>
              </a:ext>
            </a:extLst>
          </p:cNvPr>
          <p:cNvCxnSpPr>
            <a:cxnSpLocks/>
          </p:cNvCxnSpPr>
          <p:nvPr/>
        </p:nvCxnSpPr>
        <p:spPr>
          <a:xfrm>
            <a:off x="0" y="411947"/>
            <a:ext cx="12283440"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B33AE79A-42D5-418A-A3FB-A579392BF5C8}"/>
              </a:ext>
            </a:extLst>
          </p:cNvPr>
          <p:cNvCxnSpPr/>
          <p:nvPr/>
        </p:nvCxnSpPr>
        <p:spPr>
          <a:xfrm>
            <a:off x="-45720" y="1160066"/>
            <a:ext cx="12283440" cy="0"/>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5614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D34CD-47E7-48E7-8CE7-59B583ACDD1A}"/>
              </a:ext>
            </a:extLst>
          </p:cNvPr>
          <p:cNvSpPr/>
          <p:nvPr/>
        </p:nvSpPr>
        <p:spPr>
          <a:xfrm>
            <a:off x="243839" y="1347319"/>
            <a:ext cx="11704321" cy="4524315"/>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p>
            <a:pPr marL="285750" indent="-285750">
              <a:buFont typeface="Wingdings" panose="05000000000000000000" pitchFamily="2" charset="2"/>
              <a:buChar char="§"/>
            </a:pPr>
            <a:r>
              <a:rPr lang="en-US" sz="3200" dirty="0">
                <a:latin typeface="Garamond" panose="02020404030301010803" pitchFamily="18" charset="0"/>
              </a:rPr>
              <a:t>The main working principle of this project is full wave rectification which is done by full wave bridge rectifier. This rectifies the output of the step-down transformer of 220 to 12 volts rating.</a:t>
            </a:r>
          </a:p>
          <a:p>
            <a:pPr marL="285750" indent="-285750">
              <a:buFont typeface="Wingdings" panose="05000000000000000000" pitchFamily="2" charset="2"/>
              <a:buChar char="§"/>
            </a:pPr>
            <a:r>
              <a:rPr lang="en-US" sz="3200" dirty="0">
                <a:latin typeface="Garamond" panose="02020404030301010803" pitchFamily="18" charset="0"/>
              </a:rPr>
              <a:t>Here we are using a shunt voltage regulator which give constant voltage.</a:t>
            </a:r>
          </a:p>
          <a:p>
            <a:pPr marL="285750" indent="-285750">
              <a:buFont typeface="Wingdings" panose="05000000000000000000" pitchFamily="2" charset="2"/>
              <a:buChar char="§"/>
            </a:pPr>
            <a:r>
              <a:rPr lang="en-US" sz="3200" dirty="0">
                <a:latin typeface="Garamond" panose="02020404030301010803" pitchFamily="18" charset="0"/>
              </a:rPr>
              <a:t>We have used the pair of voltage divider resistors to increase the output of the regulator in which the resistance is variable. So when we increase or decrease the value of that resistor the output voltage of the regulator will also change and we get a range of 2 to 12 V. </a:t>
            </a:r>
          </a:p>
        </p:txBody>
      </p:sp>
      <p:sp>
        <p:nvSpPr>
          <p:cNvPr id="3" name="TextBox 2">
            <a:extLst>
              <a:ext uri="{FF2B5EF4-FFF2-40B4-BE49-F238E27FC236}">
                <a16:creationId xmlns:a16="http://schemas.microsoft.com/office/drawing/2014/main" id="{A9F53FBD-771B-4D25-9554-E58EA7C46829}"/>
              </a:ext>
            </a:extLst>
          </p:cNvPr>
          <p:cNvSpPr txBox="1"/>
          <p:nvPr/>
        </p:nvSpPr>
        <p:spPr>
          <a:xfrm flipH="1">
            <a:off x="502920" y="437519"/>
            <a:ext cx="5831379"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WORKING</a:t>
            </a:r>
          </a:p>
        </p:txBody>
      </p:sp>
      <p:cxnSp>
        <p:nvCxnSpPr>
          <p:cNvPr id="5" name="Straight Connector 4">
            <a:extLst>
              <a:ext uri="{FF2B5EF4-FFF2-40B4-BE49-F238E27FC236}">
                <a16:creationId xmlns:a16="http://schemas.microsoft.com/office/drawing/2014/main" id="{053A1FA7-7434-4E77-92F5-99EBB2FC5EB2}"/>
              </a:ext>
            </a:extLst>
          </p:cNvPr>
          <p:cNvCxnSpPr/>
          <p:nvPr/>
        </p:nvCxnSpPr>
        <p:spPr>
          <a:xfrm>
            <a:off x="0" y="437519"/>
            <a:ext cx="1219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Connector 5">
            <a:extLst>
              <a:ext uri="{FF2B5EF4-FFF2-40B4-BE49-F238E27FC236}">
                <a16:creationId xmlns:a16="http://schemas.microsoft.com/office/drawing/2014/main" id="{1029941E-A43E-4288-BE13-BC51CA88CB88}"/>
              </a:ext>
            </a:extLst>
          </p:cNvPr>
          <p:cNvCxnSpPr/>
          <p:nvPr/>
        </p:nvCxnSpPr>
        <p:spPr>
          <a:xfrm>
            <a:off x="0" y="1193563"/>
            <a:ext cx="12192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03959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27A869-AD0A-4EB3-A123-3101200D7902}"/>
              </a:ext>
            </a:extLst>
          </p:cNvPr>
          <p:cNvPicPr>
            <a:picLocks noChangeAspect="1"/>
          </p:cNvPicPr>
          <p:nvPr/>
        </p:nvPicPr>
        <p:blipFill>
          <a:blip r:embed="rId2"/>
          <a:stretch>
            <a:fillRect/>
          </a:stretch>
        </p:blipFill>
        <p:spPr>
          <a:xfrm>
            <a:off x="1952198" y="1328465"/>
            <a:ext cx="7915702" cy="5042869"/>
          </a:xfrm>
          <a:prstGeom prst="rect">
            <a:avLst/>
          </a:prstGeom>
          <a:noFill/>
          <a:ln w="76200">
            <a:solidFill>
              <a:schemeClr val="tx2">
                <a:lumMod val="10000"/>
              </a:schemeClr>
            </a:solidFill>
          </a:ln>
          <a:effectLst>
            <a:outerShdw blurRad="50800" dist="38100" dir="16200000" rotWithShape="0">
              <a:prstClr val="black">
                <a:alpha val="40000"/>
              </a:prstClr>
            </a:outerShdw>
          </a:effectLst>
        </p:spPr>
      </p:pic>
      <p:sp>
        <p:nvSpPr>
          <p:cNvPr id="5" name="TextBox 4">
            <a:extLst>
              <a:ext uri="{FF2B5EF4-FFF2-40B4-BE49-F238E27FC236}">
                <a16:creationId xmlns:a16="http://schemas.microsoft.com/office/drawing/2014/main" id="{DBF0C2D0-9482-4EC1-AA87-963373692F84}"/>
              </a:ext>
            </a:extLst>
          </p:cNvPr>
          <p:cNvSpPr txBox="1"/>
          <p:nvPr/>
        </p:nvSpPr>
        <p:spPr>
          <a:xfrm>
            <a:off x="724591" y="343679"/>
            <a:ext cx="4762501"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BLOCK</a:t>
            </a:r>
            <a:r>
              <a:rPr lang="en-US" sz="2800" dirty="0">
                <a:latin typeface="Arial Rounded MT Bold" panose="020F0704030504030204" pitchFamily="34" charset="0"/>
              </a:rPr>
              <a:t> </a:t>
            </a:r>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DIAGRAM</a:t>
            </a:r>
          </a:p>
        </p:txBody>
      </p:sp>
      <p:cxnSp>
        <p:nvCxnSpPr>
          <p:cNvPr id="3" name="Straight Connector 2">
            <a:extLst>
              <a:ext uri="{FF2B5EF4-FFF2-40B4-BE49-F238E27FC236}">
                <a16:creationId xmlns:a16="http://schemas.microsoft.com/office/drawing/2014/main" id="{F95FE2EB-F4F4-4BC8-8BAA-15D16E550EB6}"/>
              </a:ext>
            </a:extLst>
          </p:cNvPr>
          <p:cNvCxnSpPr/>
          <p:nvPr/>
        </p:nvCxnSpPr>
        <p:spPr>
          <a:xfrm>
            <a:off x="0" y="343679"/>
            <a:ext cx="12327775"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1060FA4-3688-4F1C-964D-E2B9A4E986D9}"/>
              </a:ext>
            </a:extLst>
          </p:cNvPr>
          <p:cNvCxnSpPr/>
          <p:nvPr/>
        </p:nvCxnSpPr>
        <p:spPr>
          <a:xfrm>
            <a:off x="58189" y="1113120"/>
            <a:ext cx="12444153" cy="0"/>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06433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BD350-E1EF-497A-9282-78F840D9D3FD}"/>
              </a:ext>
            </a:extLst>
          </p:cNvPr>
          <p:cNvSpPr txBox="1"/>
          <p:nvPr/>
        </p:nvSpPr>
        <p:spPr>
          <a:xfrm>
            <a:off x="437803" y="520932"/>
            <a:ext cx="9137327"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Circuit</a:t>
            </a:r>
            <a:r>
              <a:rPr lang="en-US" sz="4000" dirty="0"/>
              <a:t> </a:t>
            </a:r>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Diagram</a:t>
            </a:r>
          </a:p>
        </p:txBody>
      </p:sp>
      <p:pic>
        <p:nvPicPr>
          <p:cNvPr id="4" name="Picture 3">
            <a:extLst>
              <a:ext uri="{FF2B5EF4-FFF2-40B4-BE49-F238E27FC236}">
                <a16:creationId xmlns:a16="http://schemas.microsoft.com/office/drawing/2014/main" id="{A0EB9642-8614-47D7-A5A6-2F51A9C137E0}"/>
              </a:ext>
            </a:extLst>
          </p:cNvPr>
          <p:cNvPicPr>
            <a:picLocks noChangeAspect="1"/>
          </p:cNvPicPr>
          <p:nvPr/>
        </p:nvPicPr>
        <p:blipFill>
          <a:blip r:embed="rId2"/>
          <a:stretch>
            <a:fillRect/>
          </a:stretch>
        </p:blipFill>
        <p:spPr>
          <a:xfrm>
            <a:off x="1203841" y="1976459"/>
            <a:ext cx="8005529" cy="3179766"/>
          </a:xfrm>
          <a:prstGeom prst="rect">
            <a:avLst/>
          </a:prstGeom>
          <a:noFill/>
          <a:ln w="76200">
            <a:solidFill>
              <a:schemeClr val="tx2">
                <a:lumMod val="10000"/>
              </a:schemeClr>
            </a:solidFill>
          </a:ln>
          <a:effectLst>
            <a:outerShdw blurRad="50800" dist="38100" dir="16200000" rotWithShape="0">
              <a:prstClr val="black">
                <a:alpha val="40000"/>
              </a:prstClr>
            </a:outerShdw>
          </a:effectLst>
        </p:spPr>
      </p:pic>
      <p:cxnSp>
        <p:nvCxnSpPr>
          <p:cNvPr id="5" name="Straight Connector 4">
            <a:extLst>
              <a:ext uri="{FF2B5EF4-FFF2-40B4-BE49-F238E27FC236}">
                <a16:creationId xmlns:a16="http://schemas.microsoft.com/office/drawing/2014/main" id="{5BE1B33E-0407-4D10-8EF5-039A6FD084CC}"/>
              </a:ext>
            </a:extLst>
          </p:cNvPr>
          <p:cNvCxnSpPr>
            <a:cxnSpLocks/>
          </p:cNvCxnSpPr>
          <p:nvPr/>
        </p:nvCxnSpPr>
        <p:spPr>
          <a:xfrm>
            <a:off x="0" y="520932"/>
            <a:ext cx="1219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8" name="Straight Connector 7">
            <a:extLst>
              <a:ext uri="{FF2B5EF4-FFF2-40B4-BE49-F238E27FC236}">
                <a16:creationId xmlns:a16="http://schemas.microsoft.com/office/drawing/2014/main" id="{99153E4A-5519-4F3F-BBB9-2BEDC58C3B00}"/>
              </a:ext>
            </a:extLst>
          </p:cNvPr>
          <p:cNvCxnSpPr/>
          <p:nvPr/>
        </p:nvCxnSpPr>
        <p:spPr>
          <a:xfrm>
            <a:off x="0" y="1205345"/>
            <a:ext cx="1228621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2087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8FDAD-7F23-458B-ABDE-FE63F84884A1}"/>
              </a:ext>
            </a:extLst>
          </p:cNvPr>
          <p:cNvSpPr txBox="1"/>
          <p:nvPr/>
        </p:nvSpPr>
        <p:spPr>
          <a:xfrm>
            <a:off x="387073" y="365669"/>
            <a:ext cx="11234119"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Simulink Circuit Diagram </a:t>
            </a:r>
          </a:p>
        </p:txBody>
      </p:sp>
      <p:pic>
        <p:nvPicPr>
          <p:cNvPr id="3" name="Picture 2">
            <a:extLst>
              <a:ext uri="{FF2B5EF4-FFF2-40B4-BE49-F238E27FC236}">
                <a16:creationId xmlns:a16="http://schemas.microsoft.com/office/drawing/2014/main" id="{7A510812-9ACC-4AFA-A386-7A2C86C45090}"/>
              </a:ext>
            </a:extLst>
          </p:cNvPr>
          <p:cNvPicPr>
            <a:picLocks noChangeAspect="1"/>
          </p:cNvPicPr>
          <p:nvPr/>
        </p:nvPicPr>
        <p:blipFill>
          <a:blip r:embed="rId2"/>
          <a:stretch>
            <a:fillRect/>
          </a:stretch>
        </p:blipFill>
        <p:spPr>
          <a:xfrm>
            <a:off x="806334" y="1198840"/>
            <a:ext cx="10129520" cy="5293491"/>
          </a:xfrm>
          <a:prstGeom prst="rect">
            <a:avLst/>
          </a:prstGeom>
          <a:noFill/>
          <a:ln w="76200">
            <a:solidFill>
              <a:schemeClr val="tx2">
                <a:lumMod val="10000"/>
              </a:schemeClr>
            </a:solidFill>
          </a:ln>
          <a:effectLst>
            <a:outerShdw blurRad="50800" dist="38100" dir="16200000" rotWithShape="0">
              <a:prstClr val="black">
                <a:alpha val="40000"/>
              </a:prstClr>
            </a:outerShdw>
          </a:effectLst>
        </p:spPr>
      </p:pic>
      <p:cxnSp>
        <p:nvCxnSpPr>
          <p:cNvPr id="5" name="Straight Connector 4">
            <a:extLst>
              <a:ext uri="{FF2B5EF4-FFF2-40B4-BE49-F238E27FC236}">
                <a16:creationId xmlns:a16="http://schemas.microsoft.com/office/drawing/2014/main" id="{346B0FCF-9BBF-402F-8FA5-03869C772A8D}"/>
              </a:ext>
            </a:extLst>
          </p:cNvPr>
          <p:cNvCxnSpPr/>
          <p:nvPr/>
        </p:nvCxnSpPr>
        <p:spPr>
          <a:xfrm>
            <a:off x="0" y="365669"/>
            <a:ext cx="12192000" cy="0"/>
          </a:xfrm>
          <a:prstGeom prst="line">
            <a:avLst/>
          </a:prstGeom>
          <a:ln w="12700"/>
        </p:spPr>
        <p:style>
          <a:lnRef idx="1">
            <a:schemeClr val="accent5"/>
          </a:lnRef>
          <a:fillRef idx="0">
            <a:schemeClr val="accent5"/>
          </a:fillRef>
          <a:effectRef idx="0">
            <a:schemeClr val="accent5"/>
          </a:effectRef>
          <a:fontRef idx="minor">
            <a:schemeClr val="tx1"/>
          </a:fontRef>
        </p:style>
      </p:cxnSp>
      <p:cxnSp>
        <p:nvCxnSpPr>
          <p:cNvPr id="7" name="Straight Connector 6">
            <a:extLst>
              <a:ext uri="{FF2B5EF4-FFF2-40B4-BE49-F238E27FC236}">
                <a16:creationId xmlns:a16="http://schemas.microsoft.com/office/drawing/2014/main" id="{B21B0092-70CF-4AB4-9B76-CB104BB9596C}"/>
              </a:ext>
            </a:extLst>
          </p:cNvPr>
          <p:cNvCxnSpPr>
            <a:cxnSpLocks/>
          </p:cNvCxnSpPr>
          <p:nvPr/>
        </p:nvCxnSpPr>
        <p:spPr>
          <a:xfrm>
            <a:off x="0" y="1024754"/>
            <a:ext cx="12111644"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77445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F262-9DB6-42A3-B159-878959EF83DB}"/>
              </a:ext>
            </a:extLst>
          </p:cNvPr>
          <p:cNvSpPr txBox="1">
            <a:spLocks/>
          </p:cNvSpPr>
          <p:nvPr/>
        </p:nvSpPr>
        <p:spPr>
          <a:xfrm>
            <a:off x="325652" y="526473"/>
            <a:ext cx="8337867" cy="782320"/>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rgbClr val="FF0000"/>
              </a:solidFill>
              <a:latin typeface="Maiandra GD" panose="020E0502030308020204" pitchFamily="34" charset="0"/>
            </a:endParaRPr>
          </a:p>
        </p:txBody>
      </p:sp>
      <p:sp>
        <p:nvSpPr>
          <p:cNvPr id="3" name="TextBox 2">
            <a:extLst>
              <a:ext uri="{FF2B5EF4-FFF2-40B4-BE49-F238E27FC236}">
                <a16:creationId xmlns:a16="http://schemas.microsoft.com/office/drawing/2014/main" id="{65EDD20B-F21C-4BEE-8CE3-24C57CFD5D58}"/>
              </a:ext>
            </a:extLst>
          </p:cNvPr>
          <p:cNvSpPr txBox="1"/>
          <p:nvPr/>
        </p:nvSpPr>
        <p:spPr>
          <a:xfrm>
            <a:off x="615603" y="1291065"/>
            <a:ext cx="4019267" cy="1661993"/>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none" rtlCol="0">
            <a:spAutoFit/>
          </a:bodyPr>
          <a:lstStyle>
            <a:defPPr>
              <a:defRPr lang="en-US"/>
            </a:defPPr>
            <a:lvl1pPr>
              <a:defRPr sz="2400">
                <a:latin typeface="Garamond" panose="02020404030301010803" pitchFamily="18" charset="0"/>
              </a:defRPr>
            </a:lvl1pPr>
          </a:lstStyle>
          <a:p>
            <a:r>
              <a:rPr lang="en-US" dirty="0"/>
              <a:t>Buck converter principle:</a:t>
            </a:r>
          </a:p>
          <a:p>
            <a:r>
              <a:rPr lang="en-US" dirty="0"/>
              <a:t>Vo = D*Vs</a:t>
            </a:r>
          </a:p>
          <a:p>
            <a:r>
              <a:rPr lang="en-US" dirty="0"/>
              <a:t>D=Duty Cycle</a:t>
            </a:r>
          </a:p>
          <a:p>
            <a:endParaRPr lang="en-US" dirty="0"/>
          </a:p>
        </p:txBody>
      </p:sp>
      <p:pic>
        <p:nvPicPr>
          <p:cNvPr id="4" name="Picture 3">
            <a:extLst>
              <a:ext uri="{FF2B5EF4-FFF2-40B4-BE49-F238E27FC236}">
                <a16:creationId xmlns:a16="http://schemas.microsoft.com/office/drawing/2014/main" id="{502ACC9B-6474-4E5E-BEFD-EBA78230AA7B}"/>
              </a:ext>
            </a:extLst>
          </p:cNvPr>
          <p:cNvPicPr>
            <a:picLocks noChangeAspect="1"/>
          </p:cNvPicPr>
          <p:nvPr/>
        </p:nvPicPr>
        <p:blipFill>
          <a:blip r:embed="rId2"/>
          <a:stretch>
            <a:fillRect/>
          </a:stretch>
        </p:blipFill>
        <p:spPr>
          <a:xfrm>
            <a:off x="4881880" y="1424940"/>
            <a:ext cx="5899727" cy="4150389"/>
          </a:xfrm>
          <a:prstGeom prst="rect">
            <a:avLst/>
          </a:prstGeom>
          <a:noFill/>
          <a:ln w="76200">
            <a:solidFill>
              <a:schemeClr val="tx2">
                <a:lumMod val="10000"/>
              </a:schemeClr>
            </a:solidFill>
          </a:ln>
          <a:effectLst>
            <a:outerShdw blurRad="50800" dist="38100" dir="16200000" rotWithShape="0">
              <a:prstClr val="black">
                <a:alpha val="40000"/>
              </a:prstClr>
            </a:outerShdw>
          </a:effectLst>
        </p:spPr>
      </p:pic>
      <p:sp>
        <p:nvSpPr>
          <p:cNvPr id="5" name="TextBox 4">
            <a:extLst>
              <a:ext uri="{FF2B5EF4-FFF2-40B4-BE49-F238E27FC236}">
                <a16:creationId xmlns:a16="http://schemas.microsoft.com/office/drawing/2014/main" id="{933EA79C-51A8-4828-AF1C-E3AE96645C84}"/>
              </a:ext>
            </a:extLst>
          </p:cNvPr>
          <p:cNvSpPr txBox="1"/>
          <p:nvPr/>
        </p:nvSpPr>
        <p:spPr>
          <a:xfrm>
            <a:off x="4881880" y="5691476"/>
            <a:ext cx="5899727" cy="830997"/>
          </a:xfrm>
          <a:prstGeom prst="rect">
            <a:avLst/>
          </a:prstGeom>
          <a:noFill/>
          <a:ln w="76200">
            <a:solidFill>
              <a:schemeClr val="tx2">
                <a:lumMod val="10000"/>
              </a:schemeClr>
            </a:solidFill>
          </a:ln>
          <a:effectLst>
            <a:outerShdw blurRad="50800" dist="38100" dir="16200000" rotWithShape="0">
              <a:prstClr val="black">
                <a:alpha val="40000"/>
              </a:prstClr>
            </a:outerShdw>
          </a:effectLst>
        </p:spPr>
        <p:txBody>
          <a:bodyPr wrap="square" rtlCol="0">
            <a:spAutoFit/>
          </a:bodyPr>
          <a:lstStyle/>
          <a:p>
            <a:r>
              <a:rPr lang="en-US" sz="2400" dirty="0">
                <a:latin typeface="Garamond" panose="02020404030301010803" pitchFamily="18" charset="0"/>
              </a:rPr>
              <a:t>Yellow = 50% duty cycle</a:t>
            </a:r>
          </a:p>
          <a:p>
            <a:r>
              <a:rPr lang="en-US" sz="2400" dirty="0">
                <a:latin typeface="Garamond" panose="02020404030301010803" pitchFamily="18" charset="0"/>
              </a:rPr>
              <a:t>Blue = shifted sawtooth for &gt;=50% duty cycle</a:t>
            </a:r>
          </a:p>
        </p:txBody>
      </p:sp>
      <p:pic>
        <p:nvPicPr>
          <p:cNvPr id="6" name="Picture 5">
            <a:extLst>
              <a:ext uri="{FF2B5EF4-FFF2-40B4-BE49-F238E27FC236}">
                <a16:creationId xmlns:a16="http://schemas.microsoft.com/office/drawing/2014/main" id="{8216FC1C-1F61-4D88-A8F3-184AD2C13A59}"/>
              </a:ext>
            </a:extLst>
          </p:cNvPr>
          <p:cNvPicPr>
            <a:picLocks noChangeAspect="1"/>
          </p:cNvPicPr>
          <p:nvPr/>
        </p:nvPicPr>
        <p:blipFill>
          <a:blip r:embed="rId3"/>
          <a:stretch>
            <a:fillRect/>
          </a:stretch>
        </p:blipFill>
        <p:spPr>
          <a:xfrm>
            <a:off x="615603" y="2921995"/>
            <a:ext cx="3908860" cy="2769481"/>
          </a:xfrm>
          <a:prstGeom prst="rect">
            <a:avLst/>
          </a:prstGeom>
          <a:noFill/>
          <a:ln w="76200">
            <a:solidFill>
              <a:schemeClr val="tx2">
                <a:lumMod val="10000"/>
              </a:schemeClr>
            </a:solidFill>
          </a:ln>
          <a:effectLst>
            <a:outerShdw blurRad="50800" dist="38100" dir="16200000" rotWithShape="0">
              <a:prstClr val="black">
                <a:alpha val="40000"/>
              </a:prstClr>
            </a:outerShdw>
          </a:effectLst>
        </p:spPr>
      </p:pic>
      <p:sp>
        <p:nvSpPr>
          <p:cNvPr id="7" name="TextBox 6">
            <a:extLst>
              <a:ext uri="{FF2B5EF4-FFF2-40B4-BE49-F238E27FC236}">
                <a16:creationId xmlns:a16="http://schemas.microsoft.com/office/drawing/2014/main" id="{E2A2C198-58CC-4F5D-A66B-334E32FF9B83}"/>
              </a:ext>
            </a:extLst>
          </p:cNvPr>
          <p:cNvSpPr txBox="1"/>
          <p:nvPr/>
        </p:nvSpPr>
        <p:spPr>
          <a:xfrm>
            <a:off x="464058" y="335527"/>
            <a:ext cx="9137142" cy="769441"/>
          </a:xfrm>
          <a:prstGeom prst="rect">
            <a:avLst/>
          </a:prstGeom>
          <a:noFill/>
        </p:spPr>
        <p:txBody>
          <a:bodyPr wrap="square" rtlCol="0">
            <a:spAutoFit/>
          </a:bodyPr>
          <a:lstStyle/>
          <a:p>
            <a:r>
              <a:rPr lang="en-US" sz="44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Maiandra GD" panose="020E0502030308020204" pitchFamily="34" charset="0"/>
                <a:ea typeface="+mj-ea"/>
                <a:cs typeface="+mj-cs"/>
              </a:rPr>
              <a:t>BUCK CONVERTER PRINCIPLE</a:t>
            </a:r>
          </a:p>
        </p:txBody>
      </p:sp>
      <p:cxnSp>
        <p:nvCxnSpPr>
          <p:cNvPr id="9" name="Straight Connector 8">
            <a:extLst>
              <a:ext uri="{FF2B5EF4-FFF2-40B4-BE49-F238E27FC236}">
                <a16:creationId xmlns:a16="http://schemas.microsoft.com/office/drawing/2014/main" id="{CE142C55-AE77-434E-9A7F-9812585473F9}"/>
              </a:ext>
            </a:extLst>
          </p:cNvPr>
          <p:cNvCxnSpPr>
            <a:cxnSpLocks/>
          </p:cNvCxnSpPr>
          <p:nvPr/>
        </p:nvCxnSpPr>
        <p:spPr>
          <a:xfrm flipV="1">
            <a:off x="0" y="344371"/>
            <a:ext cx="12192000" cy="31593"/>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a:extLst>
              <a:ext uri="{FF2B5EF4-FFF2-40B4-BE49-F238E27FC236}">
                <a16:creationId xmlns:a16="http://schemas.microsoft.com/office/drawing/2014/main" id="{1D6BC586-0336-4304-870D-20C63394BC0D}"/>
              </a:ext>
            </a:extLst>
          </p:cNvPr>
          <p:cNvCxnSpPr/>
          <p:nvPr/>
        </p:nvCxnSpPr>
        <p:spPr>
          <a:xfrm>
            <a:off x="0" y="1088343"/>
            <a:ext cx="12319462"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00449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232</TotalTime>
  <Words>296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Rounded MT Bold</vt:lpstr>
      <vt:lpstr>Baskerville Old Face</vt:lpstr>
      <vt:lpstr>Century Gothic</vt:lpstr>
      <vt:lpstr>Courier New</vt:lpstr>
      <vt:lpstr>Garamond</vt:lpstr>
      <vt:lpstr>Maiandra GD</vt:lpstr>
      <vt:lpstr>Wingdings</vt:lpstr>
      <vt:lpstr>Mesh</vt:lpstr>
      <vt:lpstr>EEE 316: power electronics project</vt:lpstr>
      <vt:lpstr>objectives</vt:lpstr>
      <vt:lpstr>PowerPoint Presentation</vt:lpstr>
      <vt:lpstr>Required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316 Project presentation</dc:title>
  <dc:creator>Shakhawat Ovi</dc:creator>
  <cp:lastModifiedBy>Shakhawat Ovi</cp:lastModifiedBy>
  <cp:revision>25</cp:revision>
  <dcterms:created xsi:type="dcterms:W3CDTF">2022-02-18T16:48:00Z</dcterms:created>
  <dcterms:modified xsi:type="dcterms:W3CDTF">2022-02-21T10:13:23Z</dcterms:modified>
</cp:coreProperties>
</file>