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3"/>
  </p:notesMasterIdLst>
  <p:sldIdLst>
    <p:sldId id="256" r:id="rId3"/>
    <p:sldId id="259" r:id="rId4"/>
    <p:sldId id="260" r:id="rId5"/>
    <p:sldId id="257" r:id="rId6"/>
    <p:sldId id="293" r:id="rId7"/>
    <p:sldId id="314" r:id="rId8"/>
    <p:sldId id="302" r:id="rId9"/>
    <p:sldId id="295" r:id="rId10"/>
    <p:sldId id="313" r:id="rId11"/>
    <p:sldId id="299" r:id="rId12"/>
    <p:sldId id="300" r:id="rId13"/>
    <p:sldId id="296" r:id="rId14"/>
    <p:sldId id="305" r:id="rId15"/>
    <p:sldId id="301" r:id="rId16"/>
    <p:sldId id="303" r:id="rId17"/>
    <p:sldId id="304" r:id="rId18"/>
    <p:sldId id="306" r:id="rId19"/>
    <p:sldId id="298" r:id="rId20"/>
    <p:sldId id="297" r:id="rId21"/>
    <p:sldId id="308" r:id="rId22"/>
    <p:sldId id="310" r:id="rId23"/>
    <p:sldId id="307" r:id="rId24"/>
    <p:sldId id="309" r:id="rId25"/>
    <p:sldId id="311" r:id="rId26"/>
    <p:sldId id="312" r:id="rId27"/>
    <p:sldId id="317" r:id="rId28"/>
    <p:sldId id="318" r:id="rId29"/>
    <p:sldId id="315" r:id="rId30"/>
    <p:sldId id="316" r:id="rId31"/>
    <p:sldId id="292" r:id="rId32"/>
  </p:sldIdLst>
  <p:sldSz cx="9144000" cy="5143500" type="screen16x9"/>
  <p:notesSz cx="6858000" cy="9144000"/>
  <p:embeddedFontLst>
    <p:embeddedFont>
      <p:font typeface="EB Garamond" panose="020B0604020202020204" charset="0"/>
      <p:regular r:id="rId34"/>
      <p:bold r:id="rId35"/>
      <p:italic r:id="rId36"/>
      <p:boldItalic r:id="rId37"/>
    </p:embeddedFont>
    <p:embeddedFont>
      <p:font typeface="Proxima Nova" panose="020B0604020202020204" charset="0"/>
      <p:regular r:id="rId38"/>
      <p:bold r:id="rId39"/>
      <p:italic r:id="rId40"/>
      <p:boldItalic r:id="rId41"/>
    </p:embeddedFont>
    <p:embeddedFont>
      <p:font typeface="Montserrat ExtraBold" panose="020B0604020202020204" charset="0"/>
      <p:bold r:id="rId42"/>
      <p:boldItalic r:id="rId43"/>
    </p:embeddedFont>
    <p:embeddedFont>
      <p:font typeface="Proxima Nova Semibold" panose="020B0604020202020204" charset="0"/>
      <p:regular r:id="rId44"/>
      <p:bold r:id="rId45"/>
      <p:boldItalic r:id="rId46"/>
    </p:embeddedFont>
    <p:embeddedFont>
      <p:font typeface="Squada One" panose="020B0604020202020204" charset="0"/>
      <p:regular r:id="rId47"/>
    </p:embeddedFont>
    <p:embeddedFont>
      <p:font typeface="Montserrat Light" panose="020B0604020202020204" charset="0"/>
      <p:regular r:id="rId48"/>
      <p:bold r:id="rId49"/>
      <p:italic r:id="rId50"/>
      <p:boldItalic r:id="rId51"/>
    </p:embeddedFont>
    <p:embeddedFont>
      <p:font typeface="Montserrat Black" panose="020B0604020202020204" charset="0"/>
      <p:bold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2892C3-54C2-4A35-AC45-36D38E80B41D}">
  <a:tblStyle styleId="{8B2892C3-54C2-4A35-AC45-36D38E80B4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2"/>
        <p:cNvGrpSpPr/>
        <p:nvPr/>
      </p:nvGrpSpPr>
      <p:grpSpPr>
        <a:xfrm>
          <a:off x="0" y="0"/>
          <a:ext cx="0" cy="0"/>
          <a:chOff x="0" y="0"/>
          <a:chExt cx="0" cy="0"/>
        </a:xfrm>
      </p:grpSpPr>
      <p:sp>
        <p:nvSpPr>
          <p:cNvPr id="9943" name="Google Shape;9943;g41c1c0d222_3_7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4" name="Google Shape;9944;g41c1c0d222_3_7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7" name="Google Shape;87;p1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Collection of limitless creations</a:t>
            </a:r>
            <a:endParaRPr dirty="0">
              <a:solidFill>
                <a:srgbClr val="434343"/>
              </a:solidFill>
            </a:endParaRPr>
          </a:p>
        </p:txBody>
      </p:sp>
      <p:sp>
        <p:nvSpPr>
          <p:cNvPr id="94" name="Google Shape;94;p14"/>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rgbClr val="434343"/>
                </a:solidFill>
              </a:rPr>
              <a:t>Genesis Point</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Switchboard Diagram Ground Floor</a:t>
            </a:r>
            <a:endParaRPr lang="en-US" dirty="0"/>
          </a:p>
        </p:txBody>
      </p:sp>
      <p:pic>
        <p:nvPicPr>
          <p:cNvPr id="3" name="Picture 2"/>
          <p:cNvPicPr>
            <a:picLocks noChangeAspect="1"/>
          </p:cNvPicPr>
          <p:nvPr/>
        </p:nvPicPr>
        <p:blipFill>
          <a:blip r:embed="rId2"/>
          <a:stretch>
            <a:fillRect/>
          </a:stretch>
        </p:blipFill>
        <p:spPr>
          <a:xfrm>
            <a:off x="1250503" y="1193537"/>
            <a:ext cx="6401693" cy="3772426"/>
          </a:xfrm>
          <a:prstGeom prst="rect">
            <a:avLst/>
          </a:prstGeom>
        </p:spPr>
      </p:pic>
    </p:spTree>
    <p:extLst>
      <p:ext uri="{BB962C8B-B14F-4D97-AF65-F5344CB8AC3E}">
        <p14:creationId xmlns:p14="http://schemas.microsoft.com/office/powerpoint/2010/main" val="378878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Ground Floor </a:t>
            </a:r>
            <a:endParaRPr lang="en-US" dirty="0"/>
          </a:p>
        </p:txBody>
      </p:sp>
      <p:pic>
        <p:nvPicPr>
          <p:cNvPr id="3" name="Picture 2"/>
          <p:cNvPicPr>
            <a:picLocks noChangeAspect="1"/>
          </p:cNvPicPr>
          <p:nvPr/>
        </p:nvPicPr>
        <p:blipFill>
          <a:blip r:embed="rId2"/>
          <a:stretch>
            <a:fillRect/>
          </a:stretch>
        </p:blipFill>
        <p:spPr>
          <a:xfrm>
            <a:off x="1275898" y="1034100"/>
            <a:ext cx="6039302" cy="3667988"/>
          </a:xfrm>
          <a:prstGeom prst="rect">
            <a:avLst/>
          </a:prstGeom>
        </p:spPr>
      </p:pic>
    </p:spTree>
    <p:extLst>
      <p:ext uri="{BB962C8B-B14F-4D97-AF65-F5344CB8AC3E}">
        <p14:creationId xmlns:p14="http://schemas.microsoft.com/office/powerpoint/2010/main" val="304850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Emergency Switchboard Diagram</a:t>
            </a:r>
            <a:endParaRPr lang="en-US" dirty="0"/>
          </a:p>
        </p:txBody>
      </p:sp>
      <p:pic>
        <p:nvPicPr>
          <p:cNvPr id="3" name="Picture 2"/>
          <p:cNvPicPr>
            <a:picLocks noChangeAspect="1"/>
          </p:cNvPicPr>
          <p:nvPr/>
        </p:nvPicPr>
        <p:blipFill>
          <a:blip r:embed="rId2"/>
          <a:stretch>
            <a:fillRect/>
          </a:stretch>
        </p:blipFill>
        <p:spPr>
          <a:xfrm>
            <a:off x="1328298" y="1193292"/>
            <a:ext cx="6296904" cy="3639058"/>
          </a:xfrm>
          <a:prstGeom prst="rect">
            <a:avLst/>
          </a:prstGeom>
        </p:spPr>
      </p:pic>
    </p:spTree>
    <p:extLst>
      <p:ext uri="{BB962C8B-B14F-4D97-AF65-F5344CB8AC3E}">
        <p14:creationId xmlns:p14="http://schemas.microsoft.com/office/powerpoint/2010/main" val="107883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Others Emergency Switchboard diagram of ground floor</a:t>
            </a:r>
            <a:endParaRPr lang="en-US" dirty="0"/>
          </a:p>
        </p:txBody>
      </p:sp>
      <p:pic>
        <p:nvPicPr>
          <p:cNvPr id="3" name="Picture 2"/>
          <p:cNvPicPr>
            <a:picLocks noChangeAspect="1"/>
          </p:cNvPicPr>
          <p:nvPr/>
        </p:nvPicPr>
        <p:blipFill>
          <a:blip r:embed="rId2"/>
          <a:stretch>
            <a:fillRect/>
          </a:stretch>
        </p:blipFill>
        <p:spPr>
          <a:xfrm>
            <a:off x="1506847" y="1267967"/>
            <a:ext cx="5902931" cy="3705899"/>
          </a:xfrm>
          <a:prstGeom prst="rect">
            <a:avLst/>
          </a:prstGeom>
        </p:spPr>
      </p:pic>
    </p:spTree>
    <p:extLst>
      <p:ext uri="{BB962C8B-B14F-4D97-AF65-F5344CB8AC3E}">
        <p14:creationId xmlns:p14="http://schemas.microsoft.com/office/powerpoint/2010/main" val="302145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Switchboard diagram for first floor</a:t>
            </a:r>
          </a:p>
        </p:txBody>
      </p:sp>
      <p:pic>
        <p:nvPicPr>
          <p:cNvPr id="3" name="Picture 2"/>
          <p:cNvPicPr>
            <a:picLocks noChangeAspect="1"/>
          </p:cNvPicPr>
          <p:nvPr/>
        </p:nvPicPr>
        <p:blipFill>
          <a:blip r:embed="rId2"/>
          <a:stretch>
            <a:fillRect/>
          </a:stretch>
        </p:blipFill>
        <p:spPr>
          <a:xfrm>
            <a:off x="2254250" y="1222613"/>
            <a:ext cx="4748646" cy="3468766"/>
          </a:xfrm>
          <a:prstGeom prst="rect">
            <a:avLst/>
          </a:prstGeom>
        </p:spPr>
      </p:pic>
    </p:spTree>
    <p:extLst>
      <p:ext uri="{BB962C8B-B14F-4D97-AF65-F5344CB8AC3E}">
        <p14:creationId xmlns:p14="http://schemas.microsoft.com/office/powerpoint/2010/main" val="129578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Switchboard Diagram </a:t>
            </a:r>
            <a:r>
              <a:rPr lang="en-US" dirty="0" smtClean="0"/>
              <a:t>First </a:t>
            </a:r>
            <a:r>
              <a:rPr lang="en-US" dirty="0"/>
              <a:t>Floor</a:t>
            </a:r>
          </a:p>
        </p:txBody>
      </p:sp>
      <p:pic>
        <p:nvPicPr>
          <p:cNvPr id="3" name="Picture 2"/>
          <p:cNvPicPr>
            <a:picLocks noChangeAspect="1"/>
          </p:cNvPicPr>
          <p:nvPr/>
        </p:nvPicPr>
        <p:blipFill>
          <a:blip r:embed="rId2"/>
          <a:stretch>
            <a:fillRect/>
          </a:stretch>
        </p:blipFill>
        <p:spPr>
          <a:xfrm>
            <a:off x="734981" y="1122269"/>
            <a:ext cx="7399370" cy="3767224"/>
          </a:xfrm>
          <a:prstGeom prst="rect">
            <a:avLst/>
          </a:prstGeom>
        </p:spPr>
      </p:pic>
    </p:spTree>
    <p:extLst>
      <p:ext uri="{BB962C8B-B14F-4D97-AF65-F5344CB8AC3E}">
        <p14:creationId xmlns:p14="http://schemas.microsoft.com/office/powerpoint/2010/main" val="374500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Switchboard Diagram </a:t>
            </a:r>
            <a:r>
              <a:rPr lang="en-US" dirty="0" smtClean="0"/>
              <a:t>First </a:t>
            </a:r>
            <a:r>
              <a:rPr lang="en-US" dirty="0"/>
              <a:t>Floor</a:t>
            </a:r>
          </a:p>
        </p:txBody>
      </p:sp>
      <p:pic>
        <p:nvPicPr>
          <p:cNvPr id="3" name="Picture 2"/>
          <p:cNvPicPr>
            <a:picLocks noChangeAspect="1"/>
          </p:cNvPicPr>
          <p:nvPr/>
        </p:nvPicPr>
        <p:blipFill>
          <a:blip r:embed="rId2"/>
          <a:stretch>
            <a:fillRect/>
          </a:stretch>
        </p:blipFill>
        <p:spPr>
          <a:xfrm>
            <a:off x="1100816" y="1212850"/>
            <a:ext cx="6995649" cy="3676650"/>
          </a:xfrm>
          <a:prstGeom prst="rect">
            <a:avLst/>
          </a:prstGeom>
        </p:spPr>
      </p:pic>
    </p:spTree>
    <p:extLst>
      <p:ext uri="{BB962C8B-B14F-4D97-AF65-F5344CB8AC3E}">
        <p14:creationId xmlns:p14="http://schemas.microsoft.com/office/powerpoint/2010/main" val="629284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Emergency Switchboard Diagram of First floor</a:t>
            </a:r>
            <a:endParaRPr lang="en-US" dirty="0"/>
          </a:p>
        </p:txBody>
      </p:sp>
      <p:pic>
        <p:nvPicPr>
          <p:cNvPr id="3" name="Picture 2"/>
          <p:cNvPicPr>
            <a:picLocks noChangeAspect="1"/>
          </p:cNvPicPr>
          <p:nvPr/>
        </p:nvPicPr>
        <p:blipFill>
          <a:blip r:embed="rId2"/>
          <a:stretch>
            <a:fillRect/>
          </a:stretch>
        </p:blipFill>
        <p:spPr>
          <a:xfrm>
            <a:off x="1328298" y="1193292"/>
            <a:ext cx="6296904" cy="3639058"/>
          </a:xfrm>
          <a:prstGeom prst="rect">
            <a:avLst/>
          </a:prstGeom>
        </p:spPr>
      </p:pic>
    </p:spTree>
    <p:extLst>
      <p:ext uri="{BB962C8B-B14F-4D97-AF65-F5344CB8AC3E}">
        <p14:creationId xmlns:p14="http://schemas.microsoft.com/office/powerpoint/2010/main" val="140355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Emergency Switchboard Diagram first floor</a:t>
            </a:r>
            <a:endParaRPr lang="en-US" dirty="0"/>
          </a:p>
        </p:txBody>
      </p:sp>
      <p:pic>
        <p:nvPicPr>
          <p:cNvPr id="4" name="Picture 3"/>
          <p:cNvPicPr>
            <a:picLocks noChangeAspect="1"/>
          </p:cNvPicPr>
          <p:nvPr/>
        </p:nvPicPr>
        <p:blipFill>
          <a:blip r:embed="rId2"/>
          <a:stretch>
            <a:fillRect/>
          </a:stretch>
        </p:blipFill>
        <p:spPr>
          <a:xfrm>
            <a:off x="1289050" y="1345731"/>
            <a:ext cx="5759891" cy="3409092"/>
          </a:xfrm>
          <a:prstGeom prst="rect">
            <a:avLst/>
          </a:prstGeom>
        </p:spPr>
      </p:pic>
    </p:spTree>
    <p:extLst>
      <p:ext uri="{BB962C8B-B14F-4D97-AF65-F5344CB8AC3E}">
        <p14:creationId xmlns:p14="http://schemas.microsoft.com/office/powerpoint/2010/main" val="123677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Emergency Switchboard </a:t>
            </a:r>
            <a:r>
              <a:rPr lang="en-US" dirty="0" smtClean="0"/>
              <a:t>Diagram first floor</a:t>
            </a:r>
            <a:endParaRPr lang="en-US" dirty="0"/>
          </a:p>
        </p:txBody>
      </p:sp>
      <p:pic>
        <p:nvPicPr>
          <p:cNvPr id="3" name="Picture 2"/>
          <p:cNvPicPr>
            <a:picLocks noChangeAspect="1"/>
          </p:cNvPicPr>
          <p:nvPr/>
        </p:nvPicPr>
        <p:blipFill>
          <a:blip r:embed="rId2"/>
          <a:stretch>
            <a:fillRect/>
          </a:stretch>
        </p:blipFill>
        <p:spPr>
          <a:xfrm>
            <a:off x="1416049" y="1483315"/>
            <a:ext cx="5091573" cy="3401730"/>
          </a:xfrm>
          <a:prstGeom prst="rect">
            <a:avLst/>
          </a:prstGeom>
        </p:spPr>
      </p:pic>
    </p:spTree>
    <p:extLst>
      <p:ext uri="{BB962C8B-B14F-4D97-AF65-F5344CB8AC3E}">
        <p14:creationId xmlns:p14="http://schemas.microsoft.com/office/powerpoint/2010/main" val="36213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31200" y="1473196"/>
            <a:ext cx="3867300" cy="7744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t>A wrong design and faulty wire can be dire</a:t>
            </a:r>
            <a:endParaRPr sz="2000" dirty="0">
              <a:solidFill>
                <a:srgbClr val="434343"/>
              </a:solidFill>
            </a:endParaRPr>
          </a:p>
        </p:txBody>
      </p:sp>
      <p:sp>
        <p:nvSpPr>
          <p:cNvPr id="185" name="Google Shape;185;p17"/>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A well-designed electrical system can prevent hazards, but regular maintenance and testing are also crucial to ensure safe operation. It's important to consider the needs of the people using the system, and ensure that it's </a:t>
            </a:r>
            <a:r>
              <a:rPr lang="en-US" dirty="0" smtClean="0"/>
              <a:t>properly designed.</a:t>
            </a:r>
            <a:endParaRPr dirty="0">
              <a:solidFill>
                <a:srgbClr val="434343"/>
              </a:solidFill>
            </a:endParaRPr>
          </a:p>
        </p:txBody>
      </p:sp>
      <p:grpSp>
        <p:nvGrpSpPr>
          <p:cNvPr id="186" name="Google Shape;186;p17"/>
          <p:cNvGrpSpPr/>
          <p:nvPr/>
        </p:nvGrpSpPr>
        <p:grpSpPr>
          <a:xfrm>
            <a:off x="6255803" y="1117917"/>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646137" y="2934663"/>
            <a:ext cx="3199548"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solidFill>
                  <a:srgbClr val="74C1B9"/>
                </a:solidFill>
                <a:latin typeface="Montserrat Light"/>
                <a:ea typeface="Montserrat Light"/>
                <a:cs typeface="Montserrat Light"/>
                <a:sym typeface="Montserrat Light"/>
              </a:rPr>
              <a:t>Genesis Point</a:t>
            </a:r>
            <a:endParaRPr sz="3000" dirty="0">
              <a:solidFill>
                <a:srgbClr val="74C1B9"/>
              </a:solidFill>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SDB to MDB Diagram for ground floor</a:t>
            </a:r>
            <a:endParaRPr lang="en-US" dirty="0"/>
          </a:p>
        </p:txBody>
      </p:sp>
      <p:pic>
        <p:nvPicPr>
          <p:cNvPr id="3" name="Picture 2"/>
          <p:cNvPicPr>
            <a:picLocks noChangeAspect="1"/>
          </p:cNvPicPr>
          <p:nvPr/>
        </p:nvPicPr>
        <p:blipFill>
          <a:blip r:embed="rId2"/>
          <a:stretch>
            <a:fillRect/>
          </a:stretch>
        </p:blipFill>
        <p:spPr>
          <a:xfrm>
            <a:off x="1162885" y="1168278"/>
            <a:ext cx="7135221" cy="3562847"/>
          </a:xfrm>
          <a:prstGeom prst="rect">
            <a:avLst/>
          </a:prstGeom>
        </p:spPr>
      </p:pic>
    </p:spTree>
    <p:extLst>
      <p:ext uri="{BB962C8B-B14F-4D97-AF65-F5344CB8AC3E}">
        <p14:creationId xmlns:p14="http://schemas.microsoft.com/office/powerpoint/2010/main" val="2648424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974" y="720000"/>
            <a:ext cx="5841473" cy="314100"/>
          </a:xfrm>
        </p:spPr>
        <p:txBody>
          <a:bodyPr/>
          <a:lstStyle/>
          <a:p>
            <a:r>
              <a:rPr lang="en-US" dirty="0"/>
              <a:t>Emergency Main Distribution board Diagram </a:t>
            </a:r>
            <a:r>
              <a:rPr lang="en-US" dirty="0" smtClean="0"/>
              <a:t>of Ground </a:t>
            </a:r>
            <a:r>
              <a:rPr lang="en-US" dirty="0"/>
              <a:t>floor</a:t>
            </a:r>
          </a:p>
        </p:txBody>
      </p:sp>
      <p:pic>
        <p:nvPicPr>
          <p:cNvPr id="3" name="Picture 2"/>
          <p:cNvPicPr>
            <a:picLocks noChangeAspect="1"/>
          </p:cNvPicPr>
          <p:nvPr/>
        </p:nvPicPr>
        <p:blipFill>
          <a:blip r:embed="rId2"/>
          <a:stretch>
            <a:fillRect/>
          </a:stretch>
        </p:blipFill>
        <p:spPr>
          <a:xfrm>
            <a:off x="900561" y="1167885"/>
            <a:ext cx="7220958" cy="3734321"/>
          </a:xfrm>
          <a:prstGeom prst="rect">
            <a:avLst/>
          </a:prstGeom>
        </p:spPr>
      </p:pic>
    </p:spTree>
    <p:extLst>
      <p:ext uri="{BB962C8B-B14F-4D97-AF65-F5344CB8AC3E}">
        <p14:creationId xmlns:p14="http://schemas.microsoft.com/office/powerpoint/2010/main" val="826429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SDB to MDB diagram for first floor</a:t>
            </a:r>
            <a:endParaRPr lang="en-US" dirty="0"/>
          </a:p>
        </p:txBody>
      </p:sp>
      <p:pic>
        <p:nvPicPr>
          <p:cNvPr id="3" name="Picture 2"/>
          <p:cNvPicPr>
            <a:picLocks noChangeAspect="1"/>
          </p:cNvPicPr>
          <p:nvPr/>
        </p:nvPicPr>
        <p:blipFill>
          <a:blip r:embed="rId2"/>
          <a:stretch>
            <a:fillRect/>
          </a:stretch>
        </p:blipFill>
        <p:spPr>
          <a:xfrm>
            <a:off x="897502" y="1461104"/>
            <a:ext cx="7373379" cy="3172268"/>
          </a:xfrm>
          <a:prstGeom prst="rect">
            <a:avLst/>
          </a:prstGeom>
        </p:spPr>
      </p:pic>
    </p:spTree>
    <p:extLst>
      <p:ext uri="{BB962C8B-B14F-4D97-AF65-F5344CB8AC3E}">
        <p14:creationId xmlns:p14="http://schemas.microsoft.com/office/powerpoint/2010/main" val="3025713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Emergency Main Distribution board Diagram of First floor</a:t>
            </a:r>
            <a:endParaRPr lang="en-US" dirty="0"/>
          </a:p>
        </p:txBody>
      </p:sp>
      <p:pic>
        <p:nvPicPr>
          <p:cNvPr id="3" name="Picture 2"/>
          <p:cNvPicPr>
            <a:picLocks noChangeAspect="1"/>
          </p:cNvPicPr>
          <p:nvPr/>
        </p:nvPicPr>
        <p:blipFill>
          <a:blip r:embed="rId2"/>
          <a:stretch>
            <a:fillRect/>
          </a:stretch>
        </p:blipFill>
        <p:spPr>
          <a:xfrm>
            <a:off x="790975" y="1299549"/>
            <a:ext cx="7335274" cy="3324689"/>
          </a:xfrm>
          <a:prstGeom prst="rect">
            <a:avLst/>
          </a:prstGeom>
        </p:spPr>
      </p:pic>
    </p:spTree>
    <p:extLst>
      <p:ext uri="{BB962C8B-B14F-4D97-AF65-F5344CB8AC3E}">
        <p14:creationId xmlns:p14="http://schemas.microsoft.com/office/powerpoint/2010/main" val="12928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Main Distribution Board (MDB) Diagram</a:t>
            </a:r>
          </a:p>
        </p:txBody>
      </p:sp>
      <p:pic>
        <p:nvPicPr>
          <p:cNvPr id="3" name="Picture 2"/>
          <p:cNvPicPr>
            <a:picLocks noChangeAspect="1"/>
          </p:cNvPicPr>
          <p:nvPr/>
        </p:nvPicPr>
        <p:blipFill>
          <a:blip r:embed="rId2"/>
          <a:stretch>
            <a:fillRect/>
          </a:stretch>
        </p:blipFill>
        <p:spPr>
          <a:xfrm>
            <a:off x="1164728" y="1242922"/>
            <a:ext cx="6101703" cy="3828414"/>
          </a:xfrm>
          <a:prstGeom prst="rect">
            <a:avLst/>
          </a:prstGeom>
        </p:spPr>
      </p:pic>
    </p:spTree>
    <p:extLst>
      <p:ext uri="{BB962C8B-B14F-4D97-AF65-F5344CB8AC3E}">
        <p14:creationId xmlns:p14="http://schemas.microsoft.com/office/powerpoint/2010/main" val="350769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Emergency Main Distribution Board (EMDB) Diagram</a:t>
            </a:r>
          </a:p>
        </p:txBody>
      </p:sp>
      <p:pic>
        <p:nvPicPr>
          <p:cNvPr id="3" name="Picture 2"/>
          <p:cNvPicPr>
            <a:picLocks noChangeAspect="1"/>
          </p:cNvPicPr>
          <p:nvPr/>
        </p:nvPicPr>
        <p:blipFill>
          <a:blip r:embed="rId2"/>
          <a:stretch>
            <a:fillRect/>
          </a:stretch>
        </p:blipFill>
        <p:spPr>
          <a:xfrm>
            <a:off x="404028" y="1194053"/>
            <a:ext cx="8349828" cy="3510453"/>
          </a:xfrm>
          <a:prstGeom prst="rect">
            <a:avLst/>
          </a:prstGeom>
        </p:spPr>
      </p:pic>
    </p:spTree>
    <p:extLst>
      <p:ext uri="{BB962C8B-B14F-4D97-AF65-F5344CB8AC3E}">
        <p14:creationId xmlns:p14="http://schemas.microsoft.com/office/powerpoint/2010/main" val="47642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Calculation</a:t>
            </a:r>
            <a:endParaRPr lang="en-US" dirty="0"/>
          </a:p>
        </p:txBody>
      </p:sp>
      <p:pic>
        <p:nvPicPr>
          <p:cNvPr id="3" name="Picture 2"/>
          <p:cNvPicPr>
            <a:picLocks noChangeAspect="1"/>
          </p:cNvPicPr>
          <p:nvPr/>
        </p:nvPicPr>
        <p:blipFill>
          <a:blip r:embed="rId2"/>
          <a:stretch>
            <a:fillRect/>
          </a:stretch>
        </p:blipFill>
        <p:spPr>
          <a:xfrm>
            <a:off x="2178050" y="1177731"/>
            <a:ext cx="5154404" cy="3965769"/>
          </a:xfrm>
          <a:prstGeom prst="rect">
            <a:avLst/>
          </a:prstGeom>
        </p:spPr>
      </p:pic>
    </p:spTree>
    <p:extLst>
      <p:ext uri="{BB962C8B-B14F-4D97-AF65-F5344CB8AC3E}">
        <p14:creationId xmlns:p14="http://schemas.microsoft.com/office/powerpoint/2010/main" val="153921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pic>
        <p:nvPicPr>
          <p:cNvPr id="3" name="Picture 2"/>
          <p:cNvPicPr>
            <a:picLocks noChangeAspect="1"/>
          </p:cNvPicPr>
          <p:nvPr/>
        </p:nvPicPr>
        <p:blipFill>
          <a:blip r:embed="rId2"/>
          <a:stretch>
            <a:fillRect/>
          </a:stretch>
        </p:blipFill>
        <p:spPr>
          <a:xfrm>
            <a:off x="2413000" y="1204998"/>
            <a:ext cx="4296146" cy="3634015"/>
          </a:xfrm>
          <a:prstGeom prst="rect">
            <a:avLst/>
          </a:prstGeom>
        </p:spPr>
      </p:pic>
    </p:spTree>
    <p:extLst>
      <p:ext uri="{BB962C8B-B14F-4D97-AF65-F5344CB8AC3E}">
        <p14:creationId xmlns:p14="http://schemas.microsoft.com/office/powerpoint/2010/main" val="3296644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Lightening Protection Index Summary</a:t>
            </a:r>
            <a:endParaRPr lang="en-US" dirty="0"/>
          </a:p>
        </p:txBody>
      </p:sp>
      <p:pic>
        <p:nvPicPr>
          <p:cNvPr id="3" name="Picture 2"/>
          <p:cNvPicPr>
            <a:picLocks noChangeAspect="1"/>
          </p:cNvPicPr>
          <p:nvPr/>
        </p:nvPicPr>
        <p:blipFill>
          <a:blip r:embed="rId2"/>
          <a:stretch>
            <a:fillRect/>
          </a:stretch>
        </p:blipFill>
        <p:spPr>
          <a:xfrm>
            <a:off x="1502930" y="1277687"/>
            <a:ext cx="6201640" cy="3591426"/>
          </a:xfrm>
          <a:prstGeom prst="rect">
            <a:avLst/>
          </a:prstGeom>
        </p:spPr>
      </p:pic>
      <p:pic>
        <p:nvPicPr>
          <p:cNvPr id="4" name="Picture 3"/>
          <p:cNvPicPr>
            <a:picLocks noChangeAspect="1"/>
          </p:cNvPicPr>
          <p:nvPr/>
        </p:nvPicPr>
        <p:blipFill>
          <a:blip r:embed="rId3"/>
          <a:stretch>
            <a:fillRect/>
          </a:stretch>
        </p:blipFill>
        <p:spPr>
          <a:xfrm>
            <a:off x="7249991" y="1617618"/>
            <a:ext cx="1743318" cy="638264"/>
          </a:xfrm>
          <a:prstGeom prst="rect">
            <a:avLst/>
          </a:prstGeom>
        </p:spPr>
      </p:pic>
    </p:spTree>
    <p:extLst>
      <p:ext uri="{BB962C8B-B14F-4D97-AF65-F5344CB8AC3E}">
        <p14:creationId xmlns:p14="http://schemas.microsoft.com/office/powerpoint/2010/main" val="3715920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Lightning Protection</a:t>
            </a:r>
            <a:endParaRPr lang="en-US" dirty="0"/>
          </a:p>
        </p:txBody>
      </p:sp>
      <p:pic>
        <p:nvPicPr>
          <p:cNvPr id="3" name="Picture 2"/>
          <p:cNvPicPr>
            <a:picLocks noChangeAspect="1"/>
          </p:cNvPicPr>
          <p:nvPr/>
        </p:nvPicPr>
        <p:blipFill>
          <a:blip r:embed="rId2"/>
          <a:stretch>
            <a:fillRect/>
          </a:stretch>
        </p:blipFill>
        <p:spPr>
          <a:xfrm rot="16200000">
            <a:off x="1875668" y="751718"/>
            <a:ext cx="3930650" cy="4852914"/>
          </a:xfrm>
          <a:prstGeom prst="rect">
            <a:avLst/>
          </a:prstGeom>
        </p:spPr>
      </p:pic>
    </p:spTree>
    <p:extLst>
      <p:ext uri="{BB962C8B-B14F-4D97-AF65-F5344CB8AC3E}">
        <p14:creationId xmlns:p14="http://schemas.microsoft.com/office/powerpoint/2010/main" val="98120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Design Process</a:t>
            </a:r>
            <a:endParaRPr dirty="0"/>
          </a:p>
        </p:txBody>
      </p:sp>
      <p:sp>
        <p:nvSpPr>
          <p:cNvPr id="203" name="Google Shape;203;p18"/>
          <p:cNvSpPr txBox="1"/>
          <p:nvPr/>
        </p:nvSpPr>
        <p:spPr>
          <a:xfrm>
            <a:off x="229799" y="2177143"/>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434343"/>
                </a:solidFill>
                <a:latin typeface="Montserrat ExtraBold"/>
                <a:ea typeface="Montserrat ExtraBold"/>
                <a:cs typeface="Montserrat ExtraBold"/>
                <a:sym typeface="Montserrat ExtraBold"/>
              </a:rPr>
              <a:t>Floor Planning</a:t>
            </a:r>
            <a:endParaRPr dirty="0">
              <a:solidFill>
                <a:srgbClr val="434343"/>
              </a:solidFill>
              <a:latin typeface="Montserrat ExtraBold"/>
              <a:ea typeface="Montserrat ExtraBold"/>
              <a:cs typeface="Montserrat ExtraBold"/>
              <a:sym typeface="Montserrat ExtraBold"/>
            </a:endParaRPr>
          </a:p>
        </p:txBody>
      </p:sp>
      <p:sp>
        <p:nvSpPr>
          <p:cNvPr id="205" name="Google Shape;205;p18"/>
          <p:cNvSpPr/>
          <p:nvPr/>
        </p:nvSpPr>
        <p:spPr>
          <a:xfrm>
            <a:off x="483482" y="3462453"/>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txBox="1"/>
          <p:nvPr/>
        </p:nvSpPr>
        <p:spPr>
          <a:xfrm>
            <a:off x="2366626" y="2357412"/>
            <a:ext cx="1343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434343"/>
                </a:solidFill>
                <a:latin typeface="Montserrat ExtraBold"/>
                <a:ea typeface="Montserrat ExtraBold"/>
                <a:cs typeface="Montserrat ExtraBold"/>
                <a:sym typeface="Montserrat ExtraBold"/>
              </a:rPr>
              <a:t>Conduit</a:t>
            </a:r>
            <a:endParaRPr dirty="0">
              <a:solidFill>
                <a:srgbClr val="434343"/>
              </a:solidFill>
              <a:latin typeface="Montserrat ExtraBold"/>
              <a:ea typeface="Montserrat ExtraBold"/>
              <a:cs typeface="Montserrat ExtraBold"/>
              <a:sym typeface="Montserrat ExtraBold"/>
            </a:endParaRPr>
          </a:p>
        </p:txBody>
      </p:sp>
      <p:sp>
        <p:nvSpPr>
          <p:cNvPr id="208" name="Google Shape;208;p18"/>
          <p:cNvSpPr txBox="1"/>
          <p:nvPr/>
        </p:nvSpPr>
        <p:spPr>
          <a:xfrm>
            <a:off x="4744706" y="2047844"/>
            <a:ext cx="1626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434343"/>
                </a:solidFill>
                <a:latin typeface="Montserrat ExtraBold"/>
                <a:ea typeface="Montserrat ExtraBold"/>
                <a:cs typeface="Montserrat ExtraBold"/>
                <a:sym typeface="Montserrat ExtraBold"/>
              </a:rPr>
              <a:t>Power Calculation</a:t>
            </a:r>
            <a:endParaRPr dirty="0">
              <a:solidFill>
                <a:srgbClr val="434343"/>
              </a:solidFill>
              <a:latin typeface="Montserrat ExtraBold"/>
              <a:ea typeface="Montserrat ExtraBold"/>
              <a:cs typeface="Montserrat ExtraBold"/>
              <a:sym typeface="Montserrat ExtraBold"/>
            </a:endParaRPr>
          </a:p>
        </p:txBody>
      </p:sp>
      <p:sp>
        <p:nvSpPr>
          <p:cNvPr id="210" name="Google Shape;210;p18"/>
          <p:cNvSpPr/>
          <p:nvPr/>
        </p:nvSpPr>
        <p:spPr>
          <a:xfrm>
            <a:off x="895475" y="3332175"/>
            <a:ext cx="8362659" cy="26126"/>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8"/>
          <p:cNvGrpSpPr/>
          <p:nvPr/>
        </p:nvGrpSpPr>
        <p:grpSpPr>
          <a:xfrm>
            <a:off x="564426" y="2919746"/>
            <a:ext cx="1028570" cy="677894"/>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2542668" y="2773027"/>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8"/>
          <p:cNvSpPr/>
          <p:nvPr/>
        </p:nvSpPr>
        <p:spPr>
          <a:xfrm>
            <a:off x="5155532" y="3514821"/>
            <a:ext cx="41659" cy="104057"/>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8"/>
          <p:cNvGrpSpPr/>
          <p:nvPr/>
        </p:nvGrpSpPr>
        <p:grpSpPr>
          <a:xfrm>
            <a:off x="5041245" y="2632189"/>
            <a:ext cx="1069946" cy="986689"/>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8"/>
          <p:cNvSpPr/>
          <p:nvPr/>
        </p:nvSpPr>
        <p:spPr>
          <a:xfrm rot="-8100000">
            <a:off x="202495" y="3240202"/>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8100000">
            <a:off x="2025739" y="3271451"/>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8100000">
            <a:off x="4005748" y="3265066"/>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rot="-8100000">
            <a:off x="6529644" y="3262017"/>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865036" y="3098029"/>
            <a:ext cx="108159" cy="104042"/>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564432" y="3462453"/>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Residential House Undergoing Heavy Rain with Lightning and Thunder Vector  Illustration Stock Vector - Illustration of environmental, home: 1769827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496" y="2435114"/>
            <a:ext cx="1448057" cy="1448057"/>
          </a:xfrm>
          <a:prstGeom prst="rect">
            <a:avLst/>
          </a:prstGeom>
          <a:noFill/>
          <a:extLst>
            <a:ext uri="{909E8E84-426E-40DD-AFC4-6F175D3DCCD1}">
              <a14:hiddenFill xmlns:a14="http://schemas.microsoft.com/office/drawing/2010/main">
                <a:solidFill>
                  <a:srgbClr val="FFFFFF"/>
                </a:solidFill>
              </a14:hiddenFill>
            </a:ext>
          </a:extLst>
        </p:spPr>
      </p:pic>
      <p:sp>
        <p:nvSpPr>
          <p:cNvPr id="63" name="Google Shape;206;p18"/>
          <p:cNvSpPr txBox="1"/>
          <p:nvPr/>
        </p:nvSpPr>
        <p:spPr>
          <a:xfrm>
            <a:off x="7266124" y="2050816"/>
            <a:ext cx="13434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434343"/>
                </a:solidFill>
                <a:latin typeface="Montserrat ExtraBold"/>
                <a:ea typeface="Montserrat ExtraBold"/>
                <a:cs typeface="Montserrat ExtraBold"/>
                <a:sym typeface="Montserrat ExtraBold"/>
              </a:rPr>
              <a:t>Lightning Protection</a:t>
            </a:r>
            <a:endParaRPr dirty="0">
              <a:solidFill>
                <a:srgbClr val="434343"/>
              </a:solidFill>
              <a:latin typeface="Montserrat ExtraBold"/>
              <a:ea typeface="Montserrat ExtraBold"/>
              <a:cs typeface="Montserrat ExtraBold"/>
              <a:sym typeface="Montserrat Extra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945"/>
        <p:cNvGrpSpPr/>
        <p:nvPr/>
      </p:nvGrpSpPr>
      <p:grpSpPr>
        <a:xfrm>
          <a:off x="0" y="0"/>
          <a:ext cx="0" cy="0"/>
          <a:chOff x="0" y="0"/>
          <a:chExt cx="0" cy="0"/>
        </a:xfrm>
      </p:grpSpPr>
      <p:sp>
        <p:nvSpPr>
          <p:cNvPr id="2" name="TextBox 1"/>
          <p:cNvSpPr txBox="1"/>
          <p:nvPr/>
        </p:nvSpPr>
        <p:spPr>
          <a:xfrm>
            <a:off x="3282950" y="2279650"/>
            <a:ext cx="3524250" cy="523220"/>
          </a:xfrm>
          <a:prstGeom prst="rect">
            <a:avLst/>
          </a:prstGeom>
          <a:noFill/>
        </p:spPr>
        <p:txBody>
          <a:bodyPr wrap="square" rtlCol="0">
            <a:spAutoFit/>
          </a:bodyPr>
          <a:lstStyle/>
          <a:p>
            <a:r>
              <a:rPr lang="en-US" sz="2800" dirty="0" smtClean="0">
                <a:solidFill>
                  <a:schemeClr val="accent2">
                    <a:lumMod val="10000"/>
                    <a:lumOff val="90000"/>
                  </a:schemeClr>
                </a:solidFill>
              </a:rPr>
              <a:t>Thank You</a:t>
            </a:r>
            <a:endParaRPr lang="en-US" sz="2800" dirty="0">
              <a:solidFill>
                <a:schemeClr val="accent2">
                  <a:lumMod val="10000"/>
                  <a:lumOff val="9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Ground Floor</a:t>
            </a:r>
            <a:endParaRPr dirty="0"/>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rot="16200000">
            <a:off x="2883142" y="1103602"/>
            <a:ext cx="3238798" cy="38747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Floor</a:t>
            </a:r>
            <a:endParaRPr lang="en-US" dirty="0"/>
          </a:p>
        </p:txBody>
      </p:sp>
      <p:pic>
        <p:nvPicPr>
          <p:cNvPr id="4" name="Picture 3"/>
          <p:cNvPicPr>
            <a:picLocks noChangeAspect="1"/>
          </p:cNvPicPr>
          <p:nvPr/>
        </p:nvPicPr>
        <p:blipFill>
          <a:blip r:embed="rId2"/>
          <a:stretch>
            <a:fillRect/>
          </a:stretch>
        </p:blipFill>
        <p:spPr>
          <a:xfrm rot="16200000">
            <a:off x="2719693" y="-127273"/>
            <a:ext cx="3959432" cy="6282178"/>
          </a:xfrm>
          <a:prstGeom prst="rect">
            <a:avLst/>
          </a:prstGeom>
        </p:spPr>
      </p:pic>
    </p:spTree>
    <p:extLst>
      <p:ext uri="{BB962C8B-B14F-4D97-AF65-F5344CB8AC3E}">
        <p14:creationId xmlns:p14="http://schemas.microsoft.com/office/powerpoint/2010/main" val="379492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Sample Calculation</a:t>
            </a:r>
            <a:endParaRPr lang="en-US" dirty="0"/>
          </a:p>
        </p:txBody>
      </p:sp>
      <p:pic>
        <p:nvPicPr>
          <p:cNvPr id="3" name="Picture 2"/>
          <p:cNvPicPr>
            <a:picLocks noChangeAspect="1"/>
          </p:cNvPicPr>
          <p:nvPr/>
        </p:nvPicPr>
        <p:blipFill>
          <a:blip r:embed="rId2"/>
          <a:stretch>
            <a:fillRect/>
          </a:stretch>
        </p:blipFill>
        <p:spPr>
          <a:xfrm>
            <a:off x="2666335" y="1034101"/>
            <a:ext cx="3525172" cy="4109400"/>
          </a:xfrm>
          <a:prstGeom prst="rect">
            <a:avLst/>
          </a:prstGeom>
        </p:spPr>
      </p:pic>
    </p:spTree>
    <p:extLst>
      <p:ext uri="{BB962C8B-B14F-4D97-AF65-F5344CB8AC3E}">
        <p14:creationId xmlns:p14="http://schemas.microsoft.com/office/powerpoint/2010/main" val="157456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3" name="Picture 2"/>
          <p:cNvPicPr>
            <a:picLocks noChangeAspect="1"/>
          </p:cNvPicPr>
          <p:nvPr/>
        </p:nvPicPr>
        <p:blipFill>
          <a:blip r:embed="rId2"/>
          <a:stretch>
            <a:fillRect/>
          </a:stretch>
        </p:blipFill>
        <p:spPr>
          <a:xfrm rot="16200000">
            <a:off x="2543366" y="145939"/>
            <a:ext cx="4067827" cy="5844146"/>
          </a:xfrm>
          <a:prstGeom prst="rect">
            <a:avLst/>
          </a:prstGeom>
        </p:spPr>
      </p:pic>
    </p:spTree>
    <p:extLst>
      <p:ext uri="{BB962C8B-B14F-4D97-AF65-F5344CB8AC3E}">
        <p14:creationId xmlns:p14="http://schemas.microsoft.com/office/powerpoint/2010/main" val="309871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Conduit</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rot="16200000">
            <a:off x="2552700" y="177799"/>
            <a:ext cx="4050561" cy="5664939"/>
          </a:xfrm>
          <a:prstGeom prst="rect">
            <a:avLst/>
          </a:prstGeom>
        </p:spPr>
      </p:pic>
    </p:spTree>
    <p:extLst>
      <p:ext uri="{BB962C8B-B14F-4D97-AF65-F5344CB8AC3E}">
        <p14:creationId xmlns:p14="http://schemas.microsoft.com/office/powerpoint/2010/main" val="23556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Conduit Legend</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74253260"/>
              </p:ext>
            </p:extLst>
          </p:nvPr>
        </p:nvGraphicFramePr>
        <p:xfrm>
          <a:off x="1463040" y="1454150"/>
          <a:ext cx="6096000" cy="2595880"/>
        </p:xfrm>
        <a:graphic>
          <a:graphicData uri="http://schemas.openxmlformats.org/drawingml/2006/table">
            <a:tbl>
              <a:tblPr firstRow="1" bandRow="1">
                <a:tableStyleId>{8B2892C3-54C2-4A35-AC45-36D38E80B41D}</a:tableStyleId>
              </a:tblPr>
              <a:tblGrid>
                <a:gridCol w="2032000">
                  <a:extLst>
                    <a:ext uri="{9D8B030D-6E8A-4147-A177-3AD203B41FA5}">
                      <a16:colId xmlns:a16="http://schemas.microsoft.com/office/drawing/2014/main" val="3107213309"/>
                    </a:ext>
                  </a:extLst>
                </a:gridCol>
                <a:gridCol w="2032000">
                  <a:extLst>
                    <a:ext uri="{9D8B030D-6E8A-4147-A177-3AD203B41FA5}">
                      <a16:colId xmlns:a16="http://schemas.microsoft.com/office/drawing/2014/main" val="638647329"/>
                    </a:ext>
                  </a:extLst>
                </a:gridCol>
                <a:gridCol w="2032000">
                  <a:extLst>
                    <a:ext uri="{9D8B030D-6E8A-4147-A177-3AD203B41FA5}">
                      <a16:colId xmlns:a16="http://schemas.microsoft.com/office/drawing/2014/main" val="2217742702"/>
                    </a:ext>
                  </a:extLst>
                </a:gridCol>
              </a:tblGrid>
              <a:tr h="370840">
                <a:tc>
                  <a:txBody>
                    <a:bodyPr/>
                    <a:lstStyle/>
                    <a:p>
                      <a:pPr algn="ctr"/>
                      <a:r>
                        <a:rPr lang="en-US" dirty="0" smtClean="0"/>
                        <a:t>C</a:t>
                      </a:r>
                      <a:endParaRPr lang="en-US" dirty="0"/>
                    </a:p>
                  </a:txBody>
                  <a:tcPr/>
                </a:tc>
                <a:tc>
                  <a:txBody>
                    <a:bodyPr/>
                    <a:lstStyle/>
                    <a:p>
                      <a:pPr algn="ctr"/>
                      <a:r>
                        <a:rPr lang="en-US" dirty="0" smtClean="0"/>
                        <a:t>Cross</a:t>
                      </a:r>
                      <a:r>
                        <a:rPr lang="en-US" baseline="0" dirty="0" smtClean="0"/>
                        <a:t> section</a:t>
                      </a:r>
                      <a:endParaRPr lang="en-US" dirty="0"/>
                    </a:p>
                  </a:txBody>
                  <a:tcPr/>
                </a:tc>
                <a:tc>
                  <a:txBody>
                    <a:bodyPr/>
                    <a:lstStyle/>
                    <a:p>
                      <a:pPr algn="ctr"/>
                      <a:r>
                        <a:rPr lang="en-US" dirty="0" smtClean="0"/>
                        <a:t>Current Rating</a:t>
                      </a:r>
                      <a:endParaRPr lang="en-US" dirty="0"/>
                    </a:p>
                  </a:txBody>
                  <a:tcPr/>
                </a:tc>
                <a:extLst>
                  <a:ext uri="{0D108BD9-81ED-4DB2-BD59-A6C34878D82A}">
                    <a16:rowId xmlns:a16="http://schemas.microsoft.com/office/drawing/2014/main" val="637495264"/>
                  </a:ext>
                </a:extLst>
              </a:tr>
              <a:tr h="370840">
                <a:tc>
                  <a:txBody>
                    <a:bodyPr/>
                    <a:lstStyle/>
                    <a:p>
                      <a:pPr algn="ctr"/>
                      <a:r>
                        <a:rPr lang="en-US" dirty="0" smtClean="0"/>
                        <a:t>C1</a:t>
                      </a:r>
                    </a:p>
                  </a:txBody>
                  <a:tcPr/>
                </a:tc>
                <a:tc>
                  <a:txBody>
                    <a:bodyPr/>
                    <a:lstStyle/>
                    <a:p>
                      <a:pPr algn="ctr"/>
                      <a:r>
                        <a:rPr lang="en-US" dirty="0" smtClean="0"/>
                        <a:t>2 x 1.5 mm2</a:t>
                      </a:r>
                      <a:endParaRPr lang="en-US" dirty="0"/>
                    </a:p>
                  </a:txBody>
                  <a:tcPr/>
                </a:tc>
                <a:tc>
                  <a:txBody>
                    <a:bodyPr/>
                    <a:lstStyle/>
                    <a:p>
                      <a:pPr algn="ctr"/>
                      <a:r>
                        <a:rPr lang="en-US" dirty="0" smtClean="0"/>
                        <a:t>5A</a:t>
                      </a:r>
                      <a:endParaRPr lang="en-US" dirty="0"/>
                    </a:p>
                  </a:txBody>
                  <a:tcPr/>
                </a:tc>
                <a:extLst>
                  <a:ext uri="{0D108BD9-81ED-4DB2-BD59-A6C34878D82A}">
                    <a16:rowId xmlns:a16="http://schemas.microsoft.com/office/drawing/2014/main" val="477184506"/>
                  </a:ext>
                </a:extLst>
              </a:tr>
              <a:tr h="370840">
                <a:tc>
                  <a:txBody>
                    <a:bodyPr/>
                    <a:lstStyle/>
                    <a:p>
                      <a:pPr algn="ctr"/>
                      <a:r>
                        <a:rPr lang="en-US" dirty="0" smtClean="0"/>
                        <a:t>C2</a:t>
                      </a:r>
                      <a:endParaRPr lang="en-US" dirty="0"/>
                    </a:p>
                  </a:txBody>
                  <a:tcPr/>
                </a:tc>
                <a:tc>
                  <a:txBody>
                    <a:bodyPr/>
                    <a:lstStyle/>
                    <a:p>
                      <a:pPr algn="ctr"/>
                      <a:r>
                        <a:rPr lang="en-US" dirty="0" smtClean="0"/>
                        <a:t>4 x 1.5 mm2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5A</a:t>
                      </a:r>
                    </a:p>
                  </a:txBody>
                  <a:tcPr/>
                </a:tc>
                <a:extLst>
                  <a:ext uri="{0D108BD9-81ED-4DB2-BD59-A6C34878D82A}">
                    <a16:rowId xmlns:a16="http://schemas.microsoft.com/office/drawing/2014/main" val="4179088412"/>
                  </a:ext>
                </a:extLst>
              </a:tr>
              <a:tr h="370840">
                <a:tc>
                  <a:txBody>
                    <a:bodyPr/>
                    <a:lstStyle/>
                    <a:p>
                      <a:pPr algn="ctr"/>
                      <a:r>
                        <a:rPr lang="en-US" dirty="0" smtClean="0"/>
                        <a:t>C3</a:t>
                      </a:r>
                      <a:endParaRPr lang="en-US" dirty="0"/>
                    </a:p>
                  </a:txBody>
                  <a:tcPr/>
                </a:tc>
                <a:tc>
                  <a:txBody>
                    <a:bodyPr/>
                    <a:lstStyle/>
                    <a:p>
                      <a:pPr algn="ctr"/>
                      <a:r>
                        <a:rPr lang="en-US" dirty="0" smtClean="0"/>
                        <a:t>6 x 1.5 mm2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5A</a:t>
                      </a:r>
                    </a:p>
                  </a:txBody>
                  <a:tcPr/>
                </a:tc>
                <a:extLst>
                  <a:ext uri="{0D108BD9-81ED-4DB2-BD59-A6C34878D82A}">
                    <a16:rowId xmlns:a16="http://schemas.microsoft.com/office/drawing/2014/main" val="1345273170"/>
                  </a:ext>
                </a:extLst>
              </a:tr>
              <a:tr h="370840">
                <a:tc>
                  <a:txBody>
                    <a:bodyPr/>
                    <a:lstStyle/>
                    <a:p>
                      <a:pPr algn="ctr"/>
                      <a:r>
                        <a:rPr lang="en-US" dirty="0" smtClean="0"/>
                        <a:t>C4</a:t>
                      </a:r>
                      <a:endParaRPr lang="en-US" dirty="0"/>
                    </a:p>
                  </a:txBody>
                  <a:tcPr/>
                </a:tc>
                <a:tc>
                  <a:txBody>
                    <a:bodyPr/>
                    <a:lstStyle/>
                    <a:p>
                      <a:pPr algn="ctr"/>
                      <a:r>
                        <a:rPr lang="en-US" dirty="0" smtClean="0"/>
                        <a:t>8 x 1.5 mm2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5A</a:t>
                      </a:r>
                    </a:p>
                  </a:txBody>
                  <a:tcPr/>
                </a:tc>
                <a:extLst>
                  <a:ext uri="{0D108BD9-81ED-4DB2-BD59-A6C34878D82A}">
                    <a16:rowId xmlns:a16="http://schemas.microsoft.com/office/drawing/2014/main" val="1941485010"/>
                  </a:ext>
                </a:extLst>
              </a:tr>
              <a:tr h="370840">
                <a:tc>
                  <a:txBody>
                    <a:bodyPr/>
                    <a:lstStyle/>
                    <a:p>
                      <a:pPr algn="ctr"/>
                      <a:r>
                        <a:rPr lang="en-US" dirty="0" smtClean="0"/>
                        <a:t>C5</a:t>
                      </a:r>
                      <a:endParaRPr lang="en-US" dirty="0"/>
                    </a:p>
                  </a:txBody>
                  <a:tcPr/>
                </a:tc>
                <a:tc>
                  <a:txBody>
                    <a:bodyPr/>
                    <a:lstStyle/>
                    <a:p>
                      <a:pPr algn="ctr"/>
                      <a:r>
                        <a:rPr lang="en-US" dirty="0" smtClean="0"/>
                        <a:t>2 x 2.5 mm2</a:t>
                      </a:r>
                      <a:endParaRPr lang="en-US" dirty="0"/>
                    </a:p>
                  </a:txBody>
                  <a:tcPr/>
                </a:tc>
                <a:tc>
                  <a:txBody>
                    <a:bodyPr/>
                    <a:lstStyle/>
                    <a:p>
                      <a:pPr algn="ctr"/>
                      <a:r>
                        <a:rPr lang="en-US" dirty="0" smtClean="0"/>
                        <a:t>10A</a:t>
                      </a:r>
                      <a:endParaRPr lang="en-US" dirty="0"/>
                    </a:p>
                  </a:txBody>
                  <a:tcPr/>
                </a:tc>
                <a:extLst>
                  <a:ext uri="{0D108BD9-81ED-4DB2-BD59-A6C34878D82A}">
                    <a16:rowId xmlns:a16="http://schemas.microsoft.com/office/drawing/2014/main" val="1230860342"/>
                  </a:ext>
                </a:extLst>
              </a:tr>
              <a:tr h="370840">
                <a:tc>
                  <a:txBody>
                    <a:bodyPr/>
                    <a:lstStyle/>
                    <a:p>
                      <a:pPr algn="ctr"/>
                      <a:r>
                        <a:rPr lang="en-US" dirty="0" smtClean="0"/>
                        <a:t>C9</a:t>
                      </a:r>
                      <a:endParaRPr lang="en-US" dirty="0"/>
                    </a:p>
                  </a:txBody>
                  <a:tcPr/>
                </a:tc>
                <a:tc>
                  <a:txBody>
                    <a:bodyPr/>
                    <a:lstStyle/>
                    <a:p>
                      <a:pPr algn="ctr"/>
                      <a:r>
                        <a:rPr lang="en-US" dirty="0" smtClean="0"/>
                        <a:t>2 x 4 mm2</a:t>
                      </a:r>
                      <a:endParaRPr lang="en-US" dirty="0"/>
                    </a:p>
                  </a:txBody>
                  <a:tcPr/>
                </a:tc>
                <a:tc>
                  <a:txBody>
                    <a:bodyPr/>
                    <a:lstStyle/>
                    <a:p>
                      <a:pPr algn="ctr"/>
                      <a:r>
                        <a:rPr lang="en-US" dirty="0" smtClean="0"/>
                        <a:t>15A</a:t>
                      </a:r>
                      <a:endParaRPr lang="en-US" dirty="0"/>
                    </a:p>
                  </a:txBody>
                  <a:tcPr/>
                </a:tc>
                <a:extLst>
                  <a:ext uri="{0D108BD9-81ED-4DB2-BD59-A6C34878D82A}">
                    <a16:rowId xmlns:a16="http://schemas.microsoft.com/office/drawing/2014/main" val="4191114517"/>
                  </a:ext>
                </a:extLst>
              </a:tr>
            </a:tbl>
          </a:graphicData>
        </a:graphic>
      </p:graphicFrame>
    </p:spTree>
    <p:extLst>
      <p:ext uri="{BB962C8B-B14F-4D97-AF65-F5344CB8AC3E}">
        <p14:creationId xmlns:p14="http://schemas.microsoft.com/office/powerpoint/2010/main" val="1714357781"/>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218</Words>
  <Application>Microsoft Office PowerPoint</Application>
  <PresentationFormat>On-screen Show (16:9)</PresentationFormat>
  <Paragraphs>57</Paragraphs>
  <Slides>30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EB Garamond</vt:lpstr>
      <vt:lpstr>Arial</vt:lpstr>
      <vt:lpstr>Proxima Nova</vt:lpstr>
      <vt:lpstr>Montserrat ExtraBold</vt:lpstr>
      <vt:lpstr>Proxima Nova Semibold</vt:lpstr>
      <vt:lpstr>Squada One</vt:lpstr>
      <vt:lpstr>Montserrat Light</vt:lpstr>
      <vt:lpstr>Montserrat Black</vt:lpstr>
      <vt:lpstr>Real Estate Marketing Plan </vt:lpstr>
      <vt:lpstr>SlidesGo Final Pages</vt:lpstr>
      <vt:lpstr>Genesis Point</vt:lpstr>
      <vt:lpstr>A wrong design and faulty wire can be dire</vt:lpstr>
      <vt:lpstr>Design Process</vt:lpstr>
      <vt:lpstr>Ground Floor</vt:lpstr>
      <vt:lpstr>First Floor</vt:lpstr>
      <vt:lpstr>Sample Calculation</vt:lpstr>
      <vt:lpstr>PowerPoint Presentation</vt:lpstr>
      <vt:lpstr>Conduit</vt:lpstr>
      <vt:lpstr>Conduit Legend</vt:lpstr>
      <vt:lpstr>Switchboard Diagram Ground Floor</vt:lpstr>
      <vt:lpstr>Ground Floor </vt:lpstr>
      <vt:lpstr>Emergency Switchboard Diagram</vt:lpstr>
      <vt:lpstr>Others Emergency Switchboard diagram of ground floor</vt:lpstr>
      <vt:lpstr>Switchboard diagram for first floor</vt:lpstr>
      <vt:lpstr>Switchboard Diagram First Floor</vt:lpstr>
      <vt:lpstr>Switchboard Diagram First Floor</vt:lpstr>
      <vt:lpstr>Emergency Switchboard Diagram of First floor</vt:lpstr>
      <vt:lpstr>Emergency Switchboard Diagram first floor</vt:lpstr>
      <vt:lpstr>Emergency Switchboard Diagram first floor</vt:lpstr>
      <vt:lpstr>SDB to MDB Diagram for ground floor</vt:lpstr>
      <vt:lpstr>Emergency Main Distribution board Diagram of Ground floor</vt:lpstr>
      <vt:lpstr>SDB to MDB diagram for first floor</vt:lpstr>
      <vt:lpstr>Emergency Main Distribution board Diagram of First floor</vt:lpstr>
      <vt:lpstr>Main Distribution Board (MDB) Diagram</vt:lpstr>
      <vt:lpstr>Emergency Main Distribution Board (EMDB) Diagram</vt:lpstr>
      <vt:lpstr>Power Calculation</vt:lpstr>
      <vt:lpstr> </vt:lpstr>
      <vt:lpstr>Lightening Protection Index Summary</vt:lpstr>
      <vt:lpstr>Lightning Protection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Genesis Point</dc:title>
  <dc:creator>Shaown's Windows</dc:creator>
  <cp:lastModifiedBy>Shaown's Windows</cp:lastModifiedBy>
  <cp:revision>10</cp:revision>
  <dcterms:modified xsi:type="dcterms:W3CDTF">2023-02-25T06:22:08Z</dcterms:modified>
</cp:coreProperties>
</file>