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9" r:id="rId4"/>
    <p:sldId id="299" r:id="rId5"/>
    <p:sldId id="264" r:id="rId6"/>
    <p:sldId id="265" r:id="rId7"/>
    <p:sldId id="262" r:id="rId8"/>
    <p:sldId id="306" r:id="rId9"/>
    <p:sldId id="309" r:id="rId10"/>
    <p:sldId id="308" r:id="rId11"/>
    <p:sldId id="310" r:id="rId12"/>
    <p:sldId id="311" r:id="rId13"/>
    <p:sldId id="312" r:id="rId14"/>
    <p:sldId id="313" r:id="rId15"/>
    <p:sldId id="266" r:id="rId16"/>
    <p:sldId id="267" r:id="rId17"/>
    <p:sldId id="300" r:id="rId18"/>
    <p:sldId id="268" r:id="rId19"/>
    <p:sldId id="305" r:id="rId20"/>
    <p:sldId id="269" r:id="rId21"/>
    <p:sldId id="274" r:id="rId22"/>
    <p:sldId id="275" r:id="rId23"/>
    <p:sldId id="276" r:id="rId24"/>
    <p:sldId id="277" r:id="rId25"/>
    <p:sldId id="304" r:id="rId26"/>
    <p:sldId id="278" r:id="rId27"/>
    <p:sldId id="279" r:id="rId28"/>
    <p:sldId id="280" r:id="rId29"/>
    <p:sldId id="281" r:id="rId30"/>
    <p:sldId id="282" r:id="rId31"/>
    <p:sldId id="303" r:id="rId32"/>
    <p:sldId id="283" r:id="rId33"/>
    <p:sldId id="284" r:id="rId34"/>
    <p:sldId id="285" r:id="rId35"/>
    <p:sldId id="288" r:id="rId36"/>
    <p:sldId id="289" r:id="rId37"/>
    <p:sldId id="296" r:id="rId38"/>
    <p:sldId id="293" r:id="rId39"/>
    <p:sldId id="314" r:id="rId40"/>
    <p:sldId id="290" r:id="rId41"/>
    <p:sldId id="315" r:id="rId42"/>
    <p:sldId id="291" r:id="rId43"/>
    <p:sldId id="297" r:id="rId44"/>
    <p:sldId id="292" r:id="rId45"/>
    <p:sldId id="294" r:id="rId46"/>
    <p:sldId id="295" r:id="rId47"/>
    <p:sldId id="298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4954944-77A4-4727-8416-7E639D41E5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076CB6-658E-4EF2-AC32-13A2488F5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3D897C0-FF1F-4FE4-B1D7-F03C338E6DBC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45AC3C-7224-4F00-B2E7-1D8A67A899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5C90EC-71B3-4B64-86CB-449C52FBC9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6AB18B-8EA8-4350-80EA-F9D2EB9DF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6632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3039175-1D25-420F-8450-568DD98340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C4BD1FF-7558-4442-965F-A5DC814E29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3AFB73F-1797-4606-B332-27E860FB87D2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160EE93E-6D2A-49F7-8933-BB4728861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308F5894-3FA8-4DA8-A1DA-F72A140BC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FD2502-88B0-49C1-9342-B89E740E45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14B7B2-889E-4FD1-A0AF-C9118A3C5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73D2E-0F46-4802-8BDE-B402E2B1E0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74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6EAC43-E470-418E-9393-2FB7C902FF31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14C698-D1B6-46D4-98A6-89736A5FA61C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9053A10-8AC3-4A77-8044-92063CA4906B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7" name="Date Placeholder 27">
            <a:extLst>
              <a:ext uri="{FF2B5EF4-FFF2-40B4-BE49-F238E27FC236}">
                <a16:creationId xmlns="" xmlns:a16="http://schemas.microsoft.com/office/drawing/2014/main" id="{E2249AC9-A7D2-4615-84E4-30C59667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55493B-7296-4005-8378-F5D887923E03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="" xmlns:a16="http://schemas.microsoft.com/office/drawing/2014/main" id="{3C017CEA-4E9B-426E-8B80-62BB5620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="" xmlns:a16="http://schemas.microsoft.com/office/drawing/2014/main" id="{5D2450C1-3BED-4881-9404-8E374DED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EC0B4-2E21-46E5-95FE-B7E44647A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334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="" xmlns:a16="http://schemas.microsoft.com/office/drawing/2014/main" id="{164D5638-FCE6-451A-ADF0-78DC05F7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82C50-8F47-4944-85CF-655EDC9D44C1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EE92A731-5CDD-4A98-91E0-6416BDF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="" xmlns:a16="http://schemas.microsoft.com/office/drawing/2014/main" id="{051985B3-FF9E-4F83-95BC-A5E0DA8F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3CDED-1D61-4AA5-B0C6-A3B29C609F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5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7C6A537-FFE5-4907-81A7-195DC5DA7840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FF68AA-B1D1-4451-93E1-D1274E3E5567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38E33E-D32D-4389-B648-4A469F5CEB68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3B5DA2E-EACC-43CC-B1C7-94A36980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845346-55E8-4070-85C9-FB24730734FE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E58B1CD8-C01F-432D-847D-D0398C19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38B247F-DC72-49A5-965B-8EBF636C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29AA2382-38AE-491D-9400-A93530AD4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56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="" xmlns:a16="http://schemas.microsoft.com/office/drawing/2014/main" id="{EF9A05EA-0AA5-4446-9686-4CC109C0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3788D-2450-411D-921B-35BB50C58083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2630742D-BD00-4A29-94E9-6868CF13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="" xmlns:a16="http://schemas.microsoft.com/office/drawing/2014/main" id="{60B75310-E9EC-4F3B-8791-BD518EC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B3ED8-CFEE-4B1C-BFB3-5E550B5CB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26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D99EEDB-1B66-4F1F-B456-BBF78AED4E97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D2C9A09-5BC2-4AB3-9480-C241A5B8D4FF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A4F4C35-9BFC-473B-84F7-EBFD865468AE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="" xmlns:a16="http://schemas.microsoft.com/office/drawing/2014/main" id="{53126194-6BC1-40B5-8647-524D352F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E5D3F9-B4BA-4017-A933-03C7D4721B51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="" xmlns:a16="http://schemas.microsoft.com/office/drawing/2014/main" id="{E86EF763-C966-4508-81A1-3F589B8A2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B425E3EF-B1A2-4981-BFE3-83F1A4BDE8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="" xmlns:a16="http://schemas.microsoft.com/office/drawing/2014/main" id="{ABB8EF4C-8106-4A0B-BFD3-E06C891AB2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="" xmlns:a16="http://schemas.microsoft.com/office/drawing/2014/main" id="{EFA8E495-1858-4344-9A76-9B08438B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AC024-0AFC-4216-9F62-F1C17E103E27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D4E9431-6BDF-43F3-A130-BE97EEE5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="" xmlns:a16="http://schemas.microsoft.com/office/drawing/2014/main" id="{32542EC3-E4BE-457C-9DF4-CB44357C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629BE-E1F9-4DAD-9BC6-C57458CFD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66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="" xmlns:a16="http://schemas.microsoft.com/office/drawing/2014/main" id="{32508347-4D42-46A1-AA81-0C513F27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C0BE2-D78C-49D2-8A4D-96531A1E5BF2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3D3860B1-A7ED-45C4-8A97-024DE0F5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="" xmlns:a16="http://schemas.microsoft.com/office/drawing/2014/main" id="{432189FF-BA05-484D-9493-5432D028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E46C5-0C9E-49F0-80E1-CFB65BC64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2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13">
            <a:extLst>
              <a:ext uri="{FF2B5EF4-FFF2-40B4-BE49-F238E27FC236}">
                <a16:creationId xmlns="" xmlns:a16="http://schemas.microsoft.com/office/drawing/2014/main" id="{CCC68F7F-F06A-4722-8E13-E4B8393C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6B54-2AF2-45B6-BBB1-0064A8904643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C8A25527-4EF1-44B9-8BFF-52D604D1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="" xmlns:a16="http://schemas.microsoft.com/office/drawing/2014/main" id="{17669448-3DB5-472D-96E8-0BCF9754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3FAB1-CCB0-4183-9BF9-AAAEB2D68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1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3C7D704-251E-43A1-98B9-E359C3F9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07C1C7-5398-451D-B879-0668673333B0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2FC43CD-0F85-4A69-B375-DF3E616A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DCDFA5-7C86-4F94-8729-C0EB470D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409E7B-D37D-46EC-8EC2-C45F13991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12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="" xmlns:a16="http://schemas.microsoft.com/office/drawing/2014/main" id="{F12F84B8-FBE2-4BF2-8D94-6E8320F3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44D7E-3D34-45A2-9FA5-FDB19D3190ED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2223B7E0-F0AF-490F-8A72-238A90B5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="" xmlns:a16="http://schemas.microsoft.com/office/drawing/2014/main" id="{D6A51622-8FD2-43AC-99F3-9ACCEFD3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40129-F650-46AD-A624-852C96856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623DC42-92E4-4C2F-A415-A4804787984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89E889-EA19-4CD7-8874-31641AF46675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88F7900-0ACE-4BF1-A9BB-2A89EFEA70FD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3AA077C-8EA7-45EA-9582-CC08C143C38E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="" xmlns:a16="http://schemas.microsoft.com/office/drawing/2014/main" id="{D51BD47A-BF75-4FE3-B5D7-C4EDD802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AC5A70-D992-4CB1-8531-9A1F411A000A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="" xmlns:a16="http://schemas.microsoft.com/office/drawing/2014/main" id="{122C32EE-DEA2-43BD-A200-DE8C83E37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4ADF7B8D-6334-42D7-8015-F61991CD66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="" xmlns:a16="http://schemas.microsoft.com/office/drawing/2014/main" id="{77D920F0-D137-4436-9E7E-A0E1F5F2F1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8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="" xmlns:a16="http://schemas.microsoft.com/office/drawing/2014/main" id="{DF0DE947-D27E-4B8C-AF49-B1370DD1BF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2">
            <a:extLst>
              <a:ext uri="{FF2B5EF4-FFF2-40B4-BE49-F238E27FC236}">
                <a16:creationId xmlns="" xmlns:a16="http://schemas.microsoft.com/office/drawing/2014/main" id="{494951E0-3427-48D9-8FB9-614EA90A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  <a:endParaRPr lang="en-US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2137C204-BA12-41D9-B6EC-9A0317A0E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Tw Cen MT" charset="-18"/>
                <a:ea typeface="ＭＳ Ｐゴシック" charset="-128"/>
              </a:defRPr>
            </a:lvl1pPr>
          </a:lstStyle>
          <a:p>
            <a:pPr>
              <a:defRPr/>
            </a:pPr>
            <a:fld id="{0DCC170E-1AE9-4B04-A3AA-03607725810F}" type="datetime1">
              <a:rPr lang="en-US"/>
              <a:pPr>
                <a:defRPr/>
              </a:pPr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35AD8B-71EB-40D9-BD85-B0F38F721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Tw Cen MT" charset="-18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D67809-676D-433A-87AB-94789BC49587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DD2B8D-0375-4F88-96BB-925D3062C9E5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4ACB796-D0C7-4CA5-B9F0-A94172A4ED6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59724C36-DD04-40E3-922B-D33A76321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80260A5B-C380-44C6-BDFA-B8A1243D0E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5" r:id="rId2"/>
    <p:sldLayoutId id="2147483792" r:id="rId3"/>
    <p:sldLayoutId id="2147483786" r:id="rId4"/>
    <p:sldLayoutId id="2147483787" r:id="rId5"/>
    <p:sldLayoutId id="2147483788" r:id="rId6"/>
    <p:sldLayoutId id="2147483793" r:id="rId7"/>
    <p:sldLayoutId id="2147483789" r:id="rId8"/>
    <p:sldLayoutId id="2147483794" r:id="rId9"/>
    <p:sldLayoutId id="2147483790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-18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="" xmlns:a16="http://schemas.microsoft.com/office/drawing/2014/main" id="{64F514D7-132B-48C8-B0C3-C2B0E8DA3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cap="none">
                <a:ea typeface="ＭＳ Ｐゴシック" panose="020B0600070205080204" pitchFamily="34" charset="-128"/>
              </a:rPr>
              <a:t/>
            </a:r>
            <a:br>
              <a:rPr lang="en-US" altLang="en-US" b="1" cap="none">
                <a:ea typeface="ＭＳ Ｐゴシック" panose="020B0600070205080204" pitchFamily="34" charset="-128"/>
              </a:rPr>
            </a:br>
            <a:r>
              <a:rPr lang="en-US" altLang="en-US" cap="none">
                <a:ea typeface="ＭＳ Ｐゴシック" panose="020B0600070205080204" pitchFamily="34" charset="-128"/>
              </a:rPr>
              <a:t>MEMORY MANAGEMENT</a:t>
            </a:r>
            <a:br>
              <a:rPr lang="en-US" altLang="en-US" cap="none">
                <a:ea typeface="ＭＳ Ｐゴシック" panose="020B0600070205080204" pitchFamily="34" charset="-128"/>
              </a:rPr>
            </a:br>
            <a:endParaRPr lang="en-US" altLang="en-US" cap="none">
              <a:ea typeface="ＭＳ Ｐゴシック" panose="020B0600070205080204" pitchFamily="34" charset="-128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="" xmlns:a16="http://schemas.microsoft.com/office/drawing/2014/main" id="{BEDFE895-7877-4548-A9D5-B3DD2CFDB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Md. Zahidur 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9327E499-4DED-4CB8-9FF1-CA60553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351713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0D7B810-8E43-4E17-B6B0-6CAB0AE947B4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41475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438" name="Group 14">
            <a:extLst>
              <a:ext uri="{FF2B5EF4-FFF2-40B4-BE49-F238E27FC236}">
                <a16:creationId xmlns="" xmlns:a16="http://schemas.microsoft.com/office/drawing/2014/main" id="{05ECEA9A-88B3-40BA-AAB2-4F775176FDF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905000" cy="2286000"/>
            <a:chOff x="2743200" y="2819400"/>
            <a:chExt cx="1905000" cy="2286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0B99A89-CBA2-441F-8FCE-AB9CA467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C6962DA1-9891-4439-9121-F98443C038EF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2743200" y="30480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E5F7F0AE-C269-492C-9D5A-EC7B2351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9144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FE9B8BC-F117-4424-A7E1-35D0C0A76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DC095312-35C9-4CFE-8B78-7E69E74A2E41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2743200" y="36576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34836B7-A363-499E-86D1-73B94CD6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A9A6B59-5F31-47D6-A051-35D5BCADD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5240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empty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D6D0D30C-A77E-45AA-BDD9-CEA03BC1FD08}"/>
                </a:ext>
              </a:extLst>
            </p:cNvPr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2743200" y="48768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C6A4882-8224-4A84-B1FE-4C93FA0C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P5</a:t>
              </a:r>
            </a:p>
          </p:txBody>
        </p:sp>
      </p:grp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D5983987-1C66-425A-88DE-1AA89DD5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99085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17440" name="TextBox 6">
            <a:extLst>
              <a:ext uri="{FF2B5EF4-FFF2-40B4-BE49-F238E27FC236}">
                <a16:creationId xmlns="" xmlns:a16="http://schemas.microsoft.com/office/drawing/2014/main" id="{24060331-B71E-46F5-ACE5-11B54F7C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2495550"/>
            <a:ext cx="136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in</a:t>
            </a:r>
          </a:p>
          <a:p>
            <a:pPr eaLnBrk="1" hangingPunct="1"/>
            <a:r>
              <a:rPr lang="en-US" altLang="en-US"/>
              <a:t> P3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901E678-C73C-423A-B005-F6516805BF9D}"/>
              </a:ext>
            </a:extLst>
          </p:cNvPr>
          <p:cNvCxnSpPr>
            <a:cxnSpLocks noChangeShapeType="1"/>
            <a:stCxn id="17" idx="4"/>
          </p:cNvCxnSpPr>
          <p:nvPr/>
        </p:nvCxnSpPr>
        <p:spPr bwMode="auto">
          <a:xfrm flipV="1">
            <a:off x="2292350" y="3141663"/>
            <a:ext cx="1136650" cy="34448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TextBox 7">
            <a:extLst>
              <a:ext uri="{FF2B5EF4-FFF2-40B4-BE49-F238E27FC236}">
                <a16:creationId xmlns="" xmlns:a16="http://schemas.microsoft.com/office/drawing/2014/main" id="{64703DD9-0CBA-4227-8028-C1DF34A7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273425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17443" name="Slide Number Placeholder 17">
            <a:extLst>
              <a:ext uri="{FF2B5EF4-FFF2-40B4-BE49-F238E27FC236}">
                <a16:creationId xmlns="" xmlns:a16="http://schemas.microsoft.com/office/drawing/2014/main" id="{83BB6D44-89C3-42AD-8FFD-424835D0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B6351B91-E554-407A-B26B-D6532D14EA63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="" xmlns:a16="http://schemas.microsoft.com/office/drawing/2014/main" id="{17C71F7E-3E37-4B26-87A2-CF8FB14F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351713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660E79C-0D24-4EC5-B91D-770AB0125442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41475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462" name="Group 14">
            <a:extLst>
              <a:ext uri="{FF2B5EF4-FFF2-40B4-BE49-F238E27FC236}">
                <a16:creationId xmlns="" xmlns:a16="http://schemas.microsoft.com/office/drawing/2014/main" id="{09524568-45C3-4299-8F20-A6706726DA9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905000" cy="2286000"/>
            <a:chOff x="2743200" y="2819400"/>
            <a:chExt cx="1905000" cy="2286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4A131EC-A903-4DE3-85B0-0D122ED1C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C27E49BC-242A-4981-AE4E-0F6A81C2962B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2743200" y="30480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D43EB33-DA2E-40DF-B3D9-6017CD5A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9144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12B255BB-AD07-4547-8AB7-B66F049F1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44F56687-6D0D-4E71-84F0-C65F429E5444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2743200" y="36576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278A531A-875E-480B-941A-504B9D29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8C5BB53-C929-416D-AD68-1B3336F6B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5240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empty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18C92FEB-C341-4469-BFFC-C20BF345C8B0}"/>
                </a:ext>
              </a:extLst>
            </p:cNvPr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2743200" y="48768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7E14C7A8-C39C-4AE7-9504-BD3428112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P5</a:t>
              </a:r>
            </a:p>
          </p:txBody>
        </p:sp>
      </p:grp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979104DE-257C-4995-A35D-4256FBBA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99085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18464" name="TextBox 7">
            <a:extLst>
              <a:ext uri="{FF2B5EF4-FFF2-40B4-BE49-F238E27FC236}">
                <a16:creationId xmlns="" xmlns:a16="http://schemas.microsoft.com/office/drawing/2014/main" id="{B8B4ABB2-31DD-4F81-A106-4011E46F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273425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18465" name="Slide Number Placeholder 17">
            <a:extLst>
              <a:ext uri="{FF2B5EF4-FFF2-40B4-BE49-F238E27FC236}">
                <a16:creationId xmlns="" xmlns:a16="http://schemas.microsoft.com/office/drawing/2014/main" id="{B923DB14-299E-46DA-9C87-1192645E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65BCB59D-08C1-4EBB-B19E-F91B8DF97459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="" xmlns:a16="http://schemas.microsoft.com/office/drawing/2014/main" id="{CAB864FC-93C5-47AA-B8F4-DCD680BC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351713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C7545BFB-6002-4EC3-8E97-81D8AA50C48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41475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486" name="Group 14">
            <a:extLst>
              <a:ext uri="{FF2B5EF4-FFF2-40B4-BE49-F238E27FC236}">
                <a16:creationId xmlns="" xmlns:a16="http://schemas.microsoft.com/office/drawing/2014/main" id="{95FA3DB0-AED8-45B2-8CA8-960E7886420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905000" cy="2286000"/>
            <a:chOff x="2743200" y="2819400"/>
            <a:chExt cx="1905000" cy="2286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61C1406-A578-49D2-A4E5-5D1BE069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ADFE8271-24E8-4A76-A98E-DFA46D2DD99F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2743200" y="30480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F08D8520-7563-4732-8E70-0BACFF649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9144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5449800-9ABB-4DE2-BB92-295B79843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3A0C7901-FC44-41CD-A2CF-47C64129C03C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2743200" y="36576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50340F0-D9E6-4CF5-AD31-7837B9D8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37C29D3B-C7EB-4AAD-B43E-5DC39D2B7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5240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empty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1C194697-446B-41DE-AA1C-FADA746240C8}"/>
                </a:ext>
              </a:extLst>
            </p:cNvPr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2743200" y="48768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2E2E734-F7AE-4745-BD19-7DC8A8557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P5</a:t>
              </a:r>
            </a:p>
          </p:txBody>
        </p:sp>
      </p:grp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65C62F59-0AA3-4E32-AFDD-964C31F2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99085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19488" name="TextBox 6">
            <a:extLst>
              <a:ext uri="{FF2B5EF4-FFF2-40B4-BE49-F238E27FC236}">
                <a16:creationId xmlns="" xmlns:a16="http://schemas.microsoft.com/office/drawing/2014/main" id="{323A8EDA-A7CC-4ED6-A17F-D8F69486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2495550"/>
            <a:ext cx="136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out</a:t>
            </a:r>
          </a:p>
          <a:p>
            <a:pPr eaLnBrk="1" hangingPunct="1"/>
            <a:r>
              <a:rPr lang="en-US" altLang="en-US"/>
              <a:t> P3</a:t>
            </a:r>
          </a:p>
        </p:txBody>
      </p:sp>
      <p:sp>
        <p:nvSpPr>
          <p:cNvPr id="19489" name="TextBox 7">
            <a:extLst>
              <a:ext uri="{FF2B5EF4-FFF2-40B4-BE49-F238E27FC236}">
                <a16:creationId xmlns="" xmlns:a16="http://schemas.microsoft.com/office/drawing/2014/main" id="{BD211177-ED92-4A0C-A6DC-28DDA3EA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273425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8616E133-2010-4C5B-8D79-7FA17F98258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292350" y="3141663"/>
            <a:ext cx="1365250" cy="19208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C2AF30C-C09E-4FDF-BBA8-B25D31AD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solidFill>
            <a:srgbClr val="EAF0F6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P3</a:t>
            </a:r>
          </a:p>
        </p:txBody>
      </p:sp>
      <p:sp>
        <p:nvSpPr>
          <p:cNvPr id="19492" name="Slide Number Placeholder 18">
            <a:extLst>
              <a:ext uri="{FF2B5EF4-FFF2-40B4-BE49-F238E27FC236}">
                <a16:creationId xmlns="" xmlns:a16="http://schemas.microsoft.com/office/drawing/2014/main" id="{CA289C95-3F79-4E62-A93E-D7DA0AA2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12A253D6-F304-4404-B273-D2E5564FEE1C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="" xmlns:a16="http://schemas.microsoft.com/office/drawing/2014/main" id="{491C11AC-886E-4D46-8DB4-A1C5D5D2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423721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2A132B9-C135-4132-A68D-B37758500DD4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41475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510" name="Group 14">
            <a:extLst>
              <a:ext uri="{FF2B5EF4-FFF2-40B4-BE49-F238E27FC236}">
                <a16:creationId xmlns="" xmlns:a16="http://schemas.microsoft.com/office/drawing/2014/main" id="{17C7D2D9-58A7-436C-AE08-727199963B8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905000" cy="2286000"/>
            <a:chOff x="2743200" y="2819400"/>
            <a:chExt cx="1905000" cy="2286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F36AFF6-3076-40A7-9377-13AEE6466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P3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74B52B4C-02C5-4D31-A2B2-DFF0BD3C6497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2743200" y="30480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D25B91-59F4-49F9-AF2F-0CE969B69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9144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CEF9371-F100-4EA3-9382-B1B8F100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EEDFAE64-4053-4939-9562-DE6DE8476811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2743200" y="36576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C1ACA80C-5B90-422B-8483-55FAA08BD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56F8BC7-6FDE-4F7D-ABA1-B334BEE1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5240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empty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4732505C-D3C9-4F76-B7E5-0CC18A0EF230}"/>
                </a:ext>
              </a:extLst>
            </p:cNvPr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2743200" y="48768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CFC7E1F-68E1-4C64-B97E-3789D81BA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P5</a:t>
              </a:r>
            </a:p>
          </p:txBody>
        </p:sp>
      </p:grp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8A84AA82-0033-4F78-8887-18B809E8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99085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20512" name="TextBox 6">
            <a:extLst>
              <a:ext uri="{FF2B5EF4-FFF2-40B4-BE49-F238E27FC236}">
                <a16:creationId xmlns="" xmlns:a16="http://schemas.microsoft.com/office/drawing/2014/main" id="{C14FC24D-F4E5-497B-AFBA-2E360FF04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2495550"/>
            <a:ext cx="136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in</a:t>
            </a:r>
          </a:p>
          <a:p>
            <a:pPr eaLnBrk="1" hangingPunct="1"/>
            <a:r>
              <a:rPr lang="en-US" altLang="en-US"/>
              <a:t> P1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892ABE7-AC1C-4928-892C-036DC7AA2696}"/>
              </a:ext>
            </a:extLst>
          </p:cNvPr>
          <p:cNvCxnSpPr>
            <a:cxnSpLocks noChangeShapeType="1"/>
            <a:stCxn id="17" idx="4"/>
          </p:cNvCxnSpPr>
          <p:nvPr/>
        </p:nvCxnSpPr>
        <p:spPr bwMode="auto">
          <a:xfrm flipV="1">
            <a:off x="2292350" y="3141663"/>
            <a:ext cx="1136650" cy="34448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TextBox 7">
            <a:extLst>
              <a:ext uri="{FF2B5EF4-FFF2-40B4-BE49-F238E27FC236}">
                <a16:creationId xmlns="" xmlns:a16="http://schemas.microsoft.com/office/drawing/2014/main" id="{C08D3B86-40EA-41D3-A831-809786B7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273425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20515" name="Slide Number Placeholder 17">
            <a:extLst>
              <a:ext uri="{FF2B5EF4-FFF2-40B4-BE49-F238E27FC236}">
                <a16:creationId xmlns="" xmlns:a16="http://schemas.microsoft.com/office/drawing/2014/main" id="{56BE5878-4BE5-4215-BB6F-AA8E8397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EAE7177C-5733-42E2-B7AE-1D8BBBC9FE10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="" xmlns:a16="http://schemas.microsoft.com/office/drawing/2014/main" id="{213C8507-4E71-4C3E-8926-6F0FE6F8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351713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F4D4EDB-23CB-4707-943D-B334E86F84A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41475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534" name="Group 14">
            <a:extLst>
              <a:ext uri="{FF2B5EF4-FFF2-40B4-BE49-F238E27FC236}">
                <a16:creationId xmlns="" xmlns:a16="http://schemas.microsoft.com/office/drawing/2014/main" id="{35E407EF-9CED-4181-B715-040634B20A0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905000" cy="2286000"/>
            <a:chOff x="2743200" y="2819400"/>
            <a:chExt cx="1905000" cy="2286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E11F2CD9-BADC-438E-B20E-89752604B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P3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C742B750-543E-47B2-98C5-9BE86913CB6E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2743200" y="30480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A6EBE24-8CCC-47BF-B21D-6FF73958B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9144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4C5F321-55AF-4C95-B9E8-11404ECD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06FBE360-EF3C-470E-B706-4034B44942C6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2743200" y="36576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5CA69C7-C6C2-45E4-9A09-E70F5AEB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D155128-AF23-4808-BED6-65E67DB3E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5240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empty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BDA7A2B4-D313-465B-81E9-B0955A0DB5CB}"/>
                </a:ext>
              </a:extLst>
            </p:cNvPr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2743200" y="48768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91C7F3D-83B2-4D7E-9CCA-EC6EBB24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P5</a:t>
              </a:r>
            </a:p>
          </p:txBody>
        </p:sp>
      </p:grp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24F5BE86-45A3-4CFC-B5D6-FE00E707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99085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21536" name="TextBox 7">
            <a:extLst>
              <a:ext uri="{FF2B5EF4-FFF2-40B4-BE49-F238E27FC236}">
                <a16:creationId xmlns="" xmlns:a16="http://schemas.microsoft.com/office/drawing/2014/main" id="{7A5D081F-176E-4F52-8ECB-D865B4FF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273425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21537" name="Slide Number Placeholder 17">
            <a:extLst>
              <a:ext uri="{FF2B5EF4-FFF2-40B4-BE49-F238E27FC236}">
                <a16:creationId xmlns="" xmlns:a16="http://schemas.microsoft.com/office/drawing/2014/main" id="{A829DD16-B21C-4D2A-8EBD-AD036C49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D90EC839-C1D0-4A4A-95AD-0EC83F4C59E8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="" xmlns:a16="http://schemas.microsoft.com/office/drawing/2014/main" id="{E4975E06-29D7-4447-8FBC-20A94D14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Fragmentation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7C46687-C984-4D7B-9978-FA2F2AE333E6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00200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 (6K)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 (3K)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583BC08-80D8-467E-996C-A9CCBD10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4191000"/>
            <a:ext cx="1855788" cy="914400"/>
          </a:xfrm>
          <a:prstGeom prst="rect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w Cen MT" charset="-18"/>
                <a:ea typeface="ＭＳ Ｐゴシック" charset="-128"/>
              </a:rPr>
              <a:t>P2 (9K)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0C80E9B-F2C6-40D3-91E3-B843549D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895600"/>
            <a:ext cx="1855788" cy="498475"/>
          </a:xfrm>
          <a:prstGeom prst="rect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w Cen MT" charset="-18"/>
                <a:ea typeface="ＭＳ Ｐゴシック" charset="-128"/>
              </a:rPr>
              <a:t>P1 (2K)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="" xmlns:a16="http://schemas.microsoft.com/office/drawing/2014/main" id="{DDC87CAF-7963-46F8-9051-FACB7B70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2971800" cy="1638300"/>
          </a:xfrm>
          <a:prstGeom prst="wedgeRoundRectCallout">
            <a:avLst>
              <a:gd name="adj1" fmla="val -74440"/>
              <a:gd name="adj2" fmla="val 79722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If a </a:t>
            </a:r>
            <a:r>
              <a:rPr lang="en-US" dirty="0">
                <a:solidFill>
                  <a:srgbClr val="FF0000"/>
                </a:solidFill>
                <a:latin typeface="Tw Cen MT" charset="-18"/>
                <a:ea typeface="ＭＳ Ｐゴシック" charset="-128"/>
              </a:rPr>
              <a:t>whole partition </a:t>
            </a:r>
            <a:r>
              <a:rPr lang="en-US" dirty="0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is currently not being used, then it is called </a:t>
            </a:r>
            <a:r>
              <a:rPr lang="en-US" i="1" dirty="0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an </a:t>
            </a:r>
            <a:r>
              <a:rPr lang="en-US" b="1" i="1" dirty="0">
                <a:solidFill>
                  <a:srgbClr val="558BB8"/>
                </a:solidFill>
                <a:latin typeface="Tw Cen MT" charset="-18"/>
                <a:ea typeface="ＭＳ Ｐゴシック" charset="-128"/>
              </a:rPr>
              <a:t>external fragmentation</a:t>
            </a:r>
            <a:r>
              <a:rPr lang="en-US" b="1" dirty="0">
                <a:solidFill>
                  <a:srgbClr val="558BB8"/>
                </a:solidFill>
                <a:latin typeface="Tw Cen MT" charset="-18"/>
                <a:ea typeface="ＭＳ Ｐゴシック" charset="-128"/>
              </a:rPr>
              <a:t>. </a:t>
            </a: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20" name="Rounded Rectangular Callout 19">
            <a:extLst>
              <a:ext uri="{FF2B5EF4-FFF2-40B4-BE49-F238E27FC236}">
                <a16:creationId xmlns="" xmlns:a16="http://schemas.microsoft.com/office/drawing/2014/main" id="{43B3DE93-3DFC-4D7A-8BD8-9659D366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2743200" cy="2209800"/>
          </a:xfrm>
          <a:prstGeom prst="wedgeRoundRectCallout">
            <a:avLst>
              <a:gd name="adj1" fmla="val -91662"/>
              <a:gd name="adj2" fmla="val 2657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latin typeface="Tw Cen MT" charset="-18"/>
                <a:ea typeface="ＭＳ Ｐゴシック" charset="-128"/>
              </a:rPr>
              <a:t>If a partition is being used by a process </a:t>
            </a:r>
            <a:r>
              <a:rPr lang="en-US" dirty="0">
                <a:solidFill>
                  <a:srgbClr val="FF0000"/>
                </a:solidFill>
                <a:latin typeface="Tw Cen MT" charset="-18"/>
                <a:ea typeface="ＭＳ Ｐゴシック" charset="-128"/>
              </a:rPr>
              <a:t>requiring some memory smaller </a:t>
            </a:r>
            <a:r>
              <a:rPr lang="en-US" dirty="0">
                <a:latin typeface="Tw Cen MT" charset="-18"/>
                <a:ea typeface="ＭＳ Ｐゴシック" charset="-128"/>
              </a:rPr>
              <a:t>than the partition size, then it is called an </a:t>
            </a:r>
            <a:r>
              <a:rPr lang="en-US" b="1" i="1" dirty="0">
                <a:solidFill>
                  <a:srgbClr val="558BB8"/>
                </a:solidFill>
                <a:latin typeface="Tw Cen MT" charset="-18"/>
                <a:ea typeface="ＭＳ Ｐゴシック" charset="-128"/>
              </a:rPr>
              <a:t>internal fragmentation</a:t>
            </a:r>
            <a:r>
              <a:rPr lang="en-US" b="1" dirty="0">
                <a:solidFill>
                  <a:srgbClr val="558BB8"/>
                </a:solidFill>
                <a:latin typeface="Tw Cen MT" charset="-18"/>
                <a:ea typeface="ＭＳ Ｐゴシック" charset="-128"/>
              </a:rPr>
              <a:t>. </a:t>
            </a: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22562" name="Content Placeholder 20">
            <a:extLst>
              <a:ext uri="{FF2B5EF4-FFF2-40B4-BE49-F238E27FC236}">
                <a16:creationId xmlns="" xmlns:a16="http://schemas.microsoft.com/office/drawing/2014/main" id="{822000F9-71F3-4868-BA02-9ADF23AD24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0E94124-E098-49AA-B3F7-E8A190C9BBA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00200" y="2860675"/>
            <a:ext cx="2725738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4CF114D-394D-408D-B5FC-6D9BD1B8C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00200" y="3411538"/>
            <a:ext cx="27432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594705B-EA69-4F71-B878-94253098E1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00200" y="4149725"/>
            <a:ext cx="27432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4D217E1-BAAB-46C4-9925-3FA6F37219A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00200" y="5621338"/>
            <a:ext cx="27432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7" name="Slide Number Placeholder 15">
            <a:extLst>
              <a:ext uri="{FF2B5EF4-FFF2-40B4-BE49-F238E27FC236}">
                <a16:creationId xmlns="" xmlns:a16="http://schemas.microsoft.com/office/drawing/2014/main" id="{D0636869-7D6A-47CC-8F50-093DD5F8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F355DF2D-C729-43B9-B88E-46997B410ADC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="" xmlns:a16="http://schemas.microsoft.com/office/drawing/2014/main" id="{5C3E086A-0875-4A83-B40E-CCCE763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44624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ea typeface="ＭＳ Ｐゴシック" panose="020B0600070205080204" pitchFamily="34" charset="-128"/>
              </a:rPr>
              <a:t> </a:t>
            </a:r>
            <a:r>
              <a:rPr lang="en-US" altLang="en-US" sz="3200" dirty="0">
                <a:ea typeface="ＭＳ Ｐゴシック" panose="020B0600070205080204" pitchFamily="34" charset="-128"/>
              </a:rPr>
              <a:t/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2 Variable Partitioning 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="" xmlns:a16="http://schemas.microsoft.com/office/drawing/2014/main" id="{6401D25D-E72E-4E7D-B607-748DFDBE4F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With fixed partitions we have to deal with the problem of determining the number and sizes of partitions to minimize internal and external fragmentation. </a:t>
            </a:r>
          </a:p>
          <a:p>
            <a:pPr eaLnBrk="1" hangingPunct="1"/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If we use variable partitioning instead, then partition sizes may vary dynamically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In the variable partitioning method,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we keep a table (linked list) indicating used/free areas in memory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="" xmlns:a16="http://schemas.microsoft.com/office/drawing/2014/main" id="{7D3DD2EF-7BBC-4C91-974B-A461BD76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781BC3C6-781F-48DD-B3D8-2C6E7281AE8B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="" xmlns:a16="http://schemas.microsoft.com/office/drawing/2014/main" id="{E7F50224-0AB1-480D-A8F9-DA6894C4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62136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ea typeface="ＭＳ Ｐゴシック" panose="020B0600070205080204" pitchFamily="34" charset="-128"/>
              </a:rPr>
              <a:t> </a:t>
            </a:r>
            <a:r>
              <a:rPr lang="en-US" altLang="en-US" sz="3200" dirty="0">
                <a:ea typeface="ＭＳ Ｐゴシック" panose="020B0600070205080204" pitchFamily="34" charset="-128"/>
              </a:rPr>
              <a:t/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2 </a:t>
            </a:r>
            <a:r>
              <a:rPr lang="en-US" altLang="en-US" sz="3600" dirty="0">
                <a:ea typeface="ＭＳ Ｐゴシック" panose="020B0600070205080204" pitchFamily="34" charset="-128"/>
              </a:rPr>
              <a:t>Variable Partitioning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="" xmlns:a16="http://schemas.microsoft.com/office/drawing/2014/main" id="{BC3F47D7-8DDE-4E60-BFE0-FDE4CB8FC5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Initially, the whole memory is free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it is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considered as one large block.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When a new process arrives</a:t>
            </a:r>
            <a:r>
              <a:rPr lang="en-US" altLang="en-US" sz="2400" dirty="0">
                <a:ea typeface="ＭＳ Ｐゴシック" panose="020B0600070205080204" pitchFamily="34" charset="-128"/>
              </a:rPr>
              <a:t>, the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OS searches for a block of free memory large enough </a:t>
            </a:r>
            <a:r>
              <a:rPr lang="en-US" altLang="en-US" sz="24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for that process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We keep the rest available (free) for the future processes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If a block becomes free, then the OS tries to merge it with its neighbors if they are also free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="" xmlns:a16="http://schemas.microsoft.com/office/drawing/2014/main" id="{282A08F6-F260-4DDF-8A95-21ED54C2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575253B0-6CD3-490D-9270-AF368FFB9A58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="" xmlns:a16="http://schemas.microsoft.com/office/drawing/2014/main" id="{79DBFC6A-8A21-46C0-B917-1FB117C3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anose="020B0600070205080204" pitchFamily="34" charset="-128"/>
              </a:rPr>
              <a:t>2 </a:t>
            </a:r>
            <a:r>
              <a:rPr lang="en-US" altLang="en-US" sz="3600" dirty="0">
                <a:ea typeface="ＭＳ Ｐゴシック" panose="020B0600070205080204" pitchFamily="34" charset="-128"/>
              </a:rPr>
              <a:t>Variable Partitioning 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="" xmlns:a16="http://schemas.microsoft.com/office/drawing/2014/main" id="{5A599526-0332-4BA8-81B0-43CD3B440D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There are three </a:t>
            </a:r>
            <a:r>
              <a:rPr lang="en-US" altLang="en-US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Memory allocation </a:t>
            </a:r>
            <a:r>
              <a:rPr lang="en-US" altLang="en-US" sz="24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schemes/algorithms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searching the list of free blocks for a specific amount of memory.</a:t>
            </a:r>
          </a:p>
          <a:p>
            <a:pPr lvl="1" eaLnBrk="1" hangingPunct="1"/>
            <a:r>
              <a:rPr lang="en-US" altLang="en-US" sz="2400" u="sng" dirty="0">
                <a:ea typeface="ＭＳ Ｐゴシック" panose="020B0600070205080204" pitchFamily="34" charset="-128"/>
              </a:rPr>
              <a:t>First Fit 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u="sng" dirty="0">
                <a:ea typeface="ＭＳ Ｐゴシック" panose="020B0600070205080204" pitchFamily="34" charset="-128"/>
              </a:rPr>
              <a:t>Best Fit </a:t>
            </a:r>
          </a:p>
          <a:p>
            <a:pPr lvl="1" eaLnBrk="1" hangingPunct="1"/>
            <a:r>
              <a:rPr lang="en-US" altLang="en-US" sz="2400" u="sng" dirty="0">
                <a:ea typeface="ＭＳ Ｐゴシック" panose="020B0600070205080204" pitchFamily="34" charset="-128"/>
              </a:rPr>
              <a:t>Worst Fit 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="" xmlns:a16="http://schemas.microsoft.com/office/drawing/2014/main" id="{3807422F-FDB0-4E60-85F1-28409E2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3F895D48-52BB-4707-B0EC-C215311CAAC8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="" xmlns:a16="http://schemas.microsoft.com/office/drawing/2014/main" id="{1625E1E5-9B0C-4CE2-8699-BFA3A82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First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="" xmlns:a16="http://schemas.microsoft.com/office/drawing/2014/main" id="{00E0F437-CAB1-4C33-82A4-3603888A0C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indent="-273050" eaLnBrk="1" hangingPunct="1">
              <a:buFont typeface="Wingdings 2" panose="05020102010507070707" pitchFamily="18" charset="2"/>
              <a:buChar char=""/>
            </a:pPr>
            <a:r>
              <a:rPr lang="en-US" altLang="en-US" u="sng" dirty="0">
                <a:ea typeface="ＭＳ Ｐゴシック" panose="020B0600070205080204" pitchFamily="34" charset="-128"/>
              </a:rPr>
              <a:t>First Fit 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Allocate the first free block that is large enough</a:t>
            </a:r>
            <a:r>
              <a:rPr lang="en-US" altLang="en-US" dirty="0">
                <a:ea typeface="ＭＳ Ｐゴシック" panose="020B0600070205080204" pitchFamily="34" charset="-128"/>
              </a:rPr>
              <a:t> for the new process. </a:t>
            </a:r>
          </a:p>
          <a:p>
            <a:pPr indent="-273050" eaLnBrk="1" hangingPunct="1"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indent="-273050" eaLnBrk="1" hangingPunct="1">
              <a:buFont typeface="Wingdings" panose="05000000000000000000" pitchFamily="2" charset="2"/>
              <a:buChar char=""/>
            </a:pPr>
            <a:r>
              <a:rPr lang="en-US" altLang="en-US" dirty="0">
                <a:ea typeface="ＭＳ Ｐゴシック" panose="020B0600070205080204" pitchFamily="34" charset="-128"/>
              </a:rPr>
              <a:t>This is a fast algorithm.</a:t>
            </a:r>
          </a:p>
          <a:p>
            <a:pPr indent="-273050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="" xmlns:a16="http://schemas.microsoft.com/office/drawing/2014/main" id="{810333A6-4E0D-4904-83B0-3A5868CE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227BDACF-B53C-439C-8141-D82BD0B4B2B9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0E967964-68CA-4C7D-81AF-CE825537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Memory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Management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="" xmlns:a16="http://schemas.microsoft.com/office/drawing/2014/main" id="{FB73D7EE-F1C1-4042-B7F0-2AE1D1EB6F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ea typeface="ＭＳ Ｐゴシック" panose="020B0600070205080204" pitchFamily="34" charset="-128"/>
              </a:rPr>
              <a:t>In a multiprogramming system, in order to share the processor, a number of processes must be kept in memory. </a:t>
            </a:r>
          </a:p>
          <a:p>
            <a:pPr algn="just" eaLnBrk="1" hangingPunct="1"/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Memory management is achieved through memory management algorithms. </a:t>
            </a:r>
          </a:p>
          <a:p>
            <a:pPr algn="just" eaLnBrk="1" hangingPunct="1"/>
            <a:r>
              <a:rPr lang="en-US" altLang="en-US" dirty="0">
                <a:ea typeface="ＭＳ Ｐゴシック" panose="020B0600070205080204" pitchFamily="34" charset="-128"/>
              </a:rPr>
              <a:t>Each memory management algorithm requires its own hardware support.</a:t>
            </a:r>
          </a:p>
          <a:p>
            <a:pPr algn="just" eaLnBrk="1" hangingPunct="1"/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In this chapter, we shall see the </a:t>
            </a:r>
            <a:r>
              <a:rPr lang="en-US" alt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partitioning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ea typeface="ＭＳ Ｐゴシック" panose="020B0600070205080204" pitchFamily="34" charset="-128"/>
              </a:rPr>
              <a:t>fragmentation</a:t>
            </a:r>
            <a:r>
              <a:rPr lang="en-US" altLang="en-US" dirty="0" smtClean="0">
                <a:solidFill>
                  <a:srgbClr val="00B0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b="1" dirty="0" smtClean="0">
                <a:solidFill>
                  <a:srgbClr val="00B0F0"/>
                </a:solidFill>
                <a:ea typeface="ＭＳ Ｐゴシック" panose="020B0600070205080204" pitchFamily="34" charset="-128"/>
              </a:rPr>
              <a:t>allocation </a:t>
            </a:r>
            <a:r>
              <a:rPr lang="en-US" alt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methods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="" xmlns:a16="http://schemas.microsoft.com/office/drawing/2014/main" id="{1C3B799A-2411-43EA-B4D2-6F66ABC0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0F79AE2A-D05A-4745-AC30-5310E534FAF2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="" xmlns:a16="http://schemas.microsoft.com/office/drawing/2014/main" id="{83F26524-BB2D-4C29-A2E3-70136737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First </a:t>
            </a:r>
            <a:r>
              <a:rPr lang="en-US" altLang="en-US" dirty="0">
                <a:ea typeface="ＭＳ Ｐゴシック" panose="020B0600070205080204" pitchFamily="34" charset="-128"/>
              </a:rPr>
              <a:t>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B17610B3-7B7A-4A30-BBB9-0DB648941EE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36809EDA-800F-466B-809C-EF57F7704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Initial memory mapping</a:t>
            </a:r>
          </a:p>
        </p:txBody>
      </p:sp>
      <p:sp>
        <p:nvSpPr>
          <p:cNvPr id="27676" name="Slide Number Placeholder 4">
            <a:extLst>
              <a:ext uri="{FF2B5EF4-FFF2-40B4-BE49-F238E27FC236}">
                <a16:creationId xmlns="" xmlns:a16="http://schemas.microsoft.com/office/drawing/2014/main" id="{E9C4CB7C-C96D-4FAA-A944-EEEC93E2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56113A41-988C-4EB1-8471-70007EDA3606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="" xmlns:a16="http://schemas.microsoft.com/office/drawing/2014/main" id="{8B51F535-D001-4F04-9FF5-340D0E34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First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15F49B9-B83D-48EC-BD73-44B31BC4BA63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F07B5527-4717-41A2-BD6C-745542A7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P4 of 3KB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arrives</a:t>
            </a:r>
          </a:p>
        </p:txBody>
      </p:sp>
      <p:sp>
        <p:nvSpPr>
          <p:cNvPr id="28700" name="Slide Number Placeholder 4">
            <a:extLst>
              <a:ext uri="{FF2B5EF4-FFF2-40B4-BE49-F238E27FC236}">
                <a16:creationId xmlns="" xmlns:a16="http://schemas.microsoft.com/office/drawing/2014/main" id="{E9A0FA09-9B14-4BA3-8471-D67580E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FE3C6972-F5D3-45EB-AD0A-C07632ABDB39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="" xmlns:a16="http://schemas.microsoft.com/office/drawing/2014/main" id="{BB3B2F84-286C-4A24-ABBA-BCE2903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First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F346A67-F824-497D-82F4-A312D363D2C7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7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&lt;FREE&gt; 4 KB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D82CDAC7-3BCD-4BE0-8D85-C4FEA00B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100755"/>
              <a:gd name="adj2" fmla="val -8653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P4 of 3KB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loaded here by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FIRST FIT</a:t>
            </a:r>
          </a:p>
        </p:txBody>
      </p:sp>
      <p:sp>
        <p:nvSpPr>
          <p:cNvPr id="29725" name="Slide Number Placeholder 4">
            <a:extLst>
              <a:ext uri="{FF2B5EF4-FFF2-40B4-BE49-F238E27FC236}">
                <a16:creationId xmlns="" xmlns:a16="http://schemas.microsoft.com/office/drawing/2014/main" id="{8219D526-6366-4BEA-9A3A-B698FBEA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A1C888A1-4A17-4CDD-9376-B80D1B1F18D1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="" xmlns:a16="http://schemas.microsoft.com/office/drawing/2014/main" id="{3FDD0351-C6C7-4A7A-A7C1-E2109B7C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First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7C9BBEB-35D2-4290-87F2-47F270E99520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7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907472DA-8EBB-4565-AB82-9041DE29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8847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P5 of 15KB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arrives </a:t>
            </a:r>
          </a:p>
        </p:txBody>
      </p:sp>
      <p:sp>
        <p:nvSpPr>
          <p:cNvPr id="30750" name="Slide Number Placeholder 4">
            <a:extLst>
              <a:ext uri="{FF2B5EF4-FFF2-40B4-BE49-F238E27FC236}">
                <a16:creationId xmlns="" xmlns:a16="http://schemas.microsoft.com/office/drawing/2014/main" id="{FCB80F2A-41EC-4E54-8AC9-BE4D289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6F972D56-D617-4A33-87F2-6D55098451F3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="" xmlns:a16="http://schemas.microsoft.com/office/drawing/2014/main" id="{4A9A772E-6D83-4BF3-B58D-8344BF66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First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C2909DD-EF97-42DF-8F58-60B89E06E5C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7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P5 15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1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B61840CE-4A16-48E0-8F1F-0D58A6AB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95556"/>
              <a:gd name="adj2" fmla="val 11098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P5 of 15 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loaded here by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FIRST FIT</a:t>
            </a:r>
          </a:p>
        </p:txBody>
      </p:sp>
      <p:sp>
        <p:nvSpPr>
          <p:cNvPr id="31775" name="Slide Number Placeholder 4">
            <a:extLst>
              <a:ext uri="{FF2B5EF4-FFF2-40B4-BE49-F238E27FC236}">
                <a16:creationId xmlns="" xmlns:a16="http://schemas.microsoft.com/office/drawing/2014/main" id="{0D425406-3F06-41C0-9D3C-25A77852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3AC42052-04B1-4AF3-8236-9EBDADDCE7AC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="" xmlns:a16="http://schemas.microsoft.com/office/drawing/2014/main" id="{67875033-7756-4599-AF18-018192E0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Best fit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="" xmlns:a16="http://schemas.microsoft.com/office/drawing/2014/main" id="{724B0933-15D5-45A9-A266-4D2E7C899B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indent="-273050" eaLnBrk="1" hangingPunct="1">
              <a:buFont typeface="Wingdings 2" panose="05020102010507070707" pitchFamily="18" charset="2"/>
              <a:buChar char=""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Best Fit :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Allocate the smallest block </a:t>
            </a:r>
            <a:r>
              <a:rPr lang="en-US" altLang="en-US" sz="2400" dirty="0">
                <a:ea typeface="ＭＳ Ｐゴシック" panose="020B0600070205080204" pitchFamily="34" charset="-128"/>
              </a:rPr>
              <a:t>among those that are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large enough for the new process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pPr indent="-273050" eaLnBrk="1" hangingPunct="1">
              <a:buFont typeface="Wingdings" panose="05000000000000000000" pitchFamily="2" charset="2"/>
              <a:buChar char=""/>
            </a:pPr>
            <a:r>
              <a:rPr lang="en-US" altLang="en-US" sz="2400" dirty="0">
                <a:ea typeface="ＭＳ Ｐゴシック" panose="020B0600070205080204" pitchFamily="34" charset="-128"/>
              </a:rPr>
              <a:t>In this method, the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OS has to search the entire list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it can keep it sorted and stop when it hits an entry which has a size larger than the size of new process.</a:t>
            </a:r>
          </a:p>
          <a:p>
            <a:pPr indent="-273050" eaLnBrk="1" hangingPunct="1">
              <a:buFont typeface="Wingdings" panose="05000000000000000000" pitchFamily="2" charset="2"/>
              <a:buChar char=""/>
            </a:pPr>
            <a:r>
              <a:rPr lang="en-US" altLang="en-US" sz="2400" dirty="0">
                <a:ea typeface="ＭＳ Ｐゴシック" panose="020B0600070205080204" pitchFamily="34" charset="-128"/>
              </a:rPr>
              <a:t> This algorithm produces the smallest left over block. </a:t>
            </a:r>
          </a:p>
          <a:p>
            <a:pPr indent="-273050" eaLnBrk="1" hangingPunct="1">
              <a:buFont typeface="Wingdings" panose="05000000000000000000" pitchFamily="2" charset="2"/>
              <a:buChar char=""/>
            </a:pPr>
            <a:r>
              <a:rPr lang="en-US" altLang="en-US" sz="2400" dirty="0">
                <a:ea typeface="ＭＳ Ｐゴシック" panose="020B0600070205080204" pitchFamily="34" charset="-128"/>
              </a:rPr>
              <a:t>However,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it requires more time for searching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all the list or sorting it</a:t>
            </a:r>
          </a:p>
          <a:p>
            <a:pPr indent="-273050" eaLnBrk="1" hangingPunct="1">
              <a:buFont typeface="Wingdings" panose="05000000000000000000" pitchFamily="2" charset="2"/>
              <a:buChar char=""/>
            </a:pPr>
            <a:r>
              <a:rPr lang="en-US" altLang="en-US" sz="2400" dirty="0">
                <a:ea typeface="ＭＳ Ｐゴシック" panose="020B0600070205080204" pitchFamily="34" charset="-128"/>
              </a:rPr>
              <a:t>If sorting is used, merging the area released  when a process terminates to neighboring free blocks, becomes complicated.</a:t>
            </a:r>
          </a:p>
          <a:p>
            <a:pPr indent="-273050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="" xmlns:a16="http://schemas.microsoft.com/office/drawing/2014/main" id="{C5114AD0-A978-46A2-B922-9DEABC6C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EE6CD81E-5BC5-4591-A752-B51750123968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24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="" xmlns:a16="http://schemas.microsoft.com/office/drawing/2014/main" id="{BB8F7BF4-CE94-4AC4-9A75-9EB95301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Best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F1BCF88-77AD-4388-8AF6-CFE5BCE5BA91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DA42E466-CE85-40B5-A175-1646F370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Initial memory mapping</a:t>
            </a:r>
          </a:p>
        </p:txBody>
      </p:sp>
      <p:sp>
        <p:nvSpPr>
          <p:cNvPr id="33820" name="Slide Number Placeholder 4">
            <a:extLst>
              <a:ext uri="{FF2B5EF4-FFF2-40B4-BE49-F238E27FC236}">
                <a16:creationId xmlns="" xmlns:a16="http://schemas.microsoft.com/office/drawing/2014/main" id="{158EA962-7B4F-4E5A-B347-E6F57319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06383EFB-6047-4553-B5BE-D066D736E5F7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="" xmlns:a16="http://schemas.microsoft.com/office/drawing/2014/main" id="{2E6F3E45-3B49-4BD0-A3F1-9B6C6470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Best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9624E8F-BFF2-42E7-9B54-878C2A7D321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3F6DF991-16EE-4355-9085-7F0C9DDC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P4 of 3KB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arrives</a:t>
            </a:r>
          </a:p>
        </p:txBody>
      </p:sp>
      <p:sp>
        <p:nvSpPr>
          <p:cNvPr id="34844" name="Slide Number Placeholder 4">
            <a:extLst>
              <a:ext uri="{FF2B5EF4-FFF2-40B4-BE49-F238E27FC236}">
                <a16:creationId xmlns="" xmlns:a16="http://schemas.microsoft.com/office/drawing/2014/main" id="{2EF6A4E5-27E3-4EB5-848D-B6D8036F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D567A737-5EBA-4041-A2F3-FE1F7F50CC8E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26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="" xmlns:a16="http://schemas.microsoft.com/office/drawing/2014/main" id="{541DD96A-460A-4B02-8476-FDFABBCD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Best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CB70AAD-8F8E-4214-90E0-F2228FF31B96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C74EA075-AFDC-482E-8424-87113440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95556"/>
              <a:gd name="adj2" fmla="val 227815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P4 of 3KB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loaded here by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BEST FIT</a:t>
            </a:r>
          </a:p>
        </p:txBody>
      </p:sp>
      <p:sp>
        <p:nvSpPr>
          <p:cNvPr id="35869" name="Slide Number Placeholder 4">
            <a:extLst>
              <a:ext uri="{FF2B5EF4-FFF2-40B4-BE49-F238E27FC236}">
                <a16:creationId xmlns="" xmlns:a16="http://schemas.microsoft.com/office/drawing/2014/main" id="{D150280C-BE49-4F5E-9075-DF21F687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06AC5E-8784-42EC-BEAC-2CA868BF5926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27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="" xmlns:a16="http://schemas.microsoft.com/office/drawing/2014/main" id="{CAF06F40-344D-4661-974A-D0B92861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Best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939C88F-0F25-4366-AAAD-E1D826102646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CA67C6C0-EEB9-4ECB-8ACC-6B1C1B451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8847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P5 of 15KB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arrives </a:t>
            </a:r>
          </a:p>
        </p:txBody>
      </p:sp>
      <p:sp>
        <p:nvSpPr>
          <p:cNvPr id="36893" name="Slide Number Placeholder 4">
            <a:extLst>
              <a:ext uri="{FF2B5EF4-FFF2-40B4-BE49-F238E27FC236}">
                <a16:creationId xmlns="" xmlns:a16="http://schemas.microsoft.com/office/drawing/2014/main" id="{83547D05-61C9-44A2-91B0-8F1009E1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A6F9FC-7AE0-430D-B158-6E88BABED34A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28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="" xmlns:a16="http://schemas.microsoft.com/office/drawing/2014/main" id="{8060C38E-EEF8-4FCD-B628-4C656B2E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1 </a:t>
            </a:r>
            <a:r>
              <a:rPr lang="en-US" altLang="en-US" dirty="0">
                <a:ea typeface="ＭＳ Ｐゴシック" panose="020B0600070205080204" pitchFamily="34" charset="-128"/>
              </a:rPr>
              <a:t>Fixed Partitioning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="" xmlns:a16="http://schemas.microsoft.com/office/drawing/2014/main" id="{7DF1A8D5-283D-44D1-B608-A8FB59B066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43400" y="1600200"/>
            <a:ext cx="4422775" cy="4495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this method, 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memory is divided into partitions whose sizes are fixed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OS is placed into the lowest bytes of memory.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Relocation of processes is not needed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="" xmlns:a16="http://schemas.microsoft.com/office/drawing/2014/main" id="{592DF355-435C-464A-9E6B-2FA030902012}"/>
              </a:ext>
            </a:extLst>
          </p:cNvPr>
          <p:cNvGraphicFramePr>
            <a:graphicFrameLocks noGrp="1"/>
          </p:cNvGraphicFramePr>
          <p:nvPr/>
        </p:nvGraphicFramePr>
        <p:xfrm>
          <a:off x="0" y="1600200"/>
          <a:ext cx="2438400" cy="4035424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small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3n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71" name="Slide Number Placeholder 4">
            <a:extLst>
              <a:ext uri="{FF2B5EF4-FFF2-40B4-BE49-F238E27FC236}">
                <a16:creationId xmlns="" xmlns:a16="http://schemas.microsoft.com/office/drawing/2014/main" id="{01936BA5-EF03-42D4-9209-74815D3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2AAC03F6-70CD-4EA1-BE62-D612796FC502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="" xmlns:a16="http://schemas.microsoft.com/office/drawing/2014/main" id="{74FB2CD1-C7EB-4F4A-8D46-82F12CA1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Best fit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B334E94B-C211-4AA5-AF74-4316D304F6D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P5 15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1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1523EE05-D324-44A0-8F9D-6B4D5F1A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99023"/>
              <a:gd name="adj2" fmla="val 101134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P5 of 15 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loaded here by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BEST FIT</a:t>
            </a:r>
          </a:p>
        </p:txBody>
      </p:sp>
      <p:sp>
        <p:nvSpPr>
          <p:cNvPr id="37918" name="Slide Number Placeholder 4">
            <a:extLst>
              <a:ext uri="{FF2B5EF4-FFF2-40B4-BE49-F238E27FC236}">
                <a16:creationId xmlns="" xmlns:a16="http://schemas.microsoft.com/office/drawing/2014/main" id="{1CDAD716-3926-4DD7-9D43-ADD5F4D6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415E05-0845-4A5C-96DE-41EFFE97E308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29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="" xmlns:a16="http://schemas.microsoft.com/office/drawing/2014/main" id="{FBE45DAF-9F41-4EA6-8B9C-CF12EAC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anose="020B0600070205080204" pitchFamily="34" charset="-128"/>
              </a:rPr>
              <a:t>Worst </a:t>
            </a:r>
            <a:r>
              <a:rPr lang="en-US" altLang="en-US" sz="3600" dirty="0">
                <a:ea typeface="ＭＳ Ｐゴシック" panose="020B0600070205080204" pitchFamily="34" charset="-128"/>
              </a:rPr>
              <a:t>fit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="" xmlns:a16="http://schemas.microsoft.com/office/drawing/2014/main" id="{7B3691F5-AB13-43C4-923D-12566E5500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indent="-273050" eaLnBrk="1" hangingPunct="1">
              <a:buFont typeface="Wingdings 2" panose="05020102010507070707" pitchFamily="18" charset="2"/>
              <a:buChar char=""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Worst Fit :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Allocate the largest block </a:t>
            </a:r>
            <a:r>
              <a:rPr lang="en-US" altLang="en-US" sz="2400" dirty="0">
                <a:ea typeface="ＭＳ Ｐゴシック" panose="020B0600070205080204" pitchFamily="34" charset="-128"/>
              </a:rPr>
              <a:t>among those that are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large enough for the new process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pPr indent="-273050" eaLnBrk="1" hangingPunct="1">
              <a:buFont typeface="Wingdings" panose="05000000000000000000" pitchFamily="2" charset="2"/>
              <a:buChar char=""/>
            </a:pPr>
            <a:r>
              <a:rPr lang="en-US" altLang="en-US" sz="2400" dirty="0">
                <a:ea typeface="ＭＳ Ｐゴシック" panose="020B0600070205080204" pitchFamily="34" charset="-128"/>
              </a:rPr>
              <a:t>Again a search of the entire list or sorting it is needed. </a:t>
            </a:r>
          </a:p>
          <a:p>
            <a:pPr indent="-273050" eaLnBrk="1" hangingPunct="1">
              <a:buFont typeface="Wingdings" panose="05000000000000000000" pitchFamily="2" charset="2"/>
              <a:buChar char=""/>
            </a:pPr>
            <a:r>
              <a:rPr lang="en-US" altLang="en-US" sz="2400" dirty="0">
                <a:ea typeface="ＭＳ Ｐゴシック" panose="020B0600070205080204" pitchFamily="34" charset="-128"/>
              </a:rPr>
              <a:t>This algorithm produces the largest over block.</a:t>
            </a:r>
          </a:p>
          <a:p>
            <a:pPr indent="-273050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="" xmlns:a16="http://schemas.microsoft.com/office/drawing/2014/main" id="{EB6138F4-45B6-4526-AF5D-BBA8A72C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79783F-9B97-4121-8D15-7B2F06EB6F42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30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="" xmlns:a16="http://schemas.microsoft.com/office/drawing/2014/main" id="{7E15312E-BBE4-4302-A91A-B964FAD1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Worst </a:t>
            </a:r>
            <a:r>
              <a:rPr lang="en-US" altLang="en-US" dirty="0">
                <a:ea typeface="ＭＳ Ｐゴシック" panose="020B0600070205080204" pitchFamily="34" charset="-128"/>
              </a:rPr>
              <a:t>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1701464-A857-4110-9E8D-1F43EE188D0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846F3028-9931-4150-B25E-48A5CFCE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Initial memory mapping</a:t>
            </a:r>
          </a:p>
        </p:txBody>
      </p:sp>
      <p:sp>
        <p:nvSpPr>
          <p:cNvPr id="39964" name="Slide Number Placeholder 4">
            <a:extLst>
              <a:ext uri="{FF2B5EF4-FFF2-40B4-BE49-F238E27FC236}">
                <a16:creationId xmlns="" xmlns:a16="http://schemas.microsoft.com/office/drawing/2014/main" id="{4E6FFE72-1CE7-4177-9828-05442832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55A8C2-B225-47BF-873E-9D0E6C363C65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31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="" xmlns:a16="http://schemas.microsoft.com/office/drawing/2014/main" id="{CFE1B0FC-38A3-4F6C-8E4E-271962ED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Worst </a:t>
            </a:r>
            <a:r>
              <a:rPr lang="en-US" altLang="en-US" dirty="0">
                <a:ea typeface="ＭＳ Ｐゴシック" panose="020B0600070205080204" pitchFamily="34" charset="-128"/>
              </a:rPr>
              <a:t>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62B5F6B-D580-4052-B33F-7B2996A49BE4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32D6112C-AC13-408D-9259-79BB660F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4905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P4 of 3KB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arrives</a:t>
            </a:r>
          </a:p>
        </p:txBody>
      </p:sp>
      <p:sp>
        <p:nvSpPr>
          <p:cNvPr id="40988" name="Slide Number Placeholder 4">
            <a:extLst>
              <a:ext uri="{FF2B5EF4-FFF2-40B4-BE49-F238E27FC236}">
                <a16:creationId xmlns="" xmlns:a16="http://schemas.microsoft.com/office/drawing/2014/main" id="{4325BDB5-B8A0-453F-BB20-A89262D3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8D2A5C-50A4-4629-9A63-75D1A0B6E907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32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="" xmlns:a16="http://schemas.microsoft.com/office/drawing/2014/main" id="{3D4A0650-AB04-4DA6-94B7-E14A9811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worst 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3B03F8D-4B91-478E-A219-E5990F296523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&lt;FREE&gt;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CDFF320B-A1B5-4604-AD7A-A376FFFF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103352"/>
              <a:gd name="adj2" fmla="val 103949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P4 of 3KB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Loaded here  by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WORST FIT</a:t>
            </a:r>
          </a:p>
        </p:txBody>
      </p:sp>
      <p:sp>
        <p:nvSpPr>
          <p:cNvPr id="42013" name="Slide Number Placeholder 4">
            <a:extLst>
              <a:ext uri="{FF2B5EF4-FFF2-40B4-BE49-F238E27FC236}">
                <a16:creationId xmlns="" xmlns:a16="http://schemas.microsoft.com/office/drawing/2014/main" id="{F3D0C2C6-773A-4094-A533-428367A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BA737E-5726-4BB2-82BB-53C82942F42C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33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="" xmlns:a16="http://schemas.microsoft.com/office/drawing/2014/main" id="{90563314-B715-49CC-BBED-8CE6942A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Worst </a:t>
            </a:r>
            <a:r>
              <a:rPr lang="en-US" altLang="en-US" dirty="0">
                <a:ea typeface="ＭＳ Ｐゴシック" panose="020B0600070205080204" pitchFamily="34" charset="-128"/>
              </a:rPr>
              <a:t>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858AE73-0D2E-4155-9D92-C27D5F6823F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&lt;FREE&gt;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EF883E62-69BC-4DC2-9551-A77EADF9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50463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No place to load P5 of 15K</a:t>
            </a:r>
          </a:p>
        </p:txBody>
      </p:sp>
      <p:sp>
        <p:nvSpPr>
          <p:cNvPr id="43037" name="Slide Number Placeholder 4">
            <a:extLst>
              <a:ext uri="{FF2B5EF4-FFF2-40B4-BE49-F238E27FC236}">
                <a16:creationId xmlns="" xmlns:a16="http://schemas.microsoft.com/office/drawing/2014/main" id="{C84BA0E5-E895-457C-8209-5DE3F3F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3339D7-2E94-4EDD-B8F8-766B00D9D211}" type="slidenum">
              <a:rPr lang="en-US" altLang="en-US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/>
              <a:t>34</a:t>
            </a:fld>
            <a:endParaRPr lang="en-US" altLang="en-US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="" xmlns:a16="http://schemas.microsoft.com/office/drawing/2014/main" id="{765D18DE-B48A-4FFF-AA25-5F7CDE7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Worst </a:t>
            </a:r>
            <a:r>
              <a:rPr lang="en-US" altLang="en-US" dirty="0">
                <a:ea typeface="ＭＳ Ｐゴシック" panose="020B0600070205080204" pitchFamily="34" charset="-128"/>
              </a:rPr>
              <a:t>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068EFC2-E735-4A59-92A2-F4B0441B0687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&lt;FREE&gt;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96F7930F-87AA-4F40-B9A7-FC26648B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50463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No place to load P5 of 15K</a:t>
            </a:r>
          </a:p>
        </p:txBody>
      </p:sp>
      <p:sp>
        <p:nvSpPr>
          <p:cNvPr id="5" name="Explosion 1 4">
            <a:extLst>
              <a:ext uri="{FF2B5EF4-FFF2-40B4-BE49-F238E27FC236}">
                <a16:creationId xmlns="" xmlns:a16="http://schemas.microsoft.com/office/drawing/2014/main" id="{C1F8C693-4A7A-4EAF-B700-B7A40FBE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38600"/>
            <a:ext cx="2971800" cy="2057400"/>
          </a:xfrm>
          <a:prstGeom prst="irregularSeal1">
            <a:avLst/>
          </a:prstGeom>
          <a:solidFill>
            <a:srgbClr val="EAF0F6"/>
          </a:solidFill>
          <a:ln w="10000">
            <a:solidFill>
              <a:srgbClr val="FF6600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Compaction is needed !!</a:t>
            </a:r>
          </a:p>
        </p:txBody>
      </p:sp>
      <p:sp>
        <p:nvSpPr>
          <p:cNvPr id="44062" name="Slide Number Placeholder 6">
            <a:extLst>
              <a:ext uri="{FF2B5EF4-FFF2-40B4-BE49-F238E27FC236}">
                <a16:creationId xmlns="" xmlns:a16="http://schemas.microsoft.com/office/drawing/2014/main" id="{2209B304-390E-4474-BA7F-6DB2128F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A4BB9AEB-70E7-4A9D-B8DD-C7BD6034290D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35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="" xmlns:a16="http://schemas.microsoft.com/office/drawing/2014/main" id="{C4E56221-10A2-4EF9-A5F1-C676BC31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Compaction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5059" name="Content Placeholder 2">
            <a:extLst>
              <a:ext uri="{FF2B5EF4-FFF2-40B4-BE49-F238E27FC236}">
                <a16:creationId xmlns="" xmlns:a16="http://schemas.microsoft.com/office/drawing/2014/main" id="{A4306A44-BB76-4604-8886-3BC1026B8B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Compaction is a method to overcome the external fragmentation problem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All free blocks are brought together as one large block of free space. </a:t>
            </a:r>
          </a:p>
          <a:p>
            <a:pPr eaLnBrk="1" hangingPunct="1"/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Compaction requires dynamic relocation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Certainly, compaction has a cost and selection of an optimal compaction strategy is difficult. </a:t>
            </a:r>
          </a:p>
          <a:p>
            <a:pPr algn="just" eaLnBrk="1" hangingPunct="1"/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One method for compaction is swapping out those processes that are to be moved within the memory, and swapping them into different memory locations 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="" xmlns:a16="http://schemas.microsoft.com/office/drawing/2014/main" id="{8552F4E4-6EA8-419C-9D06-84FE87C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33755904-D40A-4C0B-80A9-BA4D67A56B6C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36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="" xmlns:a16="http://schemas.microsoft.com/office/drawing/2014/main" id="{4441938D-8456-4B8E-838A-6BF738F6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7D0D1F9-AB43-4306-ABA6-B302D4E2E19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&lt;FREE&gt; 10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&lt;FREE&gt; 13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&lt;FREE&gt; 4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6108" name="Slide Number Placeholder 4">
            <a:extLst>
              <a:ext uri="{FF2B5EF4-FFF2-40B4-BE49-F238E27FC236}">
                <a16:creationId xmlns="" xmlns:a16="http://schemas.microsoft.com/office/drawing/2014/main" id="{8C883B90-989E-4BAC-9EDE-74894232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66A18A05-774D-4139-937D-7A2E730B58ED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37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AF58D05B-AA24-43A0-B296-349DA0FE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50463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Memory mapping before compaction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="" xmlns:a16="http://schemas.microsoft.com/office/drawing/2014/main" id="{184A463C-037B-47C7-863F-1825F47E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B352C03-AD4B-4220-B1C4-68712808B96B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132" name="Slide Number Placeholder 4">
            <a:extLst>
              <a:ext uri="{FF2B5EF4-FFF2-40B4-BE49-F238E27FC236}">
                <a16:creationId xmlns="" xmlns:a16="http://schemas.microsoft.com/office/drawing/2014/main" id="{8F7929E8-8606-41C6-921B-85A648A1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70802345-DC8D-4A6F-B9E3-AC72005052CB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38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="" xmlns:a16="http://schemas.microsoft.com/office/drawing/2014/main" id="{266F2BB4-5178-4E36-BB0C-988BD91DC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0B2C24E-CC16-4AC1-8A69-297B50B2C6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3657600"/>
            <a:ext cx="1524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5" name="TextBox 9">
            <a:extLst>
              <a:ext uri="{FF2B5EF4-FFF2-40B4-BE49-F238E27FC236}">
                <a16:creationId xmlns="" xmlns:a16="http://schemas.microsoft.com/office/drawing/2014/main" id="{D8E488C2-7963-4E97-BF10-50744F464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out</a:t>
            </a:r>
          </a:p>
          <a:p>
            <a:pPr eaLnBrk="1" hangingPunct="1"/>
            <a:r>
              <a:rPr lang="en-US" altLang="en-US"/>
              <a:t> P2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="" xmlns:a16="http://schemas.microsoft.com/office/drawing/2014/main" id="{B4013F72-FBF9-4D86-A91A-FB882584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1 </a:t>
            </a:r>
            <a:r>
              <a:rPr lang="en-US" altLang="en-US" dirty="0">
                <a:ea typeface="ＭＳ Ｐゴシック" panose="020B0600070205080204" pitchFamily="34" charset="-128"/>
              </a:rPr>
              <a:t>Fixed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Partitioning (cont’d)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="" xmlns:a16="http://schemas.microsoft.com/office/drawing/2014/main" id="{9880815C-D082-4AA1-B41F-E00A3A9CFB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43400" y="1600200"/>
            <a:ext cx="4422775" cy="449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Processes</a:t>
            </a:r>
            <a:r>
              <a:rPr lang="en-US" altLang="en-US" dirty="0">
                <a:ea typeface="ＭＳ Ｐゴシック" panose="020B0600070205080204" pitchFamily="34" charset="-128"/>
              </a:rPr>
              <a:t> are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classified</a:t>
            </a:r>
            <a:r>
              <a:rPr lang="en-US" altLang="en-US" dirty="0">
                <a:ea typeface="ＭＳ Ｐゴシック" panose="020B0600070205080204" pitchFamily="34" charset="-128"/>
              </a:rPr>
              <a:t> on entry to the system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according to their memory </a:t>
            </a:r>
            <a:r>
              <a:rPr lang="en-US" altLang="en-US" dirty="0">
                <a:ea typeface="ＭＳ Ｐゴシック" panose="020B0600070205080204" pitchFamily="34" charset="-128"/>
              </a:rPr>
              <a:t>they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requirements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We need one </a:t>
            </a:r>
            <a:r>
              <a:rPr lang="en-US" altLang="en-US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Process Queue (PQ)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for each class of process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="" xmlns:a16="http://schemas.microsoft.com/office/drawing/2014/main" id="{3C585D3C-EA76-4594-9EC5-429828763E08}"/>
              </a:ext>
            </a:extLst>
          </p:cNvPr>
          <p:cNvGraphicFramePr>
            <a:graphicFrameLocks noGrp="1"/>
          </p:cNvGraphicFramePr>
          <p:nvPr/>
        </p:nvGraphicFramePr>
        <p:xfrm>
          <a:off x="0" y="1600200"/>
          <a:ext cx="2438400" cy="4035424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small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3n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4F0F1FC-D193-4873-8324-89C23A30DCF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30480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ADE9216-AE61-441A-81ED-AEF23C80319E}"/>
              </a:ext>
            </a:extLst>
          </p:cNvPr>
          <p:cNvSpPr/>
          <p:nvPr/>
        </p:nvSpPr>
        <p:spPr>
          <a:xfrm>
            <a:off x="2667000" y="2819400"/>
            <a:ext cx="1524000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noFill/>
              </a:rPr>
              <a:t>small area 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59311E9-D6CA-4019-8F32-04354691E06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36576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32BA27D-6674-4497-93D8-7D40D1CE6808}"/>
              </a:ext>
            </a:extLst>
          </p:cNvPr>
          <p:cNvSpPr/>
          <p:nvPr/>
        </p:nvSpPr>
        <p:spPr>
          <a:xfrm>
            <a:off x="2667000" y="3429000"/>
            <a:ext cx="1523999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noFill/>
              </a:rPr>
              <a:t>medium area Q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686CADE8-7D59-469D-8F55-731A974494A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48768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276BC1-8327-4B0D-9161-CC52D19AE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48200"/>
            <a:ext cx="1524000" cy="457200"/>
          </a:xfrm>
          <a:prstGeom prst="rect">
            <a:avLst/>
          </a:prstGeom>
          <a:solidFill>
            <a:schemeClr val="bg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large area Q</a:t>
            </a:r>
          </a:p>
        </p:txBody>
      </p:sp>
      <p:sp>
        <p:nvSpPr>
          <p:cNvPr id="11301" name="Slide Number Placeholder 11">
            <a:extLst>
              <a:ext uri="{FF2B5EF4-FFF2-40B4-BE49-F238E27FC236}">
                <a16:creationId xmlns="" xmlns:a16="http://schemas.microsoft.com/office/drawing/2014/main" id="{F81AF9EA-8730-4986-98E8-2456FBC9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D8C2261F-0720-45DF-8AC8-53F667190691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="" xmlns:a16="http://schemas.microsoft.com/office/drawing/2014/main" id="{01F8EEA4-6D40-4CDA-B4E2-A44D86EB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C83A387-2E9E-486E-832F-6D9CD5A804F1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Can 6">
            <a:extLst>
              <a:ext uri="{FF2B5EF4-FFF2-40B4-BE49-F238E27FC236}">
                <a16:creationId xmlns="" xmlns:a16="http://schemas.microsoft.com/office/drawing/2014/main" id="{96418762-BF84-4F7A-972A-2791FA1F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0DD4DA22-6F22-4AAB-9A2E-D2D4F61CF17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562600" y="2743200"/>
            <a:ext cx="1524000" cy="9144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8" name="TextBox 9">
            <a:extLst>
              <a:ext uri="{FF2B5EF4-FFF2-40B4-BE49-F238E27FC236}">
                <a16:creationId xmlns="" xmlns:a16="http://schemas.microsoft.com/office/drawing/2014/main" id="{C58124E7-29A2-4564-862D-FDF2C87E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41935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in</a:t>
            </a:r>
          </a:p>
          <a:p>
            <a:pPr eaLnBrk="1" hangingPunct="1"/>
            <a:r>
              <a:rPr lang="en-US" altLang="en-US"/>
              <a:t> P2</a:t>
            </a:r>
          </a:p>
        </p:txBody>
      </p:sp>
      <p:sp>
        <p:nvSpPr>
          <p:cNvPr id="48159" name="TextBox 10">
            <a:extLst>
              <a:ext uri="{FF2B5EF4-FFF2-40B4-BE49-F238E27FC236}">
                <a16:creationId xmlns="" xmlns:a16="http://schemas.microsoft.com/office/drawing/2014/main" id="{4430EF1A-CD93-4E32-856E-A54F875AF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3333750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48160" name="Slide Number Placeholder 7">
            <a:extLst>
              <a:ext uri="{FF2B5EF4-FFF2-40B4-BE49-F238E27FC236}">
                <a16:creationId xmlns="" xmlns:a16="http://schemas.microsoft.com/office/drawing/2014/main" id="{F13D5875-CC9F-4E67-BCF7-D994C3A6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B10663E7-2828-42AF-80FD-9F859208149E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39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="" xmlns:a16="http://schemas.microsoft.com/office/drawing/2014/main" id="{7D2D272F-7C19-4377-888D-6A8420E9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AC91C92-28A1-4E05-8E70-EC0C938F0C90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Can 6">
            <a:extLst>
              <a:ext uri="{FF2B5EF4-FFF2-40B4-BE49-F238E27FC236}">
                <a16:creationId xmlns="" xmlns:a16="http://schemas.microsoft.com/office/drawing/2014/main" id="{53FD4ECF-B872-4CD4-ABD2-A1648E82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7D610B7-332E-47AB-AB36-A552E79626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3657600"/>
            <a:ext cx="1524000" cy="3810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2" name="TextBox 9">
            <a:extLst>
              <a:ext uri="{FF2B5EF4-FFF2-40B4-BE49-F238E27FC236}">
                <a16:creationId xmlns="" xmlns:a16="http://schemas.microsoft.com/office/drawing/2014/main" id="{8F2827E3-6BDE-471A-A2A5-94772BAE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386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out</a:t>
            </a:r>
          </a:p>
          <a:p>
            <a:pPr eaLnBrk="1" hangingPunct="1"/>
            <a:r>
              <a:rPr lang="en-US" altLang="en-US"/>
              <a:t> P4</a:t>
            </a:r>
          </a:p>
        </p:txBody>
      </p:sp>
      <p:sp>
        <p:nvSpPr>
          <p:cNvPr id="49183" name="TextBox 10">
            <a:extLst>
              <a:ext uri="{FF2B5EF4-FFF2-40B4-BE49-F238E27FC236}">
                <a16:creationId xmlns="" xmlns:a16="http://schemas.microsoft.com/office/drawing/2014/main" id="{AA4E624C-01B0-40E7-9DAC-20F20042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3333750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49184" name="Slide Number Placeholder 7">
            <a:extLst>
              <a:ext uri="{FF2B5EF4-FFF2-40B4-BE49-F238E27FC236}">
                <a16:creationId xmlns="" xmlns:a16="http://schemas.microsoft.com/office/drawing/2014/main" id="{ED1C1321-9417-47FB-AAB1-B5E80AA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5A24835E-2506-4BF0-B246-B73B3256E704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40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="" xmlns:a16="http://schemas.microsoft.com/office/drawing/2014/main" id="{BE9A356B-1982-43D8-8253-71A461E9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6950AC1-77E1-462E-9F9A-EEC44B243A45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Can 7">
            <a:extLst>
              <a:ext uri="{FF2B5EF4-FFF2-40B4-BE49-F238E27FC236}">
                <a16:creationId xmlns="" xmlns:a16="http://schemas.microsoft.com/office/drawing/2014/main" id="{275C45C1-6153-4356-AAEA-FAD9BD57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6BCA0D0-0E49-4719-B85C-6AEF9A69C1D4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 rot="10800000">
            <a:off x="5562600" y="3048000"/>
            <a:ext cx="1524000" cy="4953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5" name="TextBox 9">
            <a:extLst>
              <a:ext uri="{FF2B5EF4-FFF2-40B4-BE49-F238E27FC236}">
                <a16:creationId xmlns="" xmlns:a16="http://schemas.microsoft.com/office/drawing/2014/main" id="{2E019857-D427-4BC8-808E-CB5D8C78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3429000"/>
            <a:ext cx="12509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in</a:t>
            </a:r>
          </a:p>
          <a:p>
            <a:pPr eaLnBrk="1" hangingPunct="1"/>
            <a:r>
              <a:rPr lang="en-US" altLang="en-US"/>
              <a:t> P4 with a different starting address</a:t>
            </a:r>
          </a:p>
        </p:txBody>
      </p:sp>
      <p:sp>
        <p:nvSpPr>
          <p:cNvPr id="50206" name="TextBox 10">
            <a:extLst>
              <a:ext uri="{FF2B5EF4-FFF2-40B4-BE49-F238E27FC236}">
                <a16:creationId xmlns="" xmlns:a16="http://schemas.microsoft.com/office/drawing/2014/main" id="{1DC4F6A4-5263-4F73-B0CE-FA04EFBCB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3333750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50207" name="Slide Number Placeholder 9">
            <a:extLst>
              <a:ext uri="{FF2B5EF4-FFF2-40B4-BE49-F238E27FC236}">
                <a16:creationId xmlns="" xmlns:a16="http://schemas.microsoft.com/office/drawing/2014/main" id="{9EA264C0-4DC3-41CA-9A76-7F4D66F4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16D23D66-CF93-48C1-A162-43911383AD47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41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="" xmlns:a16="http://schemas.microsoft.com/office/drawing/2014/main" id="{B047B22D-A64D-4E4C-9F6A-513520FA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7D8FDDE-0D44-4EE5-ABBF-AB7037789B8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P3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Can 4">
            <a:extLst>
              <a:ext uri="{FF2B5EF4-FFF2-40B4-BE49-F238E27FC236}">
                <a16:creationId xmlns="" xmlns:a16="http://schemas.microsoft.com/office/drawing/2014/main" id="{DA555FAD-DB29-4942-894A-ACA9B641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51228" name="TextBox 6">
            <a:extLst>
              <a:ext uri="{FF2B5EF4-FFF2-40B4-BE49-F238E27FC236}">
                <a16:creationId xmlns="" xmlns:a16="http://schemas.microsoft.com/office/drawing/2014/main" id="{FE4B07EB-8DD3-4385-AD5A-DFE333C4D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8145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out</a:t>
            </a:r>
          </a:p>
          <a:p>
            <a:pPr eaLnBrk="1" hangingPunct="1"/>
            <a:r>
              <a:rPr lang="en-US" altLang="en-US"/>
              <a:t> P3</a:t>
            </a:r>
          </a:p>
        </p:txBody>
      </p:sp>
      <p:sp>
        <p:nvSpPr>
          <p:cNvPr id="51229" name="TextBox 7">
            <a:extLst>
              <a:ext uri="{FF2B5EF4-FFF2-40B4-BE49-F238E27FC236}">
                <a16:creationId xmlns="" xmlns:a16="http://schemas.microsoft.com/office/drawing/2014/main" id="{C60A9F5C-FC85-4654-BEF6-A0178F0B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3333750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717082A-BB2F-4345-A658-B88EBF4B3C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3981450"/>
            <a:ext cx="1524000" cy="11239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1" name="Slide Number Placeholder 7">
            <a:extLst>
              <a:ext uri="{FF2B5EF4-FFF2-40B4-BE49-F238E27FC236}">
                <a16:creationId xmlns="" xmlns:a16="http://schemas.microsoft.com/office/drawing/2014/main" id="{82CDC4AB-A8B4-49A8-B977-7694F865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A88A6FFD-39F4-40EA-9506-780280217D22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42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="" xmlns:a16="http://schemas.microsoft.com/office/drawing/2014/main" id="{D7112770-AFAD-4222-8838-420967E1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40534F0-9EC7-448A-B1B0-8D366087C28A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P3 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Can 4">
            <a:extLst>
              <a:ext uri="{FF2B5EF4-FFF2-40B4-BE49-F238E27FC236}">
                <a16:creationId xmlns="" xmlns:a16="http://schemas.microsoft.com/office/drawing/2014/main" id="{2C239AA4-A356-4962-B64A-598C1CF8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52251" name="TextBox 6">
            <a:extLst>
              <a:ext uri="{FF2B5EF4-FFF2-40B4-BE49-F238E27FC236}">
                <a16:creationId xmlns="" xmlns:a16="http://schemas.microsoft.com/office/drawing/2014/main" id="{B03F3CBE-3379-4206-AD8A-79CE1BC2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2724150"/>
            <a:ext cx="152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in</a:t>
            </a:r>
          </a:p>
          <a:p>
            <a:pPr eaLnBrk="1" hangingPunct="1"/>
            <a:r>
              <a:rPr lang="en-US" altLang="en-US"/>
              <a:t> P3</a:t>
            </a:r>
          </a:p>
        </p:txBody>
      </p:sp>
      <p:sp>
        <p:nvSpPr>
          <p:cNvPr id="52252" name="TextBox 7">
            <a:extLst>
              <a:ext uri="{FF2B5EF4-FFF2-40B4-BE49-F238E27FC236}">
                <a16:creationId xmlns="" xmlns:a16="http://schemas.microsoft.com/office/drawing/2014/main" id="{8AA482B8-3F3D-485A-A6E3-DDE0EDB81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3333750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A96ED40-1B03-4EDD-A172-9D644BF97BF1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rot="10800000">
            <a:off x="5562600" y="3371850"/>
            <a:ext cx="1524000" cy="1714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4" name="Slide Number Placeholder 7">
            <a:extLst>
              <a:ext uri="{FF2B5EF4-FFF2-40B4-BE49-F238E27FC236}">
                <a16:creationId xmlns="" xmlns:a16="http://schemas.microsoft.com/office/drawing/2014/main" id="{DADDA7B8-2307-428E-ABEA-108896F8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AFD07835-C76C-4270-A311-E408EE1B6873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43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="" xmlns:a16="http://schemas.microsoft.com/office/drawing/2014/main" id="{11840763-50F9-4F4C-9BCC-AE8F1752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65B4E2B-8C83-45B3-ACF3-C43349DB0F2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P3 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27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E0778063-4C6E-4A73-8117-BD6418B6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09800"/>
            <a:ext cx="1981200" cy="1219200"/>
          </a:xfrm>
          <a:prstGeom prst="wedgeRoundRectCallout">
            <a:avLst>
              <a:gd name="adj1" fmla="val 23648"/>
              <a:gd name="adj2" fmla="val 50463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Memory mapping after compaction 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="" xmlns:a16="http://schemas.microsoft.com/office/drawing/2014/main" id="{0C948D4A-4D5F-466A-860D-CE1986B7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1981200" cy="1219200"/>
          </a:xfrm>
          <a:prstGeom prst="wedgeRoundRectCallout">
            <a:avLst>
              <a:gd name="adj1" fmla="val -83773"/>
              <a:gd name="adj2" fmla="val -2554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Now P5 of 15KB can be loaded here</a:t>
            </a:r>
          </a:p>
        </p:txBody>
      </p:sp>
      <p:sp>
        <p:nvSpPr>
          <p:cNvPr id="53276" name="Slide Number Placeholder 6">
            <a:extLst>
              <a:ext uri="{FF2B5EF4-FFF2-40B4-BE49-F238E27FC236}">
                <a16:creationId xmlns="" xmlns:a16="http://schemas.microsoft.com/office/drawing/2014/main" id="{22EAA751-00D8-465F-B718-32E4A3FA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4C4BCBB4-7B9D-4988-B215-F53725C3E0D7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44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="" xmlns:a16="http://schemas.microsoft.com/office/drawing/2014/main" id="{519DE759-31D7-46BD-B50D-2B2409E1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B50E5E1-474B-471E-B1CC-F97CC1D354CA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581400" y="1676400"/>
          <a:ext cx="1981200" cy="48291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P1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P2 20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 P4   3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P3   6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      P5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3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&lt;FREE&gt; 12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58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="" xmlns:a16="http://schemas.microsoft.com/office/drawing/2014/main" id="{06FEEF90-C8DE-4380-ABD8-ABF57822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1981200" cy="1219200"/>
          </a:xfrm>
          <a:prstGeom prst="wedgeRoundRectCallout">
            <a:avLst>
              <a:gd name="adj1" fmla="val -83773"/>
              <a:gd name="adj2" fmla="val -25546"/>
              <a:gd name="adj3" fmla="val 16667"/>
            </a:avLst>
          </a:prstGeom>
          <a:solidFill>
            <a:srgbClr val="F7F0DE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 P5 of 15KB is loaded</a:t>
            </a:r>
          </a:p>
        </p:txBody>
      </p:sp>
      <p:sp>
        <p:nvSpPr>
          <p:cNvPr id="54300" name="Slide Number Placeholder 7">
            <a:extLst>
              <a:ext uri="{FF2B5EF4-FFF2-40B4-BE49-F238E27FC236}">
                <a16:creationId xmlns="" xmlns:a16="http://schemas.microsoft.com/office/drawing/2014/main" id="{F0CB51FA-1348-43BD-9043-E139B60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B959B83D-D6A7-4F54-9E6D-385F309354DC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45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="" xmlns:a16="http://schemas.microsoft.com/office/drawing/2014/main" id="{443FCF91-857B-4275-B984-FE73B1FD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relocation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="" xmlns:a16="http://schemas.microsoft.com/office/drawing/2014/main" id="{5EDD286B-5EFE-4128-99E2-1625433263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Static relocation: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 process may be loaded into memory, each time possibly  having a different starting address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Necessary for variable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partitioning</a:t>
            </a:r>
          </a:p>
          <a:p>
            <a:pPr marL="685800" lvl="2" indent="0" eaLnBrk="1" hangingPunct="1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Dynamic relocation: </a:t>
            </a:r>
            <a:r>
              <a:rPr lang="en-US" altLang="en-US" sz="2400" dirty="0">
                <a:ea typeface="ＭＳ Ｐゴシック" panose="020B0600070205080204" pitchFamily="34" charset="-128"/>
              </a:rPr>
              <a:t>In addition to static relocation, the </a:t>
            </a:r>
            <a:r>
              <a:rPr lang="en-US" altLang="en-US" sz="24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starting address of the process may change</a:t>
            </a:r>
            <a:r>
              <a:rPr lang="en-US" altLang="en-US" sz="2400" dirty="0">
                <a:ea typeface="ＭＳ Ｐゴシック" panose="020B0600070205080204" pitchFamily="34" charset="-128"/>
              </a:rPr>
              <a:t> while it is already loaded in memory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Necessary for compaction 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="" xmlns:a16="http://schemas.microsoft.com/office/drawing/2014/main" id="{9C8A169A-9DB7-4C49-8C16-BC29556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63A19904-78B6-41ED-A35C-38C1979226D9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46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615CA205-45DC-4A9B-AE98-4C89BF26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 Fixed Partitioning (cont’d)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="" xmlns:a16="http://schemas.microsoft.com/office/drawing/2014/main" id="{80465C4A-9197-4E8D-A6E9-B32193CBB1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43400" y="1600200"/>
            <a:ext cx="442277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 dirty="0">
                <a:ea typeface="ＭＳ Ｐゴシック" panose="020B0600070205080204" pitchFamily="34" charset="-128"/>
              </a:rPr>
              <a:t>If a process is selected to allocate memory, then it goes into memory and competes for the processor.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The number of fixed partition gives the degree of multiprogramming.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>
                <a:ea typeface="ＭＳ Ｐゴシック" panose="020B0600070205080204" pitchFamily="34" charset="-128"/>
              </a:rPr>
              <a:t>Since each queue has its own memory region, there is no competition between queues for the memory.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7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="" xmlns:a16="http://schemas.microsoft.com/office/drawing/2014/main" id="{B03EFD91-1AFA-4F13-98D6-7838947896CF}"/>
              </a:ext>
            </a:extLst>
          </p:cNvPr>
          <p:cNvGraphicFramePr>
            <a:graphicFrameLocks noGrp="1"/>
          </p:cNvGraphicFramePr>
          <p:nvPr/>
        </p:nvGraphicFramePr>
        <p:xfrm>
          <a:off x="0" y="1600200"/>
          <a:ext cx="2438400" cy="4035424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small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3n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8BE8400-3587-4D0D-A85C-63EF05FCA2A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30480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A45812C-B4E5-434F-B17A-5E4D620D48ED}"/>
              </a:ext>
            </a:extLst>
          </p:cNvPr>
          <p:cNvSpPr/>
          <p:nvPr/>
        </p:nvSpPr>
        <p:spPr>
          <a:xfrm>
            <a:off x="2667000" y="2819400"/>
            <a:ext cx="1524000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noFill/>
              </a:rPr>
              <a:t>small area 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70B7BB0C-C5C1-408C-ABE3-6A144AB9D0A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36576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D0F7E28-419D-4ECE-A96C-B71E8D132FED}"/>
              </a:ext>
            </a:extLst>
          </p:cNvPr>
          <p:cNvSpPr/>
          <p:nvPr/>
        </p:nvSpPr>
        <p:spPr>
          <a:xfrm>
            <a:off x="2667000" y="3429000"/>
            <a:ext cx="1523999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noFill/>
              </a:rPr>
              <a:t>medium area Q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2477C2B-642C-478A-949A-EFB965235E2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48768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522B8B-9F98-490F-A3F9-BCBA9E40E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48200"/>
            <a:ext cx="1524000" cy="457200"/>
          </a:xfrm>
          <a:prstGeom prst="rect">
            <a:avLst/>
          </a:prstGeom>
          <a:solidFill>
            <a:schemeClr val="bg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large area Q</a:t>
            </a:r>
          </a:p>
        </p:txBody>
      </p:sp>
      <p:sp>
        <p:nvSpPr>
          <p:cNvPr id="12325" name="Slide Number Placeholder 11">
            <a:extLst>
              <a:ext uri="{FF2B5EF4-FFF2-40B4-BE49-F238E27FC236}">
                <a16:creationId xmlns="" xmlns:a16="http://schemas.microsoft.com/office/drawing/2014/main" id="{F5199590-8B98-4411-8739-8D1C8A9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572A3B3E-E143-4C3A-B10F-316CD7304C7D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8FC43D76-9C7C-4073-8520-695FBCFC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 Fixed Partitioning (cont’d)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02FE3D1B-8E86-4519-B17D-F6E50574EB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43400" y="1600200"/>
            <a:ext cx="4422775" cy="4495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main problem </a:t>
            </a:r>
            <a:r>
              <a:rPr lang="en-US" altLang="en-US" dirty="0">
                <a:ea typeface="ＭＳ Ｐゴシック" panose="020B0600070205080204" pitchFamily="34" charset="-128"/>
              </a:rPr>
              <a:t>with the fixed partitioning method is </a:t>
            </a:r>
            <a:r>
              <a:rPr lang="en-US" alt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to determine the number of partitions, and how to determine their sizes</a:t>
            </a:r>
            <a:r>
              <a:rPr lang="en-US" altLang="en-US" i="1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="" xmlns:a16="http://schemas.microsoft.com/office/drawing/2014/main" id="{9CE1127B-8F3F-420D-B719-264E3F37BE8D}"/>
              </a:ext>
            </a:extLst>
          </p:cNvPr>
          <p:cNvGraphicFramePr>
            <a:graphicFrameLocks noGrp="1"/>
          </p:cNvGraphicFramePr>
          <p:nvPr/>
        </p:nvGraphicFramePr>
        <p:xfrm>
          <a:off x="0" y="1600200"/>
          <a:ext cx="2438400" cy="4035424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small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3n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6n KB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0B4B5A0-3A06-4ED6-9F98-9F29E1D11AA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30480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72489BC-4B6B-4D60-AD0A-A5E0F89500BB}"/>
              </a:ext>
            </a:extLst>
          </p:cNvPr>
          <p:cNvSpPr/>
          <p:nvPr/>
        </p:nvSpPr>
        <p:spPr>
          <a:xfrm>
            <a:off x="2667000" y="2819400"/>
            <a:ext cx="1524000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noFill/>
              </a:rPr>
              <a:t>small area 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A6D1383-68C4-485E-8A80-5E86A50FE65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36576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5DD5543-313D-4EAC-876B-48EE47BF065F}"/>
              </a:ext>
            </a:extLst>
          </p:cNvPr>
          <p:cNvSpPr/>
          <p:nvPr/>
        </p:nvSpPr>
        <p:spPr>
          <a:xfrm>
            <a:off x="2667000" y="3429000"/>
            <a:ext cx="1523999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noFill/>
              </a:rPr>
              <a:t>medium area Q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DEF3B56-7C47-4BE8-8B3C-5990F58D151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48768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B06EDED-E485-410D-9C71-CD48F62E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48200"/>
            <a:ext cx="1524000" cy="457200"/>
          </a:xfrm>
          <a:prstGeom prst="rect">
            <a:avLst/>
          </a:prstGeom>
          <a:solidFill>
            <a:schemeClr val="bg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large area Q</a:t>
            </a:r>
          </a:p>
        </p:txBody>
      </p:sp>
      <p:sp>
        <p:nvSpPr>
          <p:cNvPr id="13349" name="Slide Number Placeholder 11">
            <a:extLst>
              <a:ext uri="{FF2B5EF4-FFF2-40B4-BE49-F238E27FC236}">
                <a16:creationId xmlns="" xmlns:a16="http://schemas.microsoft.com/office/drawing/2014/main" id="{18FB75AD-AED1-4CF7-87E2-7A078354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5411A8C0-98D2-4875-9787-24CEFD639417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AF0BBE1D-7A46-4E55-852C-1F5926C1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531225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28594617-E035-4E66-B0C0-163B6653E2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48200" y="1600200"/>
            <a:ext cx="4117975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This is a version of fixed partitioning that uses RRS with some time quantum</a:t>
            </a:r>
            <a:r>
              <a:rPr lang="en-US" altLang="en-US" sz="2700" dirty="0">
                <a:ea typeface="ＭＳ Ｐゴシック" panose="020B0600070205080204" pitchFamily="34" charset="-128"/>
              </a:rPr>
              <a:t>. </a:t>
            </a: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When time quantum for a process expires</a:t>
            </a:r>
            <a:r>
              <a:rPr lang="en-US" altLang="en-US" sz="2700" dirty="0">
                <a:ea typeface="ＭＳ Ｐゴシック" panose="020B0600070205080204" pitchFamily="34" charset="-128"/>
              </a:rPr>
              <a:t>, it is </a:t>
            </a:r>
            <a:r>
              <a:rPr lang="en-US" altLang="en-US" sz="27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swapped out of memory</a:t>
            </a:r>
            <a:r>
              <a:rPr lang="en-US" altLang="en-US" sz="2700" dirty="0">
                <a:ea typeface="ＭＳ Ｐゴシック" panose="020B0600070205080204" pitchFamily="34" charset="-128"/>
              </a:rPr>
              <a:t> to disk </a:t>
            </a:r>
            <a:r>
              <a:rPr lang="en-US" altLang="en-US" sz="27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2700" dirty="0">
                <a:ea typeface="ＭＳ Ｐゴシック" panose="020B0600070205080204" pitchFamily="34" charset="-128"/>
              </a:rPr>
              <a:t> the next process in the </a:t>
            </a:r>
            <a:r>
              <a:rPr lang="en-US" altLang="en-US" sz="27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corresponding process queue is swapped into </a:t>
            </a:r>
            <a:r>
              <a:rPr lang="en-US" altLang="en-US" sz="2700" dirty="0">
                <a:ea typeface="ＭＳ Ｐゴシック" panose="020B0600070205080204" pitchFamily="34" charset="-128"/>
              </a:rPr>
              <a:t>the memory.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7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AEFD87-F869-49A1-8F38-3A6D2D48AB31}"/>
              </a:ext>
            </a:extLst>
          </p:cNvPr>
          <p:cNvGraphicFramePr>
            <a:graphicFrameLocks noGrp="1"/>
          </p:cNvGraphicFramePr>
          <p:nvPr/>
        </p:nvGraphicFramePr>
        <p:xfrm>
          <a:off x="0" y="1600200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91B2868-9738-4CDB-A060-822AD5F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609600" cy="457200"/>
          </a:xfrm>
          <a:prstGeom prst="rect">
            <a:avLst/>
          </a:prstGeom>
          <a:solidFill>
            <a:srgbClr val="EAF0F6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54510EE-893B-478C-A382-BD236FBF5F1B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rot="10800000">
            <a:off x="2743200" y="30480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82C3F13-53BC-4877-A8BC-BE534D11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914400" cy="457200"/>
          </a:xfrm>
          <a:prstGeom prst="rect">
            <a:avLst/>
          </a:prstGeom>
          <a:solidFill>
            <a:srgbClr val="FFFFFF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latin typeface="Tw Cen MT" charset="-18"/>
              <a:ea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CC67AF2-05ED-47CC-BBEB-A1AF9ED3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609600" cy="457200"/>
          </a:xfrm>
          <a:prstGeom prst="rect">
            <a:avLst/>
          </a:prstGeom>
          <a:solidFill>
            <a:srgbClr val="EAF0F6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9C2AD08A-E6BC-4A5C-B0A8-AD2275465902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rot="10800000">
            <a:off x="2743200" y="36576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60ADE40-5553-4F27-92AD-2C42092F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304800" cy="457200"/>
          </a:xfrm>
          <a:prstGeom prst="rect">
            <a:avLst/>
          </a:prstGeom>
          <a:solidFill>
            <a:srgbClr val="FFFFFF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latin typeface="Tw Cen MT" charset="-18"/>
              <a:ea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980B217-AD1D-4EA9-92D1-AA0CE323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1524000" cy="457200"/>
          </a:xfrm>
          <a:prstGeom prst="rect">
            <a:avLst/>
          </a:prstGeom>
          <a:solidFill>
            <a:srgbClr val="FFFFFF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empty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7DEE6DFE-FCEF-4B8C-89B3-33E107E4FDB4}"/>
              </a:ext>
            </a:extLst>
          </p:cNvPr>
          <p:cNvCxnSpPr>
            <a:cxnSpLocks noChangeShapeType="1"/>
            <a:stCxn id="12" idx="1"/>
          </p:cNvCxnSpPr>
          <p:nvPr/>
        </p:nvCxnSpPr>
        <p:spPr bwMode="auto">
          <a:xfrm rot="10800000">
            <a:off x="2743200" y="4876800"/>
            <a:ext cx="381000" cy="1588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2A80FA2-45E2-4C3D-AA39-EE5DA9A5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609600" cy="457200"/>
          </a:xfrm>
          <a:prstGeom prst="rect">
            <a:avLst/>
          </a:prstGeom>
          <a:solidFill>
            <a:srgbClr val="EAF0F6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P5</a:t>
            </a:r>
          </a:p>
        </p:txBody>
      </p:sp>
      <p:sp>
        <p:nvSpPr>
          <p:cNvPr id="14376" name="Slide Number Placeholder 13">
            <a:extLst>
              <a:ext uri="{FF2B5EF4-FFF2-40B4-BE49-F238E27FC236}">
                <a16:creationId xmlns="" xmlns:a16="http://schemas.microsoft.com/office/drawing/2014/main" id="{431E2F13-4B0F-4039-A18C-65FF4CA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9EB46722-5411-46A3-A2AB-4055B3C68526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4E80E166-FDB5-48A9-846D-421F18D7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531225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EDF709D-1A86-4FE7-807A-8AB0F7C12B5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41475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390" name="Group 14">
            <a:extLst>
              <a:ext uri="{FF2B5EF4-FFF2-40B4-BE49-F238E27FC236}">
                <a16:creationId xmlns="" xmlns:a16="http://schemas.microsoft.com/office/drawing/2014/main" id="{DF595E4E-5A1A-4C29-9511-ED2A69EA490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905000" cy="2286000"/>
            <a:chOff x="2743200" y="2819400"/>
            <a:chExt cx="1905000" cy="2286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3845D2DE-5C28-4877-B6C0-8284C28E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P3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16735EB2-5714-4BEF-BD44-E2F924D45879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2743200" y="30480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F45C02E4-28BD-4051-8C6E-E0F25E160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9144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FD9E1EB-1B5C-464B-BA0D-13FE7F33A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4A4B1043-06C8-4DD3-BEB1-E5EBFAA6C6A9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2743200" y="36576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69774B-BA8C-447E-91BB-6587FBA13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4762897-B961-49AF-BA72-E0AF13BBE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5240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empty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750ED546-1D15-49B0-A5A9-61A469FBA313}"/>
                </a:ext>
              </a:extLst>
            </p:cNvPr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2743200" y="48768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CFF208A-DC88-4A32-984C-9653B600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P5</a:t>
              </a:r>
            </a:p>
          </p:txBody>
        </p:sp>
      </p:grp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B0860732-F257-4FAA-9B6E-1E9F1302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99085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15392" name="TextBox 7">
            <a:extLst>
              <a:ext uri="{FF2B5EF4-FFF2-40B4-BE49-F238E27FC236}">
                <a16:creationId xmlns="" xmlns:a16="http://schemas.microsoft.com/office/drawing/2014/main" id="{1C4B28C1-9F95-41D2-9F1F-8E86F463B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273425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sp>
        <p:nvSpPr>
          <p:cNvPr id="15393" name="Slide Number Placeholder 17">
            <a:extLst>
              <a:ext uri="{FF2B5EF4-FFF2-40B4-BE49-F238E27FC236}">
                <a16:creationId xmlns="" xmlns:a16="http://schemas.microsoft.com/office/drawing/2014/main" id="{153CADEB-EC30-4899-8321-C068BC04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3BEE54ED-6239-46BD-90AA-842AE9DF400E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3BCE49E9-C824-4783-8B8A-29DD913B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228600"/>
            <a:ext cx="8531225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Fixed Partitioning with Swapping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53E3D20-8A73-4299-82CE-50129AFC9527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41475"/>
          <a:ext cx="2743200" cy="4035424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memory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6K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32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12K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-18"/>
                          <a:ea typeface="ＭＳ Ｐゴシック" charset="-128"/>
                        </a:rPr>
                        <a:t>empty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-18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414" name="Group 14">
            <a:extLst>
              <a:ext uri="{FF2B5EF4-FFF2-40B4-BE49-F238E27FC236}">
                <a16:creationId xmlns="" xmlns:a16="http://schemas.microsoft.com/office/drawing/2014/main" id="{3A7A8855-9C96-45D1-A699-FCD2663DA6C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1905000" cy="2286000"/>
            <a:chOff x="2743200" y="2819400"/>
            <a:chExt cx="1905000" cy="2286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E65A1109-F3AB-4795-A1CA-90C4E407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P3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AB09B14E-F22B-4930-BC59-31D22E957EB4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rot="10800000">
              <a:off x="2743200" y="30480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EA6A0F98-B51B-47EE-B7DB-643A325A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9144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6C7AC2D7-A0AD-431B-81FC-9296706C7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104D6C61-B0EE-477F-88DB-D434459D6AB2}"/>
                </a:ext>
              </a:extLst>
            </p:cNvPr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2743200" y="36576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38937AA-3A74-4493-9F61-2ACDA036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29000"/>
              <a:ext cx="3048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Tw Cen MT" charset="-18"/>
                <a:ea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172D37F-CE42-45C9-82D0-5D7EA3432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524000" cy="457200"/>
            </a:xfrm>
            <a:prstGeom prst="rect">
              <a:avLst/>
            </a:prstGeom>
            <a:solidFill>
              <a:srgbClr val="FFFFFF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empty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8F02914D-988C-49DD-A3E2-67822B638D21}"/>
                </a:ext>
              </a:extLst>
            </p:cNvPr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2743200" y="4876800"/>
              <a:ext cx="381000" cy="1588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610FE00-4D02-40F2-A1F6-812D425A4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29000"/>
              <a:ext cx="609600" cy="457200"/>
            </a:xfrm>
            <a:prstGeom prst="rect">
              <a:avLst/>
            </a:prstGeom>
            <a:solidFill>
              <a:srgbClr val="EAF0F6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Tw Cen MT" charset="-18"/>
                  <a:ea typeface="ＭＳ Ｐゴシック" charset="-128"/>
                </a:rPr>
                <a:t>P5</a:t>
              </a:r>
            </a:p>
          </p:txBody>
        </p:sp>
      </p:grpSp>
      <p:sp>
        <p:nvSpPr>
          <p:cNvPr id="17" name="Can 16">
            <a:extLst>
              <a:ext uri="{FF2B5EF4-FFF2-40B4-BE49-F238E27FC236}">
                <a16:creationId xmlns="" xmlns:a16="http://schemas.microsoft.com/office/drawing/2014/main" id="{8018E381-D859-456C-B875-20FE3365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990850"/>
            <a:ext cx="1679575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000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charset="-18"/>
              <a:ea typeface="ＭＳ Ｐゴシック" charset="-128"/>
            </a:endParaRPr>
          </a:p>
        </p:txBody>
      </p:sp>
      <p:sp>
        <p:nvSpPr>
          <p:cNvPr id="16416" name="TextBox 6">
            <a:extLst>
              <a:ext uri="{FF2B5EF4-FFF2-40B4-BE49-F238E27FC236}">
                <a16:creationId xmlns="" xmlns:a16="http://schemas.microsoft.com/office/drawing/2014/main" id="{999F9650-C36D-4808-A823-71AD3F45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2495550"/>
            <a:ext cx="1365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Swap out</a:t>
            </a:r>
          </a:p>
          <a:p>
            <a:pPr eaLnBrk="1" hangingPunct="1"/>
            <a:r>
              <a:rPr lang="en-US" altLang="en-US"/>
              <a:t> P1</a:t>
            </a:r>
          </a:p>
        </p:txBody>
      </p:sp>
      <p:sp>
        <p:nvSpPr>
          <p:cNvPr id="16417" name="TextBox 7">
            <a:extLst>
              <a:ext uri="{FF2B5EF4-FFF2-40B4-BE49-F238E27FC236}">
                <a16:creationId xmlns="" xmlns:a16="http://schemas.microsoft.com/office/drawing/2014/main" id="{7C153E53-EAE9-4698-84FD-214675E4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273425"/>
            <a:ext cx="129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Secondary</a:t>
            </a:r>
          </a:p>
          <a:p>
            <a:pPr algn="ctr" eaLnBrk="1" hangingPunct="1"/>
            <a:r>
              <a:rPr lang="en-US" altLang="en-US"/>
              <a:t>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C517FA1-218C-4963-AAF3-141F526B9FC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292350" y="3141663"/>
            <a:ext cx="1365250" cy="19208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3E32011-E632-4B04-BB67-2A49A0CB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609600" cy="457200"/>
          </a:xfrm>
          <a:prstGeom prst="rect">
            <a:avLst/>
          </a:prstGeom>
          <a:solidFill>
            <a:srgbClr val="EAF0F6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Tw Cen MT" charset="-18"/>
                <a:ea typeface="ＭＳ Ｐゴシック" charset="-128"/>
              </a:rPr>
              <a:t>P1</a:t>
            </a:r>
          </a:p>
        </p:txBody>
      </p:sp>
      <p:sp>
        <p:nvSpPr>
          <p:cNvPr id="16420" name="Slide Number Placeholder 18">
            <a:extLst>
              <a:ext uri="{FF2B5EF4-FFF2-40B4-BE49-F238E27FC236}">
                <a16:creationId xmlns="" xmlns:a16="http://schemas.microsoft.com/office/drawing/2014/main" id="{4B486723-D254-41DE-87D6-B581A3A2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E84B0A99-E139-4068-BEC4-1BFEBABE8C2D}" type="slidenum">
              <a:rPr lang="en-US" altLang="en-US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en-US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405</TotalTime>
  <Words>1905</Words>
  <Application>Microsoft Office PowerPoint</Application>
  <PresentationFormat>On-screen Show (4:3)</PresentationFormat>
  <Paragraphs>631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Median</vt:lpstr>
      <vt:lpstr> MEMORY MANAGEMENT </vt:lpstr>
      <vt:lpstr>Memory Management</vt:lpstr>
      <vt:lpstr>1 Fixed Partitioning</vt:lpstr>
      <vt:lpstr>1 Fixed Partitioning (cont’d)</vt:lpstr>
      <vt:lpstr>1 Fixed Partitioning (cont’d)</vt:lpstr>
      <vt:lpstr>1 Fixed Partitioning (cont’d)</vt:lpstr>
      <vt:lpstr>Fixed Partitioning with Swapping</vt:lpstr>
      <vt:lpstr>Fixed Partitioning with Swapping</vt:lpstr>
      <vt:lpstr>Fixed Partitioning with Swapping</vt:lpstr>
      <vt:lpstr>Fixed Partitioning with Swapping</vt:lpstr>
      <vt:lpstr>Fixed Partitioning with Swapping</vt:lpstr>
      <vt:lpstr>Fixed Partitioning with Swapping</vt:lpstr>
      <vt:lpstr>Fixed Partitioning with Swapping</vt:lpstr>
      <vt:lpstr>Fixed Partitioning with Swapping</vt:lpstr>
      <vt:lpstr>Fragmentation</vt:lpstr>
      <vt:lpstr>  2 Variable Partitioning </vt:lpstr>
      <vt:lpstr>  2 Variable Partitioning </vt:lpstr>
      <vt:lpstr>2 Variable Partitioning </vt:lpstr>
      <vt:lpstr>First fit</vt:lpstr>
      <vt:lpstr>First fit</vt:lpstr>
      <vt:lpstr>First fit</vt:lpstr>
      <vt:lpstr>First fit</vt:lpstr>
      <vt:lpstr>First fit</vt:lpstr>
      <vt:lpstr>First fit</vt:lpstr>
      <vt:lpstr>Best fit</vt:lpstr>
      <vt:lpstr>Best fit</vt:lpstr>
      <vt:lpstr>Best fit</vt:lpstr>
      <vt:lpstr>Best fit</vt:lpstr>
      <vt:lpstr>Best fit</vt:lpstr>
      <vt:lpstr>Best fit</vt:lpstr>
      <vt:lpstr>Worst fit</vt:lpstr>
      <vt:lpstr>Worst fit</vt:lpstr>
      <vt:lpstr>Worst fit</vt:lpstr>
      <vt:lpstr>worst fit</vt:lpstr>
      <vt:lpstr>Worst fit</vt:lpstr>
      <vt:lpstr>Worst fit</vt:lpstr>
      <vt:lpstr>Compaction</vt:lpstr>
      <vt:lpstr>compaction</vt:lpstr>
      <vt:lpstr>compaction</vt:lpstr>
      <vt:lpstr>compaction</vt:lpstr>
      <vt:lpstr>compaction</vt:lpstr>
      <vt:lpstr>compaction</vt:lpstr>
      <vt:lpstr>compaction</vt:lpstr>
      <vt:lpstr>compaction</vt:lpstr>
      <vt:lpstr>compaction</vt:lpstr>
      <vt:lpstr>compaction</vt:lpstr>
      <vt:lpstr>relocation</vt:lpstr>
    </vt:vector>
  </TitlesOfParts>
  <Company>METU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Memory Management</dc:title>
  <dc:creator>Ugur Halici</dc:creator>
  <cp:lastModifiedBy>ZAHID</cp:lastModifiedBy>
  <cp:revision>22</cp:revision>
  <dcterms:created xsi:type="dcterms:W3CDTF">2009-03-09T21:09:32Z</dcterms:created>
  <dcterms:modified xsi:type="dcterms:W3CDTF">2025-04-10T16:15:09Z</dcterms:modified>
</cp:coreProperties>
</file>