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348" r:id="rId3"/>
    <p:sldId id="303" r:id="rId4"/>
    <p:sldId id="304" r:id="rId5"/>
    <p:sldId id="311" r:id="rId6"/>
    <p:sldId id="358" r:id="rId7"/>
    <p:sldId id="359" r:id="rId8"/>
    <p:sldId id="310" r:id="rId9"/>
    <p:sldId id="309" r:id="rId10"/>
    <p:sldId id="312" r:id="rId11"/>
    <p:sldId id="313" r:id="rId12"/>
    <p:sldId id="314" r:id="rId13"/>
    <p:sldId id="269" r:id="rId14"/>
    <p:sldId id="305" r:id="rId15"/>
    <p:sldId id="306" r:id="rId16"/>
    <p:sldId id="307" r:id="rId17"/>
    <p:sldId id="360" r:id="rId18"/>
    <p:sldId id="361" r:id="rId19"/>
    <p:sldId id="362" r:id="rId20"/>
    <p:sldId id="363" r:id="rId21"/>
    <p:sldId id="308" r:id="rId22"/>
    <p:sldId id="275" r:id="rId23"/>
    <p:sldId id="353" r:id="rId24"/>
    <p:sldId id="354" r:id="rId25"/>
    <p:sldId id="276" r:id="rId26"/>
    <p:sldId id="350" r:id="rId27"/>
    <p:sldId id="355" r:id="rId28"/>
    <p:sldId id="277" r:id="rId29"/>
    <p:sldId id="278" r:id="rId30"/>
    <p:sldId id="262" r:id="rId31"/>
    <p:sldId id="356" r:id="rId32"/>
    <p:sldId id="298" r:id="rId33"/>
    <p:sldId id="279" r:id="rId34"/>
    <p:sldId id="316" r:id="rId35"/>
    <p:sldId id="280" r:id="rId36"/>
    <p:sldId id="317" r:id="rId37"/>
    <p:sldId id="318" r:id="rId38"/>
    <p:sldId id="319" r:id="rId39"/>
    <p:sldId id="321" r:id="rId40"/>
    <p:sldId id="320" r:id="rId41"/>
    <p:sldId id="365" r:id="rId42"/>
    <p:sldId id="322" r:id="rId43"/>
    <p:sldId id="357" r:id="rId44"/>
    <p:sldId id="364" r:id="rId45"/>
    <p:sldId id="323" r:id="rId46"/>
    <p:sldId id="368" r:id="rId47"/>
    <p:sldId id="369" r:id="rId48"/>
    <p:sldId id="370" r:id="rId49"/>
    <p:sldId id="367" r:id="rId50"/>
    <p:sldId id="371" r:id="rId51"/>
    <p:sldId id="327" r:id="rId52"/>
    <p:sldId id="372" r:id="rId53"/>
    <p:sldId id="25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810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31913-0FC3-4CF4-BADB-BE39A6CFBD8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29CF-F3B1-402F-BC88-89CA5E9C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653D3E-ED84-4201-82B0-C1D272790C6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A58570-255C-4258-8DBE-343E7030B9E6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5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4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4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, the phrase “x = +y", which is recognized as four tokens, representing “x", “=“ and “+" and “y", has the structure </a:t>
            </a:r>
            <a:r>
              <a:rPr lang="en-US" sz="1200" b="1" dirty="0" smtClean="0"/>
              <a:t>=(x,+(y))</a:t>
            </a:r>
            <a:r>
              <a:rPr lang="en-US" sz="1200" dirty="0" smtClean="0"/>
              <a:t>, i.e., an assignment expression, that operates on “x" and the expression “+(y)".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1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4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8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9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0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1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8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3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2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EE305B-E9E4-44E8-B2DF-A1269B1FA6DC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9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CC33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CSE-361:Compiler Design</a:t>
            </a:r>
            <a:endParaRPr lang="en-US" sz="7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Adequate Error Reporting is Not a Trivial Task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7849"/>
            <a:ext cx="6246495" cy="45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pc="0" dirty="0">
                <a:solidFill>
                  <a:srgbClr val="575F6D"/>
                </a:solidFill>
                <a:latin typeface="Century Schoolbook"/>
              </a:rPr>
              <a:t>Error Recovery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1662"/>
            <a:ext cx="6517958" cy="44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cap="small" spc="0" dirty="0">
                <a:solidFill>
                  <a:srgbClr val="575F6D"/>
                </a:solidFill>
                <a:latin typeface="Century Schoolbook"/>
              </a:rPr>
              <a:t>Error Recovery May Trigger More Errors!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862137"/>
            <a:ext cx="5629275" cy="451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Error Recovery Approaches: Panic Mode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65936"/>
            <a:ext cx="5734050" cy="45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Error Recovery Approaches: </a:t>
            </a: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/>
            </a:r>
            <a:b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</a:b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>Phrase-Level </a:t>
            </a:r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Recovery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7373"/>
            <a:ext cx="7118033" cy="45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Error Recovery Approaches: </a:t>
            </a: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/>
            </a:r>
            <a:b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</a:b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>Error </a:t>
            </a:r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Productions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1852611"/>
            <a:ext cx="6319837" cy="40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Error Recovery Approaches: </a:t>
            </a: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/>
            </a:r>
            <a:b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</a:b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>Global </a:t>
            </a:r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Correction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1943099"/>
            <a:ext cx="6767512" cy="36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Syntactical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015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600" dirty="0"/>
              <a:t>E</a:t>
            </a:r>
            <a:r>
              <a:rPr lang="en-GB" sz="2600" dirty="0" smtClean="0"/>
              <a:t>ach </a:t>
            </a:r>
            <a:r>
              <a:rPr lang="en-GB" sz="2600" dirty="0"/>
              <a:t>language definition has rules that describe the syntax of </a:t>
            </a:r>
            <a:r>
              <a:rPr lang="en-GB" sz="2600" dirty="0" smtClean="0"/>
              <a:t>well formed </a:t>
            </a:r>
            <a:r>
              <a:rPr lang="en-GB" sz="2600" dirty="0"/>
              <a:t>programs.</a:t>
            </a:r>
            <a:br>
              <a:rPr lang="en-GB" sz="2600" dirty="0"/>
            </a:br>
            <a:r>
              <a:rPr lang="en-GB" sz="2600" dirty="0"/>
              <a:t>• </a:t>
            </a:r>
            <a:r>
              <a:rPr lang="en-GB" sz="2600" dirty="0" smtClean="0"/>
              <a:t>Format </a:t>
            </a:r>
            <a:r>
              <a:rPr lang="en-GB" sz="2600" dirty="0"/>
              <a:t>of the rules: </a:t>
            </a:r>
            <a:r>
              <a:rPr lang="en-GB" sz="2600" b="1" dirty="0"/>
              <a:t>context-free grammars</a:t>
            </a:r>
            <a:br>
              <a:rPr lang="en-GB" sz="2600" b="1" dirty="0"/>
            </a:br>
            <a:r>
              <a:rPr lang="en-GB" sz="2600" dirty="0"/>
              <a:t>• </a:t>
            </a:r>
            <a:r>
              <a:rPr lang="en-GB" sz="2600" dirty="0" smtClean="0"/>
              <a:t>Why </a:t>
            </a:r>
            <a:r>
              <a:rPr lang="en-GB" sz="2600" dirty="0"/>
              <a:t>not regular expressions/NFA’s/DFA’s</a:t>
            </a:r>
            <a:r>
              <a:rPr lang="en-GB" sz="2600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/>
              <a:t> </a:t>
            </a:r>
            <a:r>
              <a:rPr lang="en-GB" sz="2600" dirty="0" smtClean="0"/>
              <a:t>Source </a:t>
            </a:r>
            <a:r>
              <a:rPr lang="en-GB" sz="2600" dirty="0"/>
              <a:t>program constructs have recursive structure:</a:t>
            </a:r>
            <a:r>
              <a:rPr lang="en-GB" sz="2600" dirty="0"/>
              <a:t> </a:t>
            </a:r>
            <a:endParaRPr lang="en-GB" sz="2600" dirty="0" smtClean="0"/>
          </a:p>
          <a:p>
            <a:pPr marL="384048" lvl="2" indent="0" algn="ctr">
              <a:buNone/>
            </a:pPr>
            <a:r>
              <a:rPr lang="en-GB" sz="3300" dirty="0" smtClean="0"/>
              <a:t>digits </a:t>
            </a:r>
            <a:r>
              <a:rPr lang="en-GB" sz="3300" dirty="0"/>
              <a:t>= [0-9]+;</a:t>
            </a:r>
            <a:br>
              <a:rPr lang="en-GB" sz="3300" dirty="0"/>
            </a:br>
            <a:r>
              <a:rPr lang="en-GB" sz="3300" dirty="0"/>
              <a:t>expr = digits | “</a:t>
            </a:r>
            <a:r>
              <a:rPr lang="en-GB" sz="3300" b="1" dirty="0">
                <a:solidFill>
                  <a:schemeClr val="accent1"/>
                </a:solidFill>
              </a:rPr>
              <a:t>(</a:t>
            </a:r>
            <a:r>
              <a:rPr lang="en-GB" sz="3300" dirty="0"/>
              <a:t>“ expr “+” expr “</a:t>
            </a:r>
            <a:r>
              <a:rPr lang="en-GB" sz="3300" b="1" dirty="0">
                <a:solidFill>
                  <a:schemeClr val="accent1"/>
                </a:solidFill>
              </a:rPr>
              <a:t>)</a:t>
            </a:r>
            <a:r>
              <a:rPr lang="en-GB" sz="3300" dirty="0"/>
              <a:t>”</a:t>
            </a:r>
            <a:r>
              <a:rPr lang="en-GB" sz="3300" dirty="0"/>
              <a:t> </a:t>
            </a:r>
            <a:r>
              <a:rPr lang="en-GB" sz="3800" dirty="0"/>
              <a:t/>
            </a:r>
            <a:br>
              <a:rPr lang="en-GB" sz="3800" dirty="0"/>
            </a:br>
            <a:endParaRPr lang="en-GB" sz="3800" dirty="0" smtClean="0"/>
          </a:p>
          <a:p>
            <a:pPr lvl="1"/>
            <a:r>
              <a:rPr lang="en-GB" sz="2600" b="1" dirty="0" smtClean="0"/>
              <a:t>Finite </a:t>
            </a:r>
            <a:r>
              <a:rPr lang="en-GB" sz="2600" b="1" dirty="0"/>
              <a:t>automata can’t recognize recursive constructs</a:t>
            </a:r>
            <a:r>
              <a:rPr lang="en-GB" sz="2600" dirty="0"/>
              <a:t>, </a:t>
            </a:r>
            <a:r>
              <a:rPr lang="en-GB" sz="2600" b="1" dirty="0"/>
              <a:t>so cannot </a:t>
            </a:r>
            <a:r>
              <a:rPr lang="en-GB" sz="2600" b="1" dirty="0" smtClean="0"/>
              <a:t>ensure expressions </a:t>
            </a:r>
            <a:r>
              <a:rPr lang="en-GB" sz="2600" b="1" dirty="0"/>
              <a:t>are well-bracketed: </a:t>
            </a:r>
            <a:r>
              <a:rPr lang="en-GB" sz="2600" dirty="0"/>
              <a:t>a machine with </a:t>
            </a:r>
            <a:r>
              <a:rPr lang="en-GB" sz="2600" i="1" dirty="0"/>
              <a:t>N</a:t>
            </a:r>
            <a:r>
              <a:rPr lang="en-GB" sz="2600" dirty="0"/>
              <a:t> states </a:t>
            </a:r>
            <a:r>
              <a:rPr lang="en-GB" sz="2600" dirty="0" smtClean="0"/>
              <a:t>cannot remember </a:t>
            </a:r>
            <a:r>
              <a:rPr lang="en-GB" sz="2600" dirty="0"/>
              <a:t>parenthesis—nesting depth greater than N</a:t>
            </a:r>
          </a:p>
          <a:p>
            <a:pPr lvl="1"/>
            <a:r>
              <a:rPr lang="en-GB" sz="2600" dirty="0" smtClean="0"/>
              <a:t>CFG’s </a:t>
            </a:r>
            <a:r>
              <a:rPr lang="en-GB" sz="2600" dirty="0"/>
              <a:t>are more powerful, but also more costly to implement</a:t>
            </a:r>
          </a:p>
        </p:txBody>
      </p:sp>
    </p:spTree>
    <p:extLst>
      <p:ext uri="{BB962C8B-B14F-4D97-AF65-F5344CB8AC3E}">
        <p14:creationId xmlns:p14="http://schemas.microsoft.com/office/powerpoint/2010/main" val="1497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CFG </a:t>
            </a:r>
            <a:r>
              <a:rPr lang="en-GB" dirty="0"/>
              <a:t>versus</a:t>
            </a:r>
            <a:r>
              <a:rPr lang="en-GB" dirty="0"/>
              <a:t> </a:t>
            </a:r>
            <a:r>
              <a:rPr lang="en-GB" dirty="0" smtClean="0"/>
              <a:t>Regular Expression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72" y="1763704"/>
            <a:ext cx="7070672" cy="4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CFG </a:t>
            </a:r>
            <a:r>
              <a:rPr lang="en-GB" dirty="0"/>
              <a:t>versus</a:t>
            </a:r>
            <a:r>
              <a:rPr lang="en-GB" dirty="0"/>
              <a:t> </a:t>
            </a:r>
            <a:r>
              <a:rPr lang="en-GB" dirty="0" smtClean="0"/>
              <a:t>Regular </a:t>
            </a:r>
            <a:r>
              <a:rPr lang="en-GB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L</a:t>
            </a:r>
            <a:r>
              <a:rPr lang="en-GB" sz="2400" b="1" dirty="0" smtClean="0"/>
              <a:t>anguage</a:t>
            </a:r>
            <a:r>
              <a:rPr lang="en-GB" sz="2400" dirty="0"/>
              <a:t>: set of </a:t>
            </a:r>
            <a:r>
              <a:rPr lang="en-GB" sz="2400" b="1" dirty="0"/>
              <a:t>strings</a:t>
            </a:r>
            <a:br>
              <a:rPr lang="en-GB" sz="2400" b="1" dirty="0"/>
            </a:br>
            <a:r>
              <a:rPr lang="en-GB" sz="2400" b="1" dirty="0" smtClean="0"/>
              <a:t>String</a:t>
            </a:r>
            <a:r>
              <a:rPr lang="en-GB" sz="2400" b="1" dirty="0"/>
              <a:t>: </a:t>
            </a:r>
            <a:r>
              <a:rPr lang="en-GB" sz="2400" dirty="0"/>
              <a:t>finite sequence of </a:t>
            </a:r>
            <a:r>
              <a:rPr lang="en-GB" sz="2400" b="1" dirty="0"/>
              <a:t>symbols </a:t>
            </a:r>
            <a:r>
              <a:rPr lang="en-GB" sz="2400" dirty="0"/>
              <a:t>taken from finite </a:t>
            </a:r>
            <a:r>
              <a:rPr lang="en-GB" sz="2400" b="1" dirty="0" smtClean="0"/>
              <a:t>alphabet</a:t>
            </a:r>
          </a:p>
          <a:p>
            <a:r>
              <a:rPr lang="en-GB" sz="2400" dirty="0" smtClean="0"/>
              <a:t>Regular </a:t>
            </a:r>
            <a:r>
              <a:rPr lang="en-GB" sz="2400" dirty="0"/>
              <a:t>expressions and CFG’s both describe languages, </a:t>
            </a:r>
            <a:r>
              <a:rPr lang="en-GB" sz="2400" dirty="0" smtClean="0"/>
              <a:t>but over </a:t>
            </a:r>
            <a:r>
              <a:rPr lang="en-GB" sz="2400" dirty="0"/>
              <a:t>different alphabets</a:t>
            </a:r>
            <a:r>
              <a:rPr lang="en-GB" sz="2400" dirty="0"/>
              <a:t> 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00" y="3542597"/>
            <a:ext cx="6237470" cy="21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CC33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Parsing : Part-I </a:t>
            </a:r>
            <a:endParaRPr lang="en-US" sz="7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CFG </a:t>
            </a:r>
            <a:r>
              <a:rPr lang="en-GB" dirty="0"/>
              <a:t>versus</a:t>
            </a:r>
            <a:r>
              <a:rPr lang="en-GB" dirty="0"/>
              <a:t> </a:t>
            </a:r>
            <a:r>
              <a:rPr lang="en-GB" dirty="0" smtClean="0"/>
              <a:t>Regular </a:t>
            </a:r>
            <a:r>
              <a:rPr lang="en-GB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CFG’s strictly more expressive than RE’s</a:t>
            </a:r>
            <a:r>
              <a:rPr lang="en-GB" sz="2400" dirty="0" smtClean="0"/>
              <a:t>:</a:t>
            </a:r>
          </a:p>
          <a:p>
            <a:r>
              <a:rPr lang="en-GB" sz="2400" dirty="0" smtClean="0"/>
              <a:t>Any </a:t>
            </a:r>
            <a:r>
              <a:rPr lang="en-GB" sz="2400" dirty="0"/>
              <a:t>language recognizable/generated by a RE can also </a:t>
            </a:r>
            <a:r>
              <a:rPr lang="en-GB" sz="2400" dirty="0" smtClean="0"/>
              <a:t>be recognized/generated </a:t>
            </a:r>
            <a:r>
              <a:rPr lang="en-GB" sz="2400" dirty="0"/>
              <a:t>by a CFG, </a:t>
            </a:r>
            <a:r>
              <a:rPr lang="en-GB" sz="2400" b="1" dirty="0"/>
              <a:t>but not vice versa</a:t>
            </a:r>
            <a:r>
              <a:rPr lang="en-GB" sz="2400" dirty="0"/>
              <a:t>.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3161237"/>
            <a:ext cx="4437328" cy="27078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78480" y="59774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 Narrow" panose="020B0606020202030204" pitchFamily="34" charset="0"/>
              </a:rPr>
              <a:t>Also known as Backus-Naur Form (BNF, Algol 60)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5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Context Free Grammars (CFG)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843088"/>
            <a:ext cx="7515225" cy="44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spc="0" dirty="0">
                <a:solidFill>
                  <a:srgbClr val="575F6D"/>
                </a:solidFill>
                <a:latin typeface="Century Schoolbook"/>
              </a:rPr>
              <a:t>Rule Alternative Notations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50"/>
          <a:stretch/>
        </p:blipFill>
        <p:spPr>
          <a:xfrm>
            <a:off x="1097280" y="1843087"/>
            <a:ext cx="7781924" cy="45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Notational Conventions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773" y="1891259"/>
            <a:ext cx="11275227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u="sng" dirty="0"/>
              <a:t>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Lower-case letters early in the alphabet: </a:t>
            </a:r>
            <a:r>
              <a:rPr lang="en-US" altLang="en-US" sz="2000" i="1" dirty="0"/>
              <a:t>a, b,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Operator symbols: +, 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Punctuations symbols: parentheses, comma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Boldface strings: </a:t>
            </a:r>
            <a:r>
              <a:rPr lang="en-US" altLang="en-US" sz="2000" b="1" dirty="0"/>
              <a:t>id </a:t>
            </a:r>
            <a:r>
              <a:rPr lang="en-US" altLang="en-US" sz="2000" dirty="0"/>
              <a:t>or </a:t>
            </a:r>
            <a:r>
              <a:rPr lang="en-US" altLang="en-US" sz="2000" b="1" dirty="0" smtClean="0"/>
              <a:t>if</a:t>
            </a: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u="sng" dirty="0" err="1"/>
              <a:t>Nonterminals</a:t>
            </a:r>
            <a:r>
              <a:rPr lang="en-US" altLang="en-US" sz="22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Upper-case letters early in the alphabet: </a:t>
            </a:r>
            <a:r>
              <a:rPr lang="en-US" altLang="en-US" sz="2000" i="1" dirty="0"/>
              <a:t>A, B,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letter </a:t>
            </a:r>
            <a:r>
              <a:rPr lang="en-US" altLang="en-US" sz="2000" i="1" dirty="0"/>
              <a:t>S</a:t>
            </a:r>
            <a:r>
              <a:rPr lang="en-US" altLang="en-US" sz="2000" dirty="0"/>
              <a:t> (start symbol)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Lower-case italic names: </a:t>
            </a:r>
            <a:r>
              <a:rPr lang="en-US" altLang="en-US" sz="2000" i="1" dirty="0"/>
              <a:t>expr </a:t>
            </a:r>
            <a:r>
              <a:rPr lang="en-US" altLang="en-US" sz="2000" dirty="0"/>
              <a:t>or </a:t>
            </a:r>
            <a:r>
              <a:rPr lang="en-US" altLang="en-US" sz="2000" i="1" dirty="0" err="1" smtClean="0"/>
              <a:t>stmt</a:t>
            </a:r>
            <a:endParaRPr lang="en-US" altLang="en-US" sz="2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Upper-case letters late in the alphabet, such as </a:t>
            </a:r>
            <a:r>
              <a:rPr lang="en-US" altLang="en-US" sz="2200" i="1" dirty="0"/>
              <a:t>X, Y, Z, </a:t>
            </a:r>
            <a:r>
              <a:rPr lang="en-US" altLang="en-US" sz="2200" dirty="0"/>
              <a:t>represent either </a:t>
            </a:r>
            <a:r>
              <a:rPr lang="en-US" altLang="en-US" sz="2200" dirty="0" err="1"/>
              <a:t>nonterminals</a:t>
            </a:r>
            <a:r>
              <a:rPr lang="en-US" altLang="en-US" sz="2200" dirty="0"/>
              <a:t> or terminals</a:t>
            </a:r>
            <a:r>
              <a:rPr lang="en-US" altLang="en-US" sz="2200" dirty="0" smtClean="0"/>
              <a:t>.</a:t>
            </a:r>
            <a:endParaRPr lang="en-US" altLang="en-US" sz="2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Lower-case letters late in the alphabet, such as </a:t>
            </a:r>
            <a:r>
              <a:rPr lang="en-US" altLang="en-US" sz="2200" i="1" dirty="0"/>
              <a:t>u, v, …, z, </a:t>
            </a:r>
            <a:r>
              <a:rPr lang="en-US" altLang="en-US" sz="2200" dirty="0"/>
              <a:t>represent strings of terminals.</a:t>
            </a:r>
          </a:p>
        </p:txBody>
      </p:sp>
    </p:spTree>
    <p:extLst>
      <p:ext uri="{BB962C8B-B14F-4D97-AF65-F5344CB8AC3E}">
        <p14:creationId xmlns:p14="http://schemas.microsoft.com/office/powerpoint/2010/main" val="28235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Notational Conventions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891259"/>
            <a:ext cx="10505107" cy="5638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/>
              <a:t>Lower-case Greek letters, such as </a:t>
            </a:r>
            <a:r>
              <a:rPr lang="en-US" altLang="en-US" sz="2200" dirty="0">
                <a:sym typeface="Symbol" panose="05050102010706020507" pitchFamily="18" charset="2"/>
              </a:rPr>
              <a:t>,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,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</a:t>
            </a:r>
            <a:r>
              <a:rPr lang="en-US" altLang="en-US" sz="2200" dirty="0"/>
              <a:t>, represent strings of grammar symbols. </a:t>
            </a:r>
            <a:endParaRPr lang="en-US" altLang="en-US" sz="22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Thus </a:t>
            </a:r>
            <a:r>
              <a:rPr lang="en-US" altLang="en-US" sz="2200" i="1" dirty="0"/>
              <a:t>A</a:t>
            </a:r>
            <a:r>
              <a:rPr lang="en-US" altLang="en-US" sz="2200" i="1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 indicates that there is a single nonterminal </a:t>
            </a:r>
            <a:r>
              <a:rPr lang="en-US" altLang="en-US" sz="2200" i="1" dirty="0">
                <a:sym typeface="Symbol" panose="05050102010706020507" pitchFamily="18" charset="2"/>
              </a:rPr>
              <a:t>A </a:t>
            </a:r>
            <a:r>
              <a:rPr lang="en-US" altLang="en-US" sz="2200" dirty="0">
                <a:sym typeface="Symbol" panose="05050102010706020507" pitchFamily="18" charset="2"/>
              </a:rPr>
              <a:t>on the left side of the production and a string of grammar symbols  to the right of the arrow</a:t>
            </a:r>
            <a:r>
              <a:rPr lang="en-US" altLang="en-US" sz="2200" dirty="0" smtClean="0">
                <a:sym typeface="Symbol" panose="05050102010706020507" pitchFamily="18" charset="2"/>
              </a:rPr>
              <a:t>.</a:t>
            </a: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/>
              <a:t>If </a:t>
            </a:r>
            <a:r>
              <a:rPr lang="en-US" altLang="en-US" sz="2200" i="1" dirty="0"/>
              <a:t>A</a:t>
            </a:r>
            <a:r>
              <a:rPr lang="en-US" altLang="en-US" sz="2200" i="1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</a:t>
            </a:r>
            <a:r>
              <a:rPr lang="en-US" altLang="en-US" sz="2200" baseline="-25000" dirty="0"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sym typeface="Symbol" panose="05050102010706020507" pitchFamily="18" charset="2"/>
              </a:rPr>
              <a:t>, </a:t>
            </a:r>
            <a:r>
              <a:rPr lang="en-US" altLang="en-US" sz="2200" i="1" dirty="0"/>
              <a:t>A</a:t>
            </a:r>
            <a:r>
              <a:rPr lang="en-US" altLang="en-US" sz="2200" i="1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</a:t>
            </a:r>
            <a:r>
              <a:rPr lang="en-US" altLang="en-US" sz="2200" baseline="-25000" dirty="0"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ym typeface="Symbol" panose="05050102010706020507" pitchFamily="18" charset="2"/>
              </a:rPr>
              <a:t>, …., </a:t>
            </a:r>
            <a:r>
              <a:rPr lang="en-US" altLang="en-US" sz="2200" i="1" dirty="0"/>
              <a:t>A</a:t>
            </a:r>
            <a:r>
              <a:rPr lang="en-US" altLang="en-US" sz="2200" i="1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</a:t>
            </a:r>
            <a:r>
              <a:rPr lang="en-US" altLang="en-US" sz="2200" baseline="-25000" dirty="0">
                <a:sym typeface="Symbol" panose="05050102010706020507" pitchFamily="18" charset="2"/>
              </a:rPr>
              <a:t>k</a:t>
            </a:r>
            <a:r>
              <a:rPr lang="en-US" altLang="en-US" sz="2200" dirty="0">
                <a:sym typeface="Symbol" panose="05050102010706020507" pitchFamily="18" charset="2"/>
              </a:rPr>
              <a:t> are all productions with </a:t>
            </a:r>
            <a:r>
              <a:rPr lang="en-US" altLang="en-US" sz="2200" i="1" dirty="0">
                <a:sym typeface="Symbol" panose="05050102010706020507" pitchFamily="18" charset="2"/>
              </a:rPr>
              <a:t>A </a:t>
            </a:r>
            <a:r>
              <a:rPr lang="en-US" altLang="en-US" sz="2200" dirty="0">
                <a:sym typeface="Symbol" panose="05050102010706020507" pitchFamily="18" charset="2"/>
              </a:rPr>
              <a:t>on the left, we may </a:t>
            </a:r>
            <a:r>
              <a:rPr lang="en-US" altLang="en-US" sz="2200" dirty="0" smtClean="0">
                <a:sym typeface="Symbol" panose="05050102010706020507" pitchFamily="18" charset="2"/>
              </a:rPr>
              <a:t>write: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sym typeface="Symbol" panose="05050102010706020507" pitchFamily="18" charset="2"/>
              </a:rPr>
              <a:t> </a:t>
            </a:r>
            <a:r>
              <a:rPr lang="en-US" altLang="en-US" sz="2200" i="1" dirty="0"/>
              <a:t>A</a:t>
            </a:r>
            <a:r>
              <a:rPr lang="en-US" altLang="en-US" sz="2200" i="1" dirty="0">
                <a:sym typeface="Symbol" panose="05050102010706020507" pitchFamily="18" charset="2"/>
              </a:rPr>
              <a:t>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</a:t>
            </a:r>
            <a:r>
              <a:rPr lang="en-US" altLang="en-US" sz="2200" baseline="-25000" dirty="0">
                <a:sym typeface="Symbol" panose="05050102010706020507" pitchFamily="18" charset="2"/>
              </a:rPr>
              <a:t>1 </a:t>
            </a:r>
            <a:r>
              <a:rPr lang="en-US" altLang="en-US" sz="2200" dirty="0">
                <a:sym typeface="Symbol" panose="05050102010706020507" pitchFamily="18" charset="2"/>
              </a:rPr>
              <a:t>| </a:t>
            </a:r>
            <a:r>
              <a:rPr lang="en-US" altLang="en-US" sz="2200" baseline="-25000" dirty="0">
                <a:sym typeface="Symbol" panose="05050102010706020507" pitchFamily="18" charset="2"/>
              </a:rPr>
              <a:t>2 </a:t>
            </a:r>
            <a:r>
              <a:rPr lang="en-US" altLang="en-US" sz="2200" dirty="0">
                <a:sym typeface="Symbol" panose="05050102010706020507" pitchFamily="18" charset="2"/>
              </a:rPr>
              <a:t>| …. | </a:t>
            </a:r>
            <a:r>
              <a:rPr lang="en-US" altLang="en-US" sz="2200" baseline="-25000" dirty="0">
                <a:sym typeface="Symbol" panose="05050102010706020507" pitchFamily="18" charset="2"/>
              </a:rPr>
              <a:t>k 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sym typeface="Symbol" panose="05050102010706020507" pitchFamily="18" charset="2"/>
              </a:rPr>
              <a:t>Unless otherwise started, the left side of the first production is the start symbol. </a:t>
            </a:r>
            <a:endParaRPr lang="en-US" altLang="en-US" sz="2200" baseline="-25000" dirty="0">
              <a:sym typeface="Symbol" panose="05050102010706020507" pitchFamily="18" charset="2"/>
            </a:endParaRPr>
          </a:p>
          <a:p>
            <a:pPr eaLnBrk="1" hangingPunct="1"/>
            <a:endParaRPr lang="en-US" altLang="en-US" sz="2200" baseline="-25000" dirty="0">
              <a:sym typeface="Symbol" panose="05050102010706020507" pitchFamily="18" charset="2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040380" y="4567005"/>
            <a:ext cx="6172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E A E | ( E ) | -E |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 + | - | * |  /  | </a:t>
            </a:r>
          </a:p>
        </p:txBody>
      </p:sp>
    </p:spTree>
    <p:extLst>
      <p:ext uri="{BB962C8B-B14F-4D97-AF65-F5344CB8AC3E}">
        <p14:creationId xmlns:p14="http://schemas.microsoft.com/office/powerpoint/2010/main" val="25008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Summary of Notational </a:t>
            </a:r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Conventions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4512"/>
            <a:ext cx="7003733" cy="48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604" y="570876"/>
            <a:ext cx="9970333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Century Schoolbook" panose="02040604050505020304" pitchFamily="18" charset="0"/>
              </a:rPr>
              <a:t>Context Free Grammars : A First Look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34980" y="2530330"/>
            <a:ext cx="3551420" cy="35972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/>
              <a:t>1. </a:t>
            </a:r>
            <a:r>
              <a:rPr lang="en-US" altLang="en-US" sz="2000" i="1" dirty="0" err="1" smtClean="0"/>
              <a:t>assign_stmt</a:t>
            </a:r>
            <a:r>
              <a:rPr lang="en-US" altLang="en-US" sz="2000" i="1" dirty="0" smtClean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id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:=</a:t>
            </a:r>
            <a:r>
              <a:rPr lang="en-US" altLang="en-US" sz="2000" i="1" dirty="0">
                <a:sym typeface="Symbol" panose="05050102010706020507" pitchFamily="18" charset="2"/>
              </a:rPr>
              <a:t> expr 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ym typeface="Symbol" panose="05050102010706020507" pitchFamily="18" charset="2"/>
              </a:rPr>
              <a:t>2. expr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expr operator term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ym typeface="Symbol" panose="05050102010706020507" pitchFamily="18" charset="2"/>
              </a:rPr>
              <a:t>3. expr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term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ym typeface="Symbol" panose="05050102010706020507" pitchFamily="18" charset="2"/>
              </a:rPr>
              <a:t>4. term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ym typeface="Symbol" panose="05050102010706020507" pitchFamily="18" charset="2"/>
              </a:rPr>
              <a:t>5. term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real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ym typeface="Symbol" panose="05050102010706020507" pitchFamily="18" charset="2"/>
              </a:rPr>
              <a:t>6. term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integer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ym typeface="Symbol" panose="05050102010706020507" pitchFamily="18" charset="2"/>
              </a:rPr>
              <a:t>7. operator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ym typeface="Symbol" panose="05050102010706020507" pitchFamily="18" charset="2"/>
              </a:rPr>
              <a:t>8. operator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-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258393" y="3005529"/>
            <a:ext cx="4849318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Derivation:</a:t>
            </a:r>
            <a:r>
              <a:rPr lang="en-US" altLang="en-US" sz="2000" dirty="0"/>
              <a:t>  A sequence of grammar rule applications and substitutions that transform a starting non-term into a sequence of terminals / tokens.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934980" y="1859937"/>
            <a:ext cx="246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latin typeface="Times New Roman" panose="02020603050405020304" pitchFamily="18" charset="0"/>
              </a:rPr>
              <a:t>Production </a:t>
            </a:r>
            <a:r>
              <a:rPr lang="en-US" altLang="en-US" sz="2400" b="1" dirty="0">
                <a:latin typeface="Times New Roman" panose="02020603050405020304" pitchFamily="18" charset="0"/>
              </a:rPr>
              <a:t>rules</a:t>
            </a:r>
            <a:r>
              <a:rPr lang="en-US" altLang="en-US" sz="2000" b="1" dirty="0">
                <a:latin typeface="Times New Roman" panose="02020603050405020304" pitchFamily="18" charset="0"/>
              </a:rPr>
              <a:t>: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58393" y="4681158"/>
            <a:ext cx="5704318" cy="1015663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Terminals: </a:t>
            </a:r>
            <a:r>
              <a:rPr lang="en-US" altLang="en-US" sz="2000" dirty="0"/>
              <a:t>id </a:t>
            </a:r>
            <a:r>
              <a:rPr lang="en-US" altLang="en-US" sz="2000" dirty="0" smtClean="0"/>
              <a:t>real integer + - := ; </a:t>
            </a:r>
            <a:endParaRPr lang="en-US" altLang="en-US" sz="2000" dirty="0"/>
          </a:p>
          <a:p>
            <a:pPr eaLnBrk="1" hangingPunct="1"/>
            <a:r>
              <a:rPr lang="en-US" altLang="en-US" sz="2000" b="1" dirty="0" err="1"/>
              <a:t>Nonterminals</a:t>
            </a:r>
            <a:r>
              <a:rPr lang="en-US" altLang="en-US" sz="2000" b="1" dirty="0"/>
              <a:t>: </a:t>
            </a:r>
            <a:r>
              <a:rPr lang="en-US" altLang="en-US" sz="2000" i="1" dirty="0" err="1" smtClean="0"/>
              <a:t>assign_stmt</a:t>
            </a:r>
            <a:r>
              <a:rPr lang="en-US" altLang="en-US" sz="2000" i="1" dirty="0" smtClean="0"/>
              <a:t>, </a:t>
            </a:r>
            <a:r>
              <a:rPr lang="en-US" altLang="en-US" sz="2000" i="1" dirty="0" smtClean="0"/>
              <a:t>expr</a:t>
            </a:r>
            <a:r>
              <a:rPr lang="en-US" altLang="en-US" sz="2000" i="1" dirty="0"/>
              <a:t>, </a:t>
            </a:r>
            <a:r>
              <a:rPr lang="en-US" altLang="en-US" sz="2000" i="1" dirty="0" smtClean="0"/>
              <a:t>operator, term</a:t>
            </a:r>
            <a:endParaRPr lang="en-US" altLang="en-US" sz="2000" i="1" dirty="0"/>
          </a:p>
          <a:p>
            <a:pPr eaLnBrk="1" hangingPunct="1"/>
            <a:r>
              <a:rPr lang="en-US" altLang="en-US" sz="2000" b="1" dirty="0"/>
              <a:t>Start symbol: </a:t>
            </a:r>
            <a:r>
              <a:rPr lang="en-US" altLang="en-US" sz="2000" i="1" dirty="0" err="1"/>
              <a:t>assign_stmt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Century Schoolbook" panose="02040604050505020304" pitchFamily="18" charset="0"/>
              </a:rPr>
              <a:t>Example Grammar: </a:t>
            </a:r>
            <a:r>
              <a:rPr lang="en-US" altLang="en-US" sz="4000" dirty="0" smtClean="0">
                <a:latin typeface="Century Schoolbook" panose="02040604050505020304" pitchFamily="18" charset="0"/>
              </a:rPr>
              <a:t/>
            </a:r>
            <a:br>
              <a:rPr lang="en-US" altLang="en-US" sz="4000" dirty="0" smtClean="0">
                <a:latin typeface="Century Schoolbook" panose="02040604050505020304" pitchFamily="18" charset="0"/>
              </a:rPr>
            </a:br>
            <a:r>
              <a:rPr lang="en-US" altLang="en-US" sz="4000" dirty="0" smtClean="0">
                <a:latin typeface="Century Schoolbook" panose="02040604050505020304" pitchFamily="18" charset="0"/>
              </a:rPr>
              <a:t>Simple </a:t>
            </a:r>
            <a:r>
              <a:rPr lang="en-US" altLang="en-US" sz="4000" dirty="0">
                <a:latin typeface="Century Schoolbook" panose="02040604050505020304" pitchFamily="18" charset="0"/>
              </a:rPr>
              <a:t>Arithmetic Expressions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02114" y="2037164"/>
            <a:ext cx="4179158" cy="40072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i="1" dirty="0"/>
              <a:t>expr 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expr  op  expr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i="1" dirty="0"/>
              <a:t>expr 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( expr )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i="1" dirty="0"/>
              <a:t>expr 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- expr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i="1" dirty="0"/>
              <a:t>expr 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id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i="1" dirty="0"/>
              <a:t>op 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+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i="1" dirty="0"/>
              <a:t>op 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-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i="1" dirty="0"/>
              <a:t>op 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*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i="1" dirty="0"/>
              <a:t>op 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/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i="1" dirty="0"/>
              <a:t>op 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</a:t>
            </a:r>
            <a:endParaRPr lang="en-US" altLang="en-US" sz="2400" i="1" dirty="0">
              <a:sym typeface="Symbol" panose="05050102010706020507" pitchFamily="18" charset="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62821" y="2971800"/>
            <a:ext cx="4114800" cy="5921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9 Production rules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598602" y="4295140"/>
            <a:ext cx="3043238" cy="100647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Terminals: id + - * / </a:t>
            </a:r>
            <a:r>
              <a:rPr lang="en-US" altLang="en-US" sz="2000" b="1" dirty="0">
                <a:sym typeface="Symbol" panose="05050102010706020507" pitchFamily="18" charset="2"/>
              </a:rPr>
              <a:t> ( )</a:t>
            </a:r>
            <a:r>
              <a:rPr lang="en-US" altLang="en-US" sz="2000" b="1" dirty="0"/>
              <a:t> </a:t>
            </a:r>
          </a:p>
          <a:p>
            <a:pPr eaLnBrk="1" hangingPunct="1"/>
            <a:r>
              <a:rPr lang="en-US" altLang="en-US" sz="2000" b="1" dirty="0" err="1"/>
              <a:t>Nonterminals</a:t>
            </a:r>
            <a:r>
              <a:rPr lang="en-US" altLang="en-US" sz="2000" b="1" dirty="0"/>
              <a:t>: </a:t>
            </a:r>
            <a:r>
              <a:rPr lang="en-US" altLang="en-US" sz="2000" b="1" i="1" dirty="0"/>
              <a:t>expr, op</a:t>
            </a:r>
          </a:p>
          <a:p>
            <a:pPr eaLnBrk="1" hangingPunct="1"/>
            <a:r>
              <a:rPr lang="en-US" altLang="en-US" sz="2000" b="1" dirty="0"/>
              <a:t>Start symbol: </a:t>
            </a:r>
            <a:r>
              <a:rPr lang="en-US" altLang="en-US" sz="2000" b="1" i="1" dirty="0"/>
              <a:t>expr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22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Derivations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657"/>
          <a:stretch/>
        </p:blipFill>
        <p:spPr>
          <a:xfrm>
            <a:off x="1097280" y="1796096"/>
            <a:ext cx="6381751" cy="46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Derivations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3087"/>
            <a:ext cx="7081837" cy="44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280"/>
          <a:stretch/>
        </p:blipFill>
        <p:spPr>
          <a:xfrm>
            <a:off x="882967" y="1914525"/>
            <a:ext cx="8335830" cy="2780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67" y="1042987"/>
            <a:ext cx="4807416" cy="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Century Schoolbook" panose="02040604050505020304" pitchFamily="18" charset="0"/>
              </a:rPr>
              <a:t>CFG Terminology</a:t>
            </a:r>
            <a:endParaRPr lang="en-US" sz="5400" dirty="0">
              <a:latin typeface="Century Schoolbook" panose="020406040505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7372129" cy="44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973" y="52684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entury Schoolbook" panose="02040604050505020304" pitchFamily="18" charset="0"/>
              </a:rPr>
              <a:t>Derivation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82973" y="1155197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Let’s derive:  </a:t>
            </a:r>
            <a:r>
              <a:rPr lang="en-US" altLang="en-US" sz="2400" i="1" dirty="0">
                <a:solidFill>
                  <a:schemeClr val="accent1"/>
                </a:solidFill>
              </a:rPr>
              <a:t>id </a:t>
            </a:r>
            <a:r>
              <a:rPr lang="en-US" altLang="en-US" sz="2400" i="1" dirty="0" smtClean="0">
                <a:solidFill>
                  <a:schemeClr val="accent1"/>
                </a:solidFill>
              </a:rPr>
              <a:t>= </a:t>
            </a:r>
            <a:r>
              <a:rPr lang="en-US" altLang="en-US" sz="2400" i="1" dirty="0">
                <a:solidFill>
                  <a:schemeClr val="accent1"/>
                </a:solidFill>
              </a:rPr>
              <a:t>id + real – integer ;</a:t>
            </a:r>
            <a:endParaRPr lang="en-US" altLang="en-US" sz="2400" dirty="0">
              <a:solidFill>
                <a:schemeClr val="accent1"/>
              </a:solidFill>
            </a:endParaRP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1422817" y="1943688"/>
            <a:ext cx="4801314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 err="1"/>
              <a:t>assign_stmt</a:t>
            </a:r>
            <a:r>
              <a:rPr lang="en-US" altLang="en-US" i="1" dirty="0"/>
              <a:t> 				</a:t>
            </a:r>
            <a:endParaRPr lang="en-US" altLang="en-US" i="1" dirty="0" smtClean="0"/>
          </a:p>
          <a:p>
            <a:pPr marL="285750" indent="-285750" eaLnBrk="1" hangingPunct="1">
              <a:spcBef>
                <a:spcPct val="50000"/>
              </a:spcBef>
              <a:buFont typeface="Symbol" panose="05050102010706020507" pitchFamily="18" charset="2"/>
              <a:buChar char="®"/>
            </a:pPr>
            <a:r>
              <a:rPr lang="en-US" altLang="en-US" i="1" dirty="0" smtClean="0">
                <a:sym typeface="Symbol" panose="05050102010706020507" pitchFamily="18" charset="2"/>
              </a:rPr>
              <a:t>id </a:t>
            </a:r>
            <a:r>
              <a:rPr lang="en-US" altLang="en-US" i="1" dirty="0" smtClean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expr ;				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Symbol" panose="05050102010706020507" pitchFamily="18" charset="2"/>
              <a:buChar char="®"/>
            </a:pPr>
            <a:r>
              <a:rPr lang="en-US" altLang="en-US" i="1" dirty="0" smtClean="0">
                <a:sym typeface="Symbol" panose="05050102010706020507" pitchFamily="18" charset="2"/>
              </a:rPr>
              <a:t>id </a:t>
            </a:r>
            <a:r>
              <a:rPr lang="en-US" altLang="en-US" i="1" dirty="0" smtClean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expr operator term;			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Symbol" panose="05050102010706020507" pitchFamily="18" charset="2"/>
              <a:buChar char="®"/>
            </a:pPr>
            <a:r>
              <a:rPr lang="en-US" altLang="en-US" i="1" dirty="0" smtClean="0">
                <a:sym typeface="Symbol" panose="05050102010706020507" pitchFamily="18" charset="2"/>
              </a:rPr>
              <a:t>id </a:t>
            </a:r>
            <a:r>
              <a:rPr lang="en-US" altLang="en-US" i="1" dirty="0" smtClean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expr operator term operator term; 	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Symbol" panose="05050102010706020507" pitchFamily="18" charset="2"/>
              <a:buChar char="®"/>
            </a:pP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id </a:t>
            </a:r>
            <a:r>
              <a:rPr lang="en-US" altLang="en-US" i="1" dirty="0" smtClean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term operator term operator term; 	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Symbol" panose="05050102010706020507" pitchFamily="18" charset="2"/>
              <a:buChar char="®"/>
            </a:pP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id </a:t>
            </a:r>
            <a:r>
              <a:rPr lang="en-US" altLang="en-US" i="1" dirty="0" smtClean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id operator term operator term; 	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Symbol" panose="05050102010706020507" pitchFamily="18" charset="2"/>
              <a:buChar char="®"/>
            </a:pP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id </a:t>
            </a:r>
            <a:r>
              <a:rPr lang="en-US" altLang="en-US" i="1" dirty="0" smtClean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id + term operator term; 		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Symbol" panose="05050102010706020507" pitchFamily="18" charset="2"/>
              <a:buChar char="®"/>
            </a:pP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id </a:t>
            </a:r>
            <a:r>
              <a:rPr lang="en-US" altLang="en-US" i="1" dirty="0" smtClean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id + real operator term; 	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Symbol" panose="05050102010706020507" pitchFamily="18" charset="2"/>
              <a:buChar char="®"/>
            </a:pP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id </a:t>
            </a:r>
            <a:r>
              <a:rPr lang="en-US" altLang="en-US" i="1" dirty="0" smtClean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id + real - term; 			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Symbol" panose="05050102010706020507" pitchFamily="18" charset="2"/>
              <a:buChar char="®"/>
            </a:pP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id </a:t>
            </a:r>
            <a:r>
              <a:rPr lang="en-US" altLang="en-US" i="1" dirty="0" smtClean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id + real - integer; 			</a:t>
            </a:r>
            <a:br>
              <a:rPr lang="en-US" altLang="en-US" i="1" dirty="0">
                <a:sym typeface="Symbol" panose="05050102010706020507" pitchFamily="18" charset="2"/>
              </a:rPr>
            </a:b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088187" y="1683823"/>
            <a:ext cx="24441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</a:rPr>
              <a:t>production rules</a:t>
            </a:r>
            <a:r>
              <a:rPr lang="en-US" altLang="en-US" sz="2000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088187" y="2326846"/>
            <a:ext cx="2892425" cy="36195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GB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66" y="2481426"/>
            <a:ext cx="2523865" cy="32087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1082" y="2432852"/>
            <a:ext cx="28006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=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265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Leftmost Derivation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1660"/>
            <a:ext cx="6717983" cy="45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Rightmost Derivation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65936"/>
            <a:ext cx="6517958" cy="44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pc="0" dirty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7400"/>
            <a:ext cx="7832407" cy="3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1" y="1851659"/>
            <a:ext cx="7255787" cy="47863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1233" y="3117954"/>
            <a:ext cx="2203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 </a:t>
            </a:r>
            <a:r>
              <a:rPr lang="en-GB" b="1" i="1" dirty="0" smtClean="0"/>
              <a:t>(id * id) + id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952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1869917"/>
            <a:ext cx="7377315" cy="4730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4164" y="3102964"/>
            <a:ext cx="2203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Input: </a:t>
            </a:r>
            <a:r>
              <a:rPr lang="en-GB" b="1" i="1" dirty="0" smtClean="0"/>
              <a:t>(id * id) + id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0000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5948"/>
            <a:ext cx="7029449" cy="47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2641"/>
          <a:stretch/>
        </p:blipFill>
        <p:spPr>
          <a:xfrm>
            <a:off x="1254443" y="1890713"/>
            <a:ext cx="7589520" cy="37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8950"/>
          <a:stretch/>
        </p:blipFill>
        <p:spPr>
          <a:xfrm>
            <a:off x="1097280" y="1943098"/>
            <a:ext cx="8577324" cy="1939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23" y="4323907"/>
            <a:ext cx="5807410" cy="13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entury Schoolbook" panose="02040604050505020304" pitchFamily="18" charset="0"/>
              </a:rPr>
              <a:t>Parsing</a:t>
            </a:r>
            <a:endParaRPr 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2137"/>
            <a:ext cx="8124824" cy="27860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88957" y="2008682"/>
            <a:ext cx="1049312" cy="3447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49" t="2074" r="1163"/>
          <a:stretch/>
        </p:blipFill>
        <p:spPr>
          <a:xfrm>
            <a:off x="1244182" y="1842292"/>
            <a:ext cx="7360171" cy="4768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05337" y="4226454"/>
            <a:ext cx="46039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Two different parse trees!!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Which derivation of the parse tree is correct??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737360"/>
            <a:ext cx="7046595" cy="4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84" y="1737360"/>
            <a:ext cx="7608913" cy="4602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01591" y="4572000"/>
            <a:ext cx="56207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YES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85417" y="4772055"/>
            <a:ext cx="584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77" y="1819390"/>
            <a:ext cx="6733909" cy="45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Problems of Ambiguous </a:t>
            </a: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Grammar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4761"/>
          <a:stretch/>
        </p:blipFill>
        <p:spPr>
          <a:xfrm>
            <a:off x="976110" y="1863083"/>
            <a:ext cx="10179570" cy="1613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7443" y="3076014"/>
            <a:ext cx="10792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4 / 2 + 2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1292" y="3076014"/>
            <a:ext cx="2998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4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5870" y="3104400"/>
            <a:ext cx="299803" cy="641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295870" y="3076014"/>
            <a:ext cx="2998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1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75" y="3745947"/>
            <a:ext cx="1464430" cy="241282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355831" y="4689055"/>
            <a:ext cx="32018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B050"/>
                </a:solidFill>
              </a:rPr>
              <a:t>4 / 2 + 2 = 4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6734" y="4137285"/>
            <a:ext cx="427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</a:rPr>
              <a:t>This parse tree gives the Right Answer.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046563" y="4752303"/>
            <a:ext cx="959371" cy="200055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Problems of Ambiguous </a:t>
            </a: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Grammar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1907"/>
          <a:stretch/>
        </p:blipFill>
        <p:spPr>
          <a:xfrm>
            <a:off x="1543987" y="1861636"/>
            <a:ext cx="7210737" cy="2514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8859" y="4500404"/>
            <a:ext cx="7899816" cy="8925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 smtClean="0">
                <a:solidFill>
                  <a:srgbClr val="0070C0"/>
                </a:solidFill>
              </a:rPr>
              <a:t>The Ambiguous Grammar does not consider the Precedence and Associativity</a:t>
            </a:r>
            <a:endParaRPr lang="en-GB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Solution: Removing Ambiguity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1660"/>
            <a:ext cx="8037195" cy="45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entury Schoolbook" panose="02040604050505020304" pitchFamily="18" charset="0"/>
              </a:rPr>
              <a:t>Ambiguous Grammar: </a:t>
            </a:r>
            <a:br>
              <a:rPr lang="en-GB" sz="4000" dirty="0" smtClean="0">
                <a:latin typeface="Century Schoolbook" panose="02040604050505020304" pitchFamily="18" charset="0"/>
              </a:rPr>
            </a:br>
            <a:r>
              <a:rPr lang="en-GB" sz="4000" dirty="0" smtClean="0">
                <a:latin typeface="Century Schoolbook" panose="02040604050505020304" pitchFamily="18" charset="0"/>
              </a:rPr>
              <a:t>How to Solve Associativity Problem?</a:t>
            </a:r>
            <a:endParaRPr lang="en-GB" sz="4000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Operators with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244544"/>
            <a:ext cx="1870772" cy="101566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b="1" dirty="0" smtClean="0"/>
              <a:t>E </a:t>
            </a:r>
            <a:r>
              <a:rPr lang="en-GB" sz="2000" b="1" dirty="0" smtClean="0">
                <a:sym typeface="Wingdings" panose="05000000000000000000" pitchFamily="2" charset="2"/>
              </a:rPr>
              <a:t>E + E</a:t>
            </a:r>
          </a:p>
          <a:p>
            <a:pPr marL="342900" indent="-342900">
              <a:buAutoNum type="arabicPeriod"/>
            </a:pPr>
            <a:r>
              <a:rPr lang="en-GB" sz="2000" b="1" dirty="0" smtClean="0">
                <a:sym typeface="Wingdings" panose="05000000000000000000" pitchFamily="2" charset="2"/>
              </a:rPr>
              <a:t>E  E * E</a:t>
            </a:r>
          </a:p>
          <a:p>
            <a:pPr marL="342900" indent="-342900">
              <a:buAutoNum type="arabicPeriod"/>
            </a:pPr>
            <a:r>
              <a:rPr lang="en-GB" sz="2000" b="1" dirty="0" smtClean="0">
                <a:sym typeface="Wingdings" panose="05000000000000000000" pitchFamily="2" charset="2"/>
              </a:rPr>
              <a:t>E  num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00" y="2540215"/>
            <a:ext cx="140970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92" y="2540215"/>
            <a:ext cx="1609725" cy="1914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52147" y="2158814"/>
            <a:ext cx="364018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Two different parse trees!!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According to the Grammar both are correct.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/>
                </a:solidFill>
              </a:rPr>
              <a:t>But Parse Tree-1 gives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WRONG answer </a:t>
            </a:r>
            <a:r>
              <a:rPr lang="en-GB" b="1" dirty="0" smtClean="0">
                <a:solidFill>
                  <a:schemeClr val="accent1"/>
                </a:solidFill>
              </a:rPr>
              <a:t>and Parse Tree-2 gives </a:t>
            </a:r>
            <a:r>
              <a:rPr lang="en-GB" b="1" dirty="0" smtClean="0">
                <a:solidFill>
                  <a:srgbClr val="00B050"/>
                </a:solidFill>
              </a:rPr>
              <a:t>RIGHT</a:t>
            </a:r>
            <a:r>
              <a:rPr lang="en-GB" b="1" dirty="0" smtClean="0">
                <a:solidFill>
                  <a:schemeClr val="accent1"/>
                </a:solidFill>
              </a:rPr>
              <a:t> </a:t>
            </a:r>
            <a:r>
              <a:rPr lang="en-GB" b="1" dirty="0" smtClean="0">
                <a:solidFill>
                  <a:srgbClr val="00B050"/>
                </a:solidFill>
              </a:rPr>
              <a:t>answer</a:t>
            </a:r>
            <a:r>
              <a:rPr lang="en-GB" b="1" dirty="0" smtClean="0">
                <a:solidFill>
                  <a:schemeClr val="accent1"/>
                </a:solidFill>
              </a:rPr>
              <a:t>.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6100" y="2144761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Parse Tree -1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52300" y="2127365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Parse Tree -2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3644" y="2833533"/>
            <a:ext cx="222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Ambiguous Grammar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518" y="2174616"/>
            <a:ext cx="191719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</a:rPr>
              <a:t>Input</a:t>
            </a:r>
            <a:r>
              <a:rPr lang="en-GB" sz="2000" b="1" dirty="0" smtClean="0"/>
              <a:t>: </a:t>
            </a:r>
            <a:r>
              <a:rPr lang="en-GB" sz="2000" b="1" dirty="0" smtClean="0">
                <a:solidFill>
                  <a:srgbClr val="0070C0"/>
                </a:solidFill>
              </a:rPr>
              <a:t>3 + 2 + 6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9247" y="4963853"/>
            <a:ext cx="5581494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b="1" dirty="0" smtClean="0">
                <a:solidFill>
                  <a:srgbClr val="00B050"/>
                </a:solidFill>
              </a:rPr>
              <a:t>Operators with same precedence must be resolved by Associativity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b="1" dirty="0" smtClean="0">
                <a:solidFill>
                  <a:srgbClr val="00B050"/>
                </a:solidFill>
              </a:rPr>
              <a:t>Some operators have left associativity (+, -, *, /) and some operators have right associativity (^)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65049" y="2078207"/>
            <a:ext cx="104932" cy="890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69981" y="1956206"/>
            <a:ext cx="434714" cy="2110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5300" y="2009875"/>
            <a:ext cx="165790" cy="193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45300" y="2009875"/>
            <a:ext cx="176513" cy="193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52147" y="4930233"/>
            <a:ext cx="261287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GB" sz="2000" b="1" dirty="0" smtClean="0"/>
              <a:t>E </a:t>
            </a:r>
            <a:r>
              <a:rPr lang="en-GB" sz="2000" b="1" dirty="0" smtClean="0">
                <a:sym typeface="Wingdings" panose="05000000000000000000" pitchFamily="2" charset="2"/>
              </a:rPr>
              <a:t> E + num </a:t>
            </a:r>
          </a:p>
          <a:p>
            <a:pPr marL="342900" indent="-342900">
              <a:buFontTx/>
              <a:buAutoNum type="arabicPeriod"/>
            </a:pPr>
            <a:r>
              <a:rPr lang="en-GB" sz="2000" b="1" dirty="0" smtClean="0">
                <a:sym typeface="Wingdings" panose="05000000000000000000" pitchFamily="2" charset="2"/>
              </a:rPr>
              <a:t>E  E * num </a:t>
            </a:r>
          </a:p>
          <a:p>
            <a:pPr marL="342900" indent="-342900">
              <a:buFontTx/>
              <a:buAutoNum type="arabicPeriod"/>
            </a:pPr>
            <a:r>
              <a:rPr lang="en-GB" sz="2000" b="1" dirty="0" smtClean="0">
                <a:sym typeface="Wingdings" panose="05000000000000000000" pitchFamily="2" charset="2"/>
              </a:rPr>
              <a:t>E num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15459" y="4188869"/>
            <a:ext cx="2907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Removing the associativity </a:t>
            </a:r>
          </a:p>
          <a:p>
            <a:r>
              <a:rPr lang="en-GB" b="1" dirty="0" smtClean="0"/>
              <a:t>problem from the Grammar: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26509" y="5964127"/>
            <a:ext cx="346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Still it is an Ambiguous Grammar!!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01980" y="4220369"/>
            <a:ext cx="1056319" cy="3601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num(6)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515677" y="4234360"/>
            <a:ext cx="1191047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num(2)</a:t>
            </a:r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3172145" y="3664571"/>
            <a:ext cx="957584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num(3)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6965528" y="3700055"/>
            <a:ext cx="1056319" cy="3601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num(6)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6384891" y="4192015"/>
            <a:ext cx="1191047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num(2)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5619049" y="4192015"/>
            <a:ext cx="957584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num(3)</a:t>
            </a:r>
            <a:endParaRPr lang="en-GB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115" y="3668521"/>
            <a:ext cx="140014" cy="1336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60" y="3165640"/>
            <a:ext cx="140014" cy="1336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5619049" y="2174616"/>
            <a:ext cx="0" cy="25472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Century Schoolbook" panose="02040604050505020304" pitchFamily="18" charset="0"/>
              </a:rPr>
              <a:t>Ambiguous Grammar: </a:t>
            </a:r>
            <a:br>
              <a:rPr lang="en-GB" sz="4000" dirty="0" smtClean="0">
                <a:latin typeface="Century Schoolbook" panose="02040604050505020304" pitchFamily="18" charset="0"/>
              </a:rPr>
            </a:br>
            <a:r>
              <a:rPr lang="en-GB" sz="4000" dirty="0" smtClean="0">
                <a:latin typeface="Century Schoolbook" panose="02040604050505020304" pitchFamily="18" charset="0"/>
              </a:rPr>
              <a:t>How to Solve Associativity Problem?(2)</a:t>
            </a:r>
            <a:endParaRPr lang="en-GB" sz="4000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" b="367"/>
          <a:stretch/>
        </p:blipFill>
        <p:spPr>
          <a:xfrm>
            <a:off x="5838645" y="2583667"/>
            <a:ext cx="2532100" cy="30115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9981" y="2126926"/>
            <a:ext cx="11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Parse Tree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518" y="2174616"/>
            <a:ext cx="191719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</a:rPr>
              <a:t>Input</a:t>
            </a:r>
            <a:r>
              <a:rPr lang="en-GB" sz="2000" b="1" dirty="0" smtClean="0"/>
              <a:t>: </a:t>
            </a:r>
            <a:r>
              <a:rPr lang="en-GB" sz="2000" b="1" dirty="0" smtClean="0">
                <a:solidFill>
                  <a:srgbClr val="0070C0"/>
                </a:solidFill>
              </a:rPr>
              <a:t>3 + 2 + 6</a:t>
            </a:r>
            <a:endParaRPr lang="en-GB" sz="2000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35866" y="2032825"/>
            <a:ext cx="104932" cy="890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253987" y="1911691"/>
            <a:ext cx="434714" cy="2110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6015" y="3736526"/>
            <a:ext cx="2151683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GB" sz="2000" b="1" dirty="0" smtClean="0"/>
              <a:t>E </a:t>
            </a:r>
            <a:r>
              <a:rPr lang="en-GB" sz="2000" b="1" dirty="0" smtClean="0">
                <a:sym typeface="Wingdings" panose="05000000000000000000" pitchFamily="2" charset="2"/>
              </a:rPr>
              <a:t> E + num </a:t>
            </a:r>
          </a:p>
          <a:p>
            <a:pPr marL="342900" indent="-342900">
              <a:buFontTx/>
              <a:buAutoNum type="arabicPeriod"/>
            </a:pPr>
            <a:r>
              <a:rPr lang="en-GB" sz="2000" b="1" dirty="0" smtClean="0">
                <a:sym typeface="Wingdings" panose="05000000000000000000" pitchFamily="2" charset="2"/>
              </a:rPr>
              <a:t>E  E * num </a:t>
            </a:r>
          </a:p>
          <a:p>
            <a:pPr marL="342900" indent="-342900">
              <a:buFontTx/>
              <a:buAutoNum type="arabicPeriod"/>
            </a:pPr>
            <a:r>
              <a:rPr lang="en-GB" sz="2000" b="1" dirty="0" smtClean="0">
                <a:sym typeface="Wingdings" panose="05000000000000000000" pitchFamily="2" charset="2"/>
              </a:rPr>
              <a:t>E num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197" y="2921609"/>
            <a:ext cx="2907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Removing the associativity </a:t>
            </a:r>
          </a:p>
          <a:p>
            <a:r>
              <a:rPr lang="en-GB" b="1" dirty="0" smtClean="0"/>
              <a:t>problem from the Grammar: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3843" y="5264578"/>
            <a:ext cx="456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2"/>
                </a:solidFill>
              </a:rPr>
              <a:t>Still it is an Ambiguous Grammar!!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84860" y="5131990"/>
            <a:ext cx="957584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70C0"/>
                </a:solidFill>
              </a:rPr>
              <a:t>num(3)</a:t>
            </a:r>
            <a:endParaRPr lang="en-GB" sz="2000" b="1" dirty="0">
              <a:solidFill>
                <a:srgbClr val="0070C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54" y="3562530"/>
            <a:ext cx="234308" cy="2236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456125" y="3480043"/>
            <a:ext cx="1277125" cy="28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70C0"/>
                </a:solidFill>
              </a:rPr>
              <a:t>num(6)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33553" y="4326350"/>
            <a:ext cx="1261135" cy="306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70C0"/>
                </a:solidFill>
              </a:rPr>
              <a:t>num(2)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4695" y="4632495"/>
            <a:ext cx="595350" cy="1093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917281" y="3779476"/>
            <a:ext cx="595350" cy="1093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entury Schoolbook" panose="02040604050505020304" pitchFamily="18" charset="0"/>
              </a:rPr>
              <a:t>Ambiguous Grammar: </a:t>
            </a:r>
            <a:br>
              <a:rPr lang="en-GB" sz="4000" dirty="0">
                <a:latin typeface="Century Schoolbook" panose="02040604050505020304" pitchFamily="18" charset="0"/>
              </a:rPr>
            </a:br>
            <a:r>
              <a:rPr lang="en-GB" sz="4000" dirty="0">
                <a:latin typeface="Century Schoolbook" panose="02040604050505020304" pitchFamily="18" charset="0"/>
              </a:rPr>
              <a:t>How to Solve </a:t>
            </a:r>
            <a:r>
              <a:rPr lang="en-GB" sz="4000" dirty="0" smtClean="0">
                <a:latin typeface="Century Schoolbook" panose="02040604050505020304" pitchFamily="18" charset="0"/>
              </a:rPr>
              <a:t>Precedence Problem?</a:t>
            </a:r>
            <a:endParaRPr lang="en-GB" sz="40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3244544"/>
            <a:ext cx="1870772" cy="101566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b="1" dirty="0" smtClean="0"/>
              <a:t>E </a:t>
            </a:r>
            <a:r>
              <a:rPr lang="en-GB" sz="2000" b="1" dirty="0" smtClean="0">
                <a:sym typeface="Wingdings" panose="05000000000000000000" pitchFamily="2" charset="2"/>
              </a:rPr>
              <a:t>E + E</a:t>
            </a:r>
          </a:p>
          <a:p>
            <a:pPr marL="342900" indent="-342900">
              <a:buAutoNum type="arabicPeriod"/>
            </a:pPr>
            <a:r>
              <a:rPr lang="en-GB" sz="2000" b="1" dirty="0" smtClean="0">
                <a:sym typeface="Wingdings" panose="05000000000000000000" pitchFamily="2" charset="2"/>
              </a:rPr>
              <a:t>E  E * E</a:t>
            </a:r>
          </a:p>
          <a:p>
            <a:pPr marL="342900" indent="-342900">
              <a:buAutoNum type="arabicPeriod"/>
            </a:pPr>
            <a:r>
              <a:rPr lang="en-GB" sz="2000" b="1" dirty="0" smtClean="0">
                <a:sym typeface="Wingdings" panose="05000000000000000000" pitchFamily="2" charset="2"/>
              </a:rPr>
              <a:t>E  num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00" y="2540215"/>
            <a:ext cx="140970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92" y="2540215"/>
            <a:ext cx="1609725" cy="1914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52147" y="2158814"/>
            <a:ext cx="364018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Two different parse trees!!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According to the Grammar both are correct.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/>
                </a:solidFill>
              </a:rPr>
              <a:t>But Parse Tree-1 gives </a:t>
            </a:r>
            <a:r>
              <a:rPr lang="en-GB" b="1" dirty="0" smtClean="0">
                <a:solidFill>
                  <a:srgbClr val="00B050"/>
                </a:solidFill>
              </a:rPr>
              <a:t>RIGHT</a:t>
            </a:r>
            <a:r>
              <a:rPr lang="en-GB" b="1" dirty="0" smtClean="0">
                <a:solidFill>
                  <a:schemeClr val="accent1"/>
                </a:solidFill>
              </a:rPr>
              <a:t> </a:t>
            </a:r>
            <a:r>
              <a:rPr lang="en-GB" b="1" dirty="0" smtClean="0">
                <a:solidFill>
                  <a:srgbClr val="00B050"/>
                </a:solidFill>
              </a:rPr>
              <a:t>answer</a:t>
            </a:r>
            <a:r>
              <a:rPr lang="en-GB" b="1" dirty="0" smtClean="0">
                <a:solidFill>
                  <a:schemeClr val="accent1"/>
                </a:solidFill>
              </a:rPr>
              <a:t> and Parse Tree-2 gives </a:t>
            </a:r>
            <a:r>
              <a:rPr lang="en-GB" b="1" dirty="0" smtClean="0">
                <a:solidFill>
                  <a:srgbClr val="FF0000"/>
                </a:solidFill>
              </a:rPr>
              <a:t>WRONG answer</a:t>
            </a:r>
            <a:r>
              <a:rPr lang="en-GB" b="1" dirty="0" smtClean="0">
                <a:solidFill>
                  <a:schemeClr val="accent1"/>
                </a:solidFill>
              </a:rPr>
              <a:t>.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6100" y="2144761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Parse Tree -1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52300" y="2127365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Parse Tree -2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3644" y="2833533"/>
            <a:ext cx="222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Ambiguous Grammar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518" y="2174616"/>
            <a:ext cx="191719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</a:rPr>
              <a:t>Input</a:t>
            </a:r>
            <a:r>
              <a:rPr lang="en-GB" sz="2000" b="1" dirty="0" smtClean="0"/>
              <a:t>: </a:t>
            </a:r>
            <a:r>
              <a:rPr lang="en-GB" sz="2000" b="1" dirty="0" smtClean="0">
                <a:solidFill>
                  <a:srgbClr val="0070C0"/>
                </a:solidFill>
              </a:rPr>
              <a:t>3 + 2 * 6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9247" y="4963853"/>
            <a:ext cx="5581494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b="1" dirty="0" smtClean="0">
                <a:solidFill>
                  <a:srgbClr val="00B050"/>
                </a:solidFill>
              </a:rPr>
              <a:t>Lower precedence operation rules should be declared in the upper level in the Grammar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00B050"/>
                </a:solidFill>
              </a:rPr>
              <a:t>Higher precedence operation rules should </a:t>
            </a:r>
            <a:r>
              <a:rPr lang="en-GB" sz="2000" b="1" dirty="0" smtClean="0">
                <a:solidFill>
                  <a:srgbClr val="00B050"/>
                </a:solidFill>
              </a:rPr>
              <a:t>be </a:t>
            </a:r>
            <a:r>
              <a:rPr lang="en-GB" sz="2000" b="1" dirty="0">
                <a:solidFill>
                  <a:srgbClr val="00B050"/>
                </a:solidFill>
              </a:rPr>
              <a:t>declared in the lower </a:t>
            </a:r>
            <a:r>
              <a:rPr lang="en-GB" sz="2000" b="1" dirty="0" smtClean="0">
                <a:solidFill>
                  <a:srgbClr val="00B050"/>
                </a:solidFill>
              </a:rPr>
              <a:t>level </a:t>
            </a:r>
            <a:r>
              <a:rPr lang="en-GB" sz="2000" b="1" dirty="0">
                <a:solidFill>
                  <a:srgbClr val="00B050"/>
                </a:solidFill>
              </a:rPr>
              <a:t>in the Grammar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062334" y="1933731"/>
            <a:ext cx="104932" cy="2110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67266" y="1933731"/>
            <a:ext cx="434714" cy="2110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0"/>
          </p:cNvCxnSpPr>
          <p:nvPr/>
        </p:nvCxnSpPr>
        <p:spPr>
          <a:xfrm>
            <a:off x="6490741" y="1933731"/>
            <a:ext cx="165790" cy="193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490741" y="1933731"/>
            <a:ext cx="176513" cy="193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10123" y="5117740"/>
            <a:ext cx="1870772" cy="1015663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GB" sz="2000" b="1" dirty="0" smtClean="0"/>
              <a:t>E </a:t>
            </a:r>
            <a:r>
              <a:rPr lang="en-GB" sz="2000" b="1" dirty="0" smtClean="0">
                <a:sym typeface="Wingdings" panose="05000000000000000000" pitchFamily="2" charset="2"/>
              </a:rPr>
              <a:t> E + T | T</a:t>
            </a:r>
          </a:p>
          <a:p>
            <a:pPr marL="342900" indent="-342900">
              <a:buFontTx/>
              <a:buAutoNum type="arabicPeriod"/>
            </a:pPr>
            <a:r>
              <a:rPr lang="en-GB" sz="2000" b="1" dirty="0">
                <a:sym typeface="Wingdings" panose="05000000000000000000" pitchFamily="2" charset="2"/>
              </a:rPr>
              <a:t>T</a:t>
            </a:r>
            <a:r>
              <a:rPr lang="en-GB" sz="2000" b="1" dirty="0" smtClean="0">
                <a:sym typeface="Wingdings" panose="05000000000000000000" pitchFamily="2" charset="2"/>
              </a:rPr>
              <a:t>  T * F | F</a:t>
            </a:r>
          </a:p>
          <a:p>
            <a:pPr marL="342900" indent="-342900">
              <a:buAutoNum type="arabicPeriod"/>
            </a:pPr>
            <a:r>
              <a:rPr lang="en-GB" sz="2000" b="1" dirty="0">
                <a:sym typeface="Wingdings" panose="05000000000000000000" pitchFamily="2" charset="2"/>
              </a:rPr>
              <a:t>F</a:t>
            </a:r>
            <a:r>
              <a:rPr lang="en-GB" sz="2000" b="1" dirty="0" smtClean="0">
                <a:sym typeface="Wingdings" panose="05000000000000000000" pitchFamily="2" charset="2"/>
              </a:rPr>
              <a:t>  num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42633" y="4312688"/>
            <a:ext cx="2536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After Conversion to </a:t>
            </a:r>
          </a:p>
          <a:p>
            <a:r>
              <a:rPr lang="en-GB" b="1" dirty="0" smtClean="0"/>
              <a:t>Unambiguous Grammar: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4601980" y="4220369"/>
            <a:ext cx="1056319" cy="3601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num(6)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515677" y="4234360"/>
            <a:ext cx="1191047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num(2)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3172145" y="3664571"/>
            <a:ext cx="957584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num(3)</a:t>
            </a:r>
            <a:endParaRPr lang="en-GB" b="1" dirty="0"/>
          </a:p>
        </p:txBody>
      </p:sp>
      <p:sp>
        <p:nvSpPr>
          <p:cNvPr id="32" name="Rectangle 31"/>
          <p:cNvSpPr/>
          <p:nvPr/>
        </p:nvSpPr>
        <p:spPr>
          <a:xfrm>
            <a:off x="6965528" y="3700055"/>
            <a:ext cx="1056319" cy="3601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num(6)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>
            <a:off x="6384891" y="4192015"/>
            <a:ext cx="1191047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num(2)</a:t>
            </a:r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5619049" y="4192015"/>
            <a:ext cx="957584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num(3)</a:t>
            </a:r>
            <a:endParaRPr lang="en-GB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19049" y="2174616"/>
            <a:ext cx="0" cy="25472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latin typeface="Century Schoolbook" panose="02040604050505020304" pitchFamily="18" charset="0"/>
              </a:rPr>
              <a:t>Parsing During Compilation</a:t>
            </a:r>
            <a:endParaRPr lang="en-US" sz="4400" dirty="0">
              <a:latin typeface="Century Schoolbook" panose="020406040505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864600" y="2971800"/>
            <a:ext cx="1752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intermediate     representation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397000" y="2057400"/>
            <a:ext cx="9144000" cy="2771775"/>
            <a:chOff x="0" y="1056"/>
            <a:chExt cx="5760" cy="1746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48" y="1056"/>
              <a:ext cx="100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errors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864" y="1632"/>
              <a:ext cx="1008" cy="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lexical analyzer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448" y="1728"/>
              <a:ext cx="100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parser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888" y="1632"/>
              <a:ext cx="912" cy="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rest of front end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48" y="2352"/>
              <a:ext cx="1008" cy="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symbol  table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872" y="17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19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2928" y="1296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872" y="1296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 flipV="1">
              <a:off x="3456" y="1296"/>
              <a:ext cx="43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00" y="1824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456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680" y="2103"/>
              <a:ext cx="768" cy="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456" y="2064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" y="1872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0" y="1680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</a:rPr>
                <a:t>source program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360" y="1680"/>
              <a:ext cx="6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</a:rPr>
                <a:t>parse tree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776" y="1872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i="1" dirty="0">
                  <a:latin typeface="Times New Roman" panose="02020603050405020304" pitchFamily="18" charset="0"/>
                </a:rPr>
                <a:t>get next token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824" y="158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</a:rPr>
                <a:t>token</a:t>
              </a:r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768600" y="1752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6699"/>
                </a:solidFill>
                <a:latin typeface="Times New Roman" panose="02020603050405020304" pitchFamily="18" charset="0"/>
              </a:rPr>
              <a:t>regular expressions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530600" y="2286000"/>
            <a:ext cx="0" cy="685800"/>
          </a:xfrm>
          <a:prstGeom prst="line">
            <a:avLst/>
          </a:prstGeom>
          <a:noFill/>
          <a:ln w="25400">
            <a:solidFill>
              <a:srgbClr val="FF6699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337287" y="4343400"/>
            <a:ext cx="32037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Collecting token information</a:t>
            </a:r>
            <a:endParaRPr lang="en-US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Perform </a:t>
            </a:r>
            <a:r>
              <a:rPr lang="en-US" altLang="en-US" sz="1600" b="1" dirty="0"/>
              <a:t>type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Intermediate </a:t>
            </a:r>
            <a:r>
              <a:rPr lang="en-US" altLang="en-US" sz="1600" b="1" dirty="0"/>
              <a:t>code </a:t>
            </a:r>
            <a:r>
              <a:rPr lang="en-US" altLang="en-US" sz="1600" b="1" dirty="0" smtClean="0"/>
              <a:t>generation</a:t>
            </a:r>
            <a:endParaRPr lang="en-US" altLang="en-US" sz="1600" b="1" dirty="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8255000" y="3733800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701800" y="5105400"/>
            <a:ext cx="5410200" cy="16160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uses a grammar to check structure of tokens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produces a parse tree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syntactic errors and recovery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recognize correct syntax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report errors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3585264" y="3581401"/>
            <a:ext cx="2155135" cy="1555749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entury Schoolbook" panose="02040604050505020304" pitchFamily="18" charset="0"/>
              </a:rPr>
              <a:t>Ambiguous Grammar: </a:t>
            </a:r>
            <a:br>
              <a:rPr lang="en-GB" sz="4000" dirty="0">
                <a:latin typeface="Century Schoolbook" panose="02040604050505020304" pitchFamily="18" charset="0"/>
              </a:rPr>
            </a:br>
            <a:r>
              <a:rPr lang="en-GB" sz="4000" dirty="0">
                <a:latin typeface="Century Schoolbook" panose="02040604050505020304" pitchFamily="18" charset="0"/>
              </a:rPr>
              <a:t>How to Solve </a:t>
            </a:r>
            <a:r>
              <a:rPr lang="en-GB" sz="4000" dirty="0" smtClean="0">
                <a:latin typeface="Century Schoolbook" panose="02040604050505020304" pitchFamily="18" charset="0"/>
              </a:rPr>
              <a:t>Precedence Problem?(2)</a:t>
            </a:r>
            <a:endParaRPr lang="en-GB" sz="40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49" y="2744263"/>
            <a:ext cx="1409700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2249" y="2348809"/>
            <a:ext cx="11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Parse Tree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519" y="2174617"/>
            <a:ext cx="21353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Input</a:t>
            </a:r>
            <a:r>
              <a:rPr lang="en-GB" sz="2400" b="1" dirty="0" smtClean="0"/>
              <a:t>: </a:t>
            </a:r>
            <a:r>
              <a:rPr lang="en-GB" sz="2400" b="1" dirty="0" smtClean="0">
                <a:solidFill>
                  <a:srgbClr val="0070C0"/>
                </a:solidFill>
              </a:rPr>
              <a:t>3 + 2 * 6</a:t>
            </a:r>
            <a:endParaRPr lang="en-GB" sz="2400" b="1" dirty="0">
              <a:solidFill>
                <a:srgbClr val="0070C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758483" y="2137779"/>
            <a:ext cx="104932" cy="2110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63415" y="2137779"/>
            <a:ext cx="434714" cy="2110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5133" y="4128732"/>
            <a:ext cx="2326859" cy="1200329"/>
          </a:xfrm>
          <a:prstGeom prst="rect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GB" sz="2400" b="1" dirty="0" smtClean="0"/>
              <a:t>E </a:t>
            </a:r>
            <a:r>
              <a:rPr lang="en-GB" sz="2400" b="1" dirty="0" smtClean="0">
                <a:sym typeface="Wingdings" panose="05000000000000000000" pitchFamily="2" charset="2"/>
              </a:rPr>
              <a:t> E + T | T</a:t>
            </a:r>
          </a:p>
          <a:p>
            <a:pPr marL="342900" indent="-342900">
              <a:buFontTx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T</a:t>
            </a:r>
            <a:r>
              <a:rPr lang="en-GB" sz="2400" b="1" dirty="0" smtClean="0">
                <a:sym typeface="Wingdings" panose="05000000000000000000" pitchFamily="2" charset="2"/>
              </a:rPr>
              <a:t>  T * F | F</a:t>
            </a:r>
          </a:p>
          <a:p>
            <a:pPr marL="342900" indent="-342900"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F</a:t>
            </a:r>
            <a:r>
              <a:rPr lang="en-GB" sz="2400" b="1" dirty="0" smtClean="0">
                <a:sym typeface="Wingdings" panose="05000000000000000000" pitchFamily="2" charset="2"/>
              </a:rPr>
              <a:t>  num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6743" y="2921476"/>
            <a:ext cx="33230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After Conversion to </a:t>
            </a:r>
          </a:p>
          <a:p>
            <a:r>
              <a:rPr lang="en-GB" sz="2400" b="1" dirty="0" smtClean="0"/>
              <a:t>Unambiguous Grammar:</a:t>
            </a:r>
            <a:endParaRPr lang="en-GB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6286840" y="4382029"/>
            <a:ext cx="1056319" cy="3601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num(6)</a:t>
            </a:r>
            <a:endParaRPr lang="en-GB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4878031" y="4643274"/>
            <a:ext cx="1191047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num(3)</a:t>
            </a:r>
            <a:endParaRPr lang="en-GB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5502887" y="4942673"/>
            <a:ext cx="957584" cy="3601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num(2)</a:t>
            </a:r>
            <a:endParaRPr lang="en-GB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56103" y="3238791"/>
            <a:ext cx="2840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2952" y="3831604"/>
            <a:ext cx="2840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F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58483" y="3838600"/>
            <a:ext cx="2840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7194" y="3790178"/>
            <a:ext cx="2840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75630" y="4424417"/>
            <a:ext cx="2840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F</a:t>
            </a:r>
            <a:endParaRPr lang="en-GB" sz="1600" b="1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55" y="4093970"/>
            <a:ext cx="91329" cy="1874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21" y="4691738"/>
            <a:ext cx="180975" cy="37147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83250" y="4304720"/>
            <a:ext cx="2840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F</a:t>
            </a:r>
            <a:endParaRPr lang="en-GB" sz="1600" b="1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03" y="4566894"/>
            <a:ext cx="91169" cy="1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Unambiguous Grammar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923098"/>
            <a:ext cx="7110412" cy="44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5740" indent="-20574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defRPr/>
            </a:pPr>
            <a:r>
              <a:rPr lang="en-GB" sz="2400" dirty="0">
                <a:latin typeface="Century Schoolbook" panose="02040604050505020304" pitchFamily="18" charset="0"/>
              </a:rPr>
              <a:t>Chapter </a:t>
            </a:r>
            <a:r>
              <a:rPr lang="en-GB" sz="2400" dirty="0" smtClean="0">
                <a:latin typeface="Century Schoolbook" panose="02040604050505020304" pitchFamily="18" charset="0"/>
              </a:rPr>
              <a:t>-4 </a:t>
            </a:r>
            <a:r>
              <a:rPr lang="en-GB" sz="2400" dirty="0">
                <a:latin typeface="Century Schoolbook" panose="02040604050505020304" pitchFamily="18" charset="0"/>
              </a:rPr>
              <a:t>of your Text book:</a:t>
            </a:r>
          </a:p>
          <a:p>
            <a:pPr marL="425196" lvl="1" indent="-20574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Char char=""/>
              <a:defRPr/>
            </a:pPr>
            <a:r>
              <a:rPr lang="en-US" sz="2000" dirty="0">
                <a:solidFill>
                  <a:prstClr val="black"/>
                </a:solidFill>
                <a:latin typeface="Century Schoolbook" panose="02040604050505020304" pitchFamily="18" charset="0"/>
              </a:rPr>
              <a:t>Compilers: Principles, Techniques, and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1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small" spc="0" dirty="0" smtClean="0">
                <a:solidFill>
                  <a:srgbClr val="575F6D"/>
                </a:solidFill>
                <a:latin typeface="Century Schoolbook"/>
              </a:rPr>
              <a:t>The End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Schoolbook" panose="02040604050505020304" pitchFamily="18" charset="0"/>
              </a:rPr>
              <a:t>Parsers</a:t>
            </a:r>
            <a:endParaRPr lang="en-GB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We categorize the parsers into two groups:</a:t>
            </a:r>
          </a:p>
          <a:p>
            <a:r>
              <a:rPr lang="en-GB" dirty="0" smtClean="0"/>
              <a:t>1. </a:t>
            </a:r>
            <a:r>
              <a:rPr lang="en-GB" b="1" dirty="0" smtClean="0"/>
              <a:t>Top- Down Parser</a:t>
            </a:r>
            <a:r>
              <a:rPr lang="en-GB" dirty="0" smtClean="0"/>
              <a:t>: The parse tree is created top to bottom, starting from the root</a:t>
            </a:r>
          </a:p>
          <a:p>
            <a:r>
              <a:rPr lang="en-GB" dirty="0" smtClean="0"/>
              <a:t>2. </a:t>
            </a:r>
            <a:r>
              <a:rPr lang="en-GB" b="1" dirty="0" smtClean="0"/>
              <a:t>Bottom-Up Parser</a:t>
            </a:r>
            <a:r>
              <a:rPr lang="en-GB" dirty="0" smtClean="0"/>
              <a:t>: </a:t>
            </a:r>
            <a:r>
              <a:rPr lang="en-GB" dirty="0"/>
              <a:t>The parse tree is created </a:t>
            </a:r>
            <a:r>
              <a:rPr lang="en-GB" dirty="0" smtClean="0"/>
              <a:t>bottom to top, </a:t>
            </a:r>
            <a:r>
              <a:rPr lang="en-GB" dirty="0"/>
              <a:t>starting from the </a:t>
            </a:r>
            <a:r>
              <a:rPr lang="en-GB" dirty="0" smtClean="0"/>
              <a:t>leaves</a:t>
            </a:r>
          </a:p>
          <a:p>
            <a:endParaRPr lang="en-GB" dirty="0"/>
          </a:p>
          <a:p>
            <a:r>
              <a:rPr lang="en-GB" dirty="0" smtClean="0"/>
              <a:t>Both Top-Down and Bottom-Up parsers </a:t>
            </a:r>
            <a:r>
              <a:rPr lang="en-GB" b="1" dirty="0" smtClean="0"/>
              <a:t>scan the input from left to right ( One symbol at a time)</a:t>
            </a:r>
          </a:p>
          <a:p>
            <a:endParaRPr lang="en-GB" b="1" dirty="0"/>
          </a:p>
          <a:p>
            <a:r>
              <a:rPr lang="en-GB" dirty="0" smtClean="0"/>
              <a:t>Efficient </a:t>
            </a:r>
            <a:r>
              <a:rPr lang="en-GB" dirty="0"/>
              <a:t>Top-Down and Bottom-Up parsers </a:t>
            </a:r>
            <a:r>
              <a:rPr lang="en-GB" dirty="0" smtClean="0"/>
              <a:t>can be implement only for the sub-classes of context free grammars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LL for top-down parsing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LR for bottom-up parsing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1097280" y="3297836"/>
            <a:ext cx="10265264" cy="539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5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32" y="534415"/>
            <a:ext cx="7105337" cy="5812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13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Errors in Programs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2291"/>
            <a:ext cx="6731520" cy="45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13"/>
          <a:stretch/>
        </p:blipFill>
        <p:spPr>
          <a:xfrm>
            <a:off x="940731" y="1880235"/>
            <a:ext cx="6845958" cy="4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5414</TotalTime>
  <Words>1238</Words>
  <Application>Microsoft Office PowerPoint</Application>
  <PresentationFormat>Widescreen</PresentationFormat>
  <Paragraphs>262</Paragraphs>
  <Slides>53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Angsana New</vt:lpstr>
      <vt:lpstr>Arial</vt:lpstr>
      <vt:lpstr>Arial Narrow</vt:lpstr>
      <vt:lpstr>Calibri</vt:lpstr>
      <vt:lpstr>Calibri Light</vt:lpstr>
      <vt:lpstr>Century Schoolbook</vt:lpstr>
      <vt:lpstr>Symbol</vt:lpstr>
      <vt:lpstr>Times New Roman</vt:lpstr>
      <vt:lpstr>Wingdings</vt:lpstr>
      <vt:lpstr>Retrospect</vt:lpstr>
      <vt:lpstr>CSE-361:Compiler Design</vt:lpstr>
      <vt:lpstr>Parsing : Part-I </vt:lpstr>
      <vt:lpstr>PowerPoint Presentation</vt:lpstr>
      <vt:lpstr>Parsing</vt:lpstr>
      <vt:lpstr>Parsing During Compilation</vt:lpstr>
      <vt:lpstr>Parsers</vt:lpstr>
      <vt:lpstr>PowerPoint Presentation</vt:lpstr>
      <vt:lpstr>Errors in Programs</vt:lpstr>
      <vt:lpstr>Error Detection</vt:lpstr>
      <vt:lpstr>Adequate Error Reporting is Not a Trivial Task</vt:lpstr>
      <vt:lpstr>Error Recovery</vt:lpstr>
      <vt:lpstr>Error Recovery May Trigger More Errors!</vt:lpstr>
      <vt:lpstr>Error Recovery Approaches: Panic Mode</vt:lpstr>
      <vt:lpstr>Error Recovery Approaches:  Phrase-Level Recovery</vt:lpstr>
      <vt:lpstr>Error Recovery Approaches:  Error Productions</vt:lpstr>
      <vt:lpstr>Error Recovery Approaches:  Global Correction</vt:lpstr>
      <vt:lpstr>Syntactical Analysis</vt:lpstr>
      <vt:lpstr>CFG versus Regular Expression</vt:lpstr>
      <vt:lpstr>CFG versus Regular Expression</vt:lpstr>
      <vt:lpstr>CFG versus Regular Expression</vt:lpstr>
      <vt:lpstr>Context Free Grammars (CFG)</vt:lpstr>
      <vt:lpstr>Rule Alternative Notations</vt:lpstr>
      <vt:lpstr>Notational Conventions</vt:lpstr>
      <vt:lpstr>Notational Conventions</vt:lpstr>
      <vt:lpstr>Summary of Notational Conventions</vt:lpstr>
      <vt:lpstr>Context Free Grammars : A First Look</vt:lpstr>
      <vt:lpstr>Example Grammar:  Simple Arithmetic Expressions</vt:lpstr>
      <vt:lpstr>Derivations</vt:lpstr>
      <vt:lpstr>Derivations</vt:lpstr>
      <vt:lpstr>CFG Terminology</vt:lpstr>
      <vt:lpstr>Derivation</vt:lpstr>
      <vt:lpstr>Leftmost Derivation</vt:lpstr>
      <vt:lpstr>Rightmost Derivation</vt:lpstr>
      <vt:lpstr>Parse Tree</vt:lpstr>
      <vt:lpstr>Parse Tree</vt:lpstr>
      <vt:lpstr>Parse Tree</vt:lpstr>
      <vt:lpstr>Parse Tree</vt:lpstr>
      <vt:lpstr>Parse Tree</vt:lpstr>
      <vt:lpstr>Ambiguous Grammar</vt:lpstr>
      <vt:lpstr>Ambiguous Grammar</vt:lpstr>
      <vt:lpstr>Ambiguous Grammar</vt:lpstr>
      <vt:lpstr>Ambiguous Grammar</vt:lpstr>
      <vt:lpstr>Ambiguous Grammar</vt:lpstr>
      <vt:lpstr>Problems of Ambiguous Grammar</vt:lpstr>
      <vt:lpstr>Problems of Ambiguous Grammar</vt:lpstr>
      <vt:lpstr>Solution: Removing Ambiguity</vt:lpstr>
      <vt:lpstr>Ambiguous Grammar:  How to Solve Associativity Problem?</vt:lpstr>
      <vt:lpstr>Ambiguous Grammar:  How to Solve Associativity Problem?(2)</vt:lpstr>
      <vt:lpstr>Ambiguous Grammar:  How to Solve Precedence Problem?</vt:lpstr>
      <vt:lpstr>Ambiguous Grammar:  How to Solve Precedence Problem?(2)</vt:lpstr>
      <vt:lpstr>Unambiguous Grammar</vt:lpstr>
      <vt:lpstr>Reading Materials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CSE-361:Compiler Design</dc:title>
  <dc:creator>Windows User</dc:creator>
  <cp:lastModifiedBy>user</cp:lastModifiedBy>
  <cp:revision>413</cp:revision>
  <dcterms:created xsi:type="dcterms:W3CDTF">2015-02-21T15:44:08Z</dcterms:created>
  <dcterms:modified xsi:type="dcterms:W3CDTF">2021-03-11T05:43:51Z</dcterms:modified>
</cp:coreProperties>
</file>