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256" r:id="rId2"/>
    <p:sldId id="685" r:id="rId3"/>
    <p:sldId id="286" r:id="rId4"/>
    <p:sldId id="344" r:id="rId5"/>
    <p:sldId id="289" r:id="rId6"/>
    <p:sldId id="288" r:id="rId7"/>
    <p:sldId id="670" r:id="rId8"/>
    <p:sldId id="661" r:id="rId9"/>
    <p:sldId id="662" r:id="rId10"/>
    <p:sldId id="663" r:id="rId11"/>
    <p:sldId id="664" r:id="rId12"/>
    <p:sldId id="672" r:id="rId13"/>
    <p:sldId id="671" r:id="rId14"/>
    <p:sldId id="665" r:id="rId15"/>
    <p:sldId id="666" r:id="rId16"/>
    <p:sldId id="667" r:id="rId17"/>
    <p:sldId id="673" r:id="rId18"/>
    <p:sldId id="674" r:id="rId19"/>
    <p:sldId id="675" r:id="rId20"/>
    <p:sldId id="676" r:id="rId21"/>
    <p:sldId id="677" r:id="rId22"/>
    <p:sldId id="679" r:id="rId23"/>
    <p:sldId id="680" r:id="rId24"/>
    <p:sldId id="681" r:id="rId25"/>
    <p:sldId id="682" r:id="rId26"/>
    <p:sldId id="683" r:id="rId27"/>
    <p:sldId id="684" r:id="rId28"/>
    <p:sldId id="686" r:id="rId29"/>
  </p:sldIdLst>
  <p:sldSz cx="9144000" cy="5143500" type="screen16x9"/>
  <p:notesSz cx="7099300" cy="10234613"/>
  <p:custDataLst>
    <p:tags r:id="rId3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342892" algn="l" rtl="0" fontAlgn="base">
      <a:spcBef>
        <a:spcPct val="0"/>
      </a:spcBef>
      <a:spcAft>
        <a:spcPct val="0"/>
      </a:spcAft>
      <a:defRPr kern="1200">
        <a:solidFill>
          <a:schemeClr val="tx1"/>
        </a:solidFill>
        <a:latin typeface="Arial" charset="0"/>
        <a:ea typeface="+mn-ea"/>
        <a:cs typeface="+mn-cs"/>
      </a:defRPr>
    </a:lvl2pPr>
    <a:lvl3pPr marL="685783" algn="l" rtl="0" fontAlgn="base">
      <a:spcBef>
        <a:spcPct val="0"/>
      </a:spcBef>
      <a:spcAft>
        <a:spcPct val="0"/>
      </a:spcAft>
      <a:defRPr kern="1200">
        <a:solidFill>
          <a:schemeClr val="tx1"/>
        </a:solidFill>
        <a:latin typeface="Arial" charset="0"/>
        <a:ea typeface="+mn-ea"/>
        <a:cs typeface="+mn-cs"/>
      </a:defRPr>
    </a:lvl3pPr>
    <a:lvl4pPr marL="1028675" algn="l" rtl="0" fontAlgn="base">
      <a:spcBef>
        <a:spcPct val="0"/>
      </a:spcBef>
      <a:spcAft>
        <a:spcPct val="0"/>
      </a:spcAft>
      <a:defRPr kern="1200">
        <a:solidFill>
          <a:schemeClr val="tx1"/>
        </a:solidFill>
        <a:latin typeface="Arial" charset="0"/>
        <a:ea typeface="+mn-ea"/>
        <a:cs typeface="+mn-cs"/>
      </a:defRPr>
    </a:lvl4pPr>
    <a:lvl5pPr marL="1371566" algn="l" rtl="0" fontAlgn="base">
      <a:spcBef>
        <a:spcPct val="0"/>
      </a:spcBef>
      <a:spcAft>
        <a:spcPct val="0"/>
      </a:spcAft>
      <a:defRPr kern="1200">
        <a:solidFill>
          <a:schemeClr val="tx1"/>
        </a:solidFill>
        <a:latin typeface="Arial" charset="0"/>
        <a:ea typeface="+mn-ea"/>
        <a:cs typeface="+mn-cs"/>
      </a:defRPr>
    </a:lvl5pPr>
    <a:lvl6pPr marL="1714457" algn="l" defTabSz="685783" rtl="0" eaLnBrk="1" latinLnBrk="0" hangingPunct="1">
      <a:defRPr kern="1200">
        <a:solidFill>
          <a:schemeClr val="tx1"/>
        </a:solidFill>
        <a:latin typeface="Arial" charset="0"/>
        <a:ea typeface="+mn-ea"/>
        <a:cs typeface="+mn-cs"/>
      </a:defRPr>
    </a:lvl6pPr>
    <a:lvl7pPr marL="2057348" algn="l" defTabSz="685783" rtl="0" eaLnBrk="1" latinLnBrk="0" hangingPunct="1">
      <a:defRPr kern="1200">
        <a:solidFill>
          <a:schemeClr val="tx1"/>
        </a:solidFill>
        <a:latin typeface="Arial" charset="0"/>
        <a:ea typeface="+mn-ea"/>
        <a:cs typeface="+mn-cs"/>
      </a:defRPr>
    </a:lvl7pPr>
    <a:lvl8pPr marL="2400240" algn="l" defTabSz="685783" rtl="0" eaLnBrk="1" latinLnBrk="0" hangingPunct="1">
      <a:defRPr kern="1200">
        <a:solidFill>
          <a:schemeClr val="tx1"/>
        </a:solidFill>
        <a:latin typeface="Arial" charset="0"/>
        <a:ea typeface="+mn-ea"/>
        <a:cs typeface="+mn-cs"/>
      </a:defRPr>
    </a:lvl8pPr>
    <a:lvl9pPr marL="2743132" algn="l" defTabSz="685783"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9999"/>
    <a:srgbClr val="CC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1671" autoAdjust="0"/>
  </p:normalViewPr>
  <p:slideViewPr>
    <p:cSldViewPr>
      <p:cViewPr varScale="1">
        <p:scale>
          <a:sx n="93" d="100"/>
          <a:sy n="93" d="100"/>
        </p:scale>
        <p:origin x="1162" y="72"/>
      </p:cViewPr>
      <p:guideLst>
        <p:guide orient="horz" pos="162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2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C47036A7-CA75-4FB0-A0E6-AEEC36B2D2F2}" type="slidenum">
              <a:rPr lang="en-US"/>
              <a:pPr>
                <a:defRPr/>
              </a:pPr>
              <a:t>‹#›</a:t>
            </a:fld>
            <a:endParaRPr lang="en-US"/>
          </a:p>
        </p:txBody>
      </p:sp>
    </p:spTree>
    <p:extLst>
      <p:ext uri="{BB962C8B-B14F-4D97-AF65-F5344CB8AC3E}">
        <p14:creationId xmlns:p14="http://schemas.microsoft.com/office/powerpoint/2010/main" val="19143166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951F94F5-58D1-42ED-AB38-DD97D2E49478}" type="slidenum">
              <a:rPr lang="en-US"/>
              <a:pPr>
                <a:defRPr/>
              </a:pPr>
              <a:t>‹#›</a:t>
            </a:fld>
            <a:endParaRPr lang="en-US"/>
          </a:p>
        </p:txBody>
      </p:sp>
    </p:spTree>
    <p:extLst>
      <p:ext uri="{BB962C8B-B14F-4D97-AF65-F5344CB8AC3E}">
        <p14:creationId xmlns:p14="http://schemas.microsoft.com/office/powerpoint/2010/main" val="22229707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mn-ea"/>
        <a:cs typeface="+mn-cs"/>
      </a:defRPr>
    </a:lvl1pPr>
    <a:lvl2pPr marL="342892" algn="l" rtl="0" eaLnBrk="0" fontAlgn="base" hangingPunct="0">
      <a:spcBef>
        <a:spcPct val="30000"/>
      </a:spcBef>
      <a:spcAft>
        <a:spcPct val="0"/>
      </a:spcAft>
      <a:defRPr sz="900" kern="1200">
        <a:solidFill>
          <a:schemeClr val="tx1"/>
        </a:solidFill>
        <a:latin typeface="Arial" charset="0"/>
        <a:ea typeface="+mn-ea"/>
        <a:cs typeface="+mn-cs"/>
      </a:defRPr>
    </a:lvl2pPr>
    <a:lvl3pPr marL="685783" algn="l" rtl="0" eaLnBrk="0" fontAlgn="base" hangingPunct="0">
      <a:spcBef>
        <a:spcPct val="30000"/>
      </a:spcBef>
      <a:spcAft>
        <a:spcPct val="0"/>
      </a:spcAft>
      <a:defRPr sz="900" kern="1200">
        <a:solidFill>
          <a:schemeClr val="tx1"/>
        </a:solidFill>
        <a:latin typeface="Arial" charset="0"/>
        <a:ea typeface="+mn-ea"/>
        <a:cs typeface="+mn-cs"/>
      </a:defRPr>
    </a:lvl3pPr>
    <a:lvl4pPr marL="1028675" algn="l" rtl="0" eaLnBrk="0" fontAlgn="base" hangingPunct="0">
      <a:spcBef>
        <a:spcPct val="30000"/>
      </a:spcBef>
      <a:spcAft>
        <a:spcPct val="0"/>
      </a:spcAft>
      <a:defRPr sz="900" kern="1200">
        <a:solidFill>
          <a:schemeClr val="tx1"/>
        </a:solidFill>
        <a:latin typeface="Arial" charset="0"/>
        <a:ea typeface="+mn-ea"/>
        <a:cs typeface="+mn-cs"/>
      </a:defRPr>
    </a:lvl4pPr>
    <a:lvl5pPr marL="1371566" algn="l" rtl="0" eaLnBrk="0" fontAlgn="base" hangingPunct="0">
      <a:spcBef>
        <a:spcPct val="30000"/>
      </a:spcBef>
      <a:spcAft>
        <a:spcPct val="0"/>
      </a:spcAft>
      <a:defRPr sz="900" kern="1200">
        <a:solidFill>
          <a:schemeClr val="tx1"/>
        </a:solidFill>
        <a:latin typeface="Arial" charset="0"/>
        <a:ea typeface="+mn-ea"/>
        <a:cs typeface="+mn-cs"/>
      </a:defRPr>
    </a:lvl5pPr>
    <a:lvl6pPr marL="1714457" algn="l" defTabSz="685783" rtl="0" eaLnBrk="1" latinLnBrk="0" hangingPunct="1">
      <a:defRPr sz="900" kern="1200">
        <a:solidFill>
          <a:schemeClr val="tx1"/>
        </a:solidFill>
        <a:latin typeface="+mn-lt"/>
        <a:ea typeface="+mn-ea"/>
        <a:cs typeface="+mn-cs"/>
      </a:defRPr>
    </a:lvl6pPr>
    <a:lvl7pPr marL="2057348"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a:t>
            </a:fld>
            <a:endParaRPr lang="en-US"/>
          </a:p>
        </p:txBody>
      </p:sp>
    </p:spTree>
    <p:extLst>
      <p:ext uri="{BB962C8B-B14F-4D97-AF65-F5344CB8AC3E}">
        <p14:creationId xmlns:p14="http://schemas.microsoft.com/office/powerpoint/2010/main" val="3622935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1F94F5-58D1-42ED-AB38-DD97D2E49478}" type="slidenum">
              <a:rPr lang="en-US" smtClean="0"/>
              <a:pPr>
                <a:defRPr/>
              </a:pPr>
              <a:t>28</a:t>
            </a:fld>
            <a:endParaRPr lang="en-US"/>
          </a:p>
        </p:txBody>
      </p:sp>
    </p:spTree>
    <p:extLst>
      <p:ext uri="{BB962C8B-B14F-4D97-AF65-F5344CB8AC3E}">
        <p14:creationId xmlns:p14="http://schemas.microsoft.com/office/powerpoint/2010/main" val="1884467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1F94F5-58D1-42ED-AB38-DD97D2E49478}" type="slidenum">
              <a:rPr lang="en-US" smtClean="0"/>
              <a:pPr>
                <a:defRPr/>
              </a:pPr>
              <a:t>2</a:t>
            </a:fld>
            <a:endParaRPr lang="en-US"/>
          </a:p>
        </p:txBody>
      </p:sp>
    </p:spTree>
    <p:extLst>
      <p:ext uri="{BB962C8B-B14F-4D97-AF65-F5344CB8AC3E}">
        <p14:creationId xmlns:p14="http://schemas.microsoft.com/office/powerpoint/2010/main" val="814072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left: Think</a:t>
            </a:r>
            <a:r>
              <a:rPr lang="en-US" baseline="0" dirty="0"/>
              <a:t> like people --- cognitive science, neuroscience</a:t>
            </a:r>
          </a:p>
          <a:p>
            <a:endParaRPr lang="en-US" baseline="0" dirty="0"/>
          </a:p>
          <a:p>
            <a:r>
              <a:rPr lang="en-US" baseline="0" dirty="0"/>
              <a:t>Bottom left: act like people --- actually very early definition, dating back to Alan Turing --- Turing test;  problem to do really well you start focusing on things like don’t answer too quickly what the square root of 1412 is, don’t spell too well,  and make sure you have a favorite movie etc.  So it wasn’t really leading us to build intelligence</a:t>
            </a:r>
          </a:p>
          <a:p>
            <a:endParaRPr lang="en-US" baseline="0" dirty="0"/>
          </a:p>
          <a:p>
            <a:r>
              <a:rPr lang="en-US" baseline="0" dirty="0"/>
              <a:t>Think rationally – long tradition dating back to Aristotle --- but not a winner, because difficult to encode how to think, and in the end it’s not about how you think, it’s about how you end up acting</a:t>
            </a:r>
            <a:endParaRPr lang="en-US" dirty="0"/>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7</a:t>
            </a:fld>
            <a:endParaRPr lang="en-US"/>
          </a:p>
        </p:txBody>
      </p:sp>
    </p:spTree>
    <p:extLst>
      <p:ext uri="{BB962C8B-B14F-4D97-AF65-F5344CB8AC3E}">
        <p14:creationId xmlns:p14="http://schemas.microsoft.com/office/powerpoint/2010/main" val="2400215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40277-2AFB-49CE-AF0D-E92FEC8FB014}" type="slidenum">
              <a:rPr lang="en-US" smtClean="0"/>
              <a:t>8</a:t>
            </a:fld>
            <a:endParaRPr lang="en-US"/>
          </a:p>
        </p:txBody>
      </p:sp>
    </p:spTree>
    <p:extLst>
      <p:ext uri="{BB962C8B-B14F-4D97-AF65-F5344CB8AC3E}">
        <p14:creationId xmlns:p14="http://schemas.microsoft.com/office/powerpoint/2010/main" val="408561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40277-2AFB-49CE-AF0D-E92FEC8FB014}" type="slidenum">
              <a:rPr lang="en-US" smtClean="0"/>
              <a:t>9</a:t>
            </a:fld>
            <a:endParaRPr lang="en-US"/>
          </a:p>
        </p:txBody>
      </p:sp>
    </p:spTree>
    <p:extLst>
      <p:ext uri="{BB962C8B-B14F-4D97-AF65-F5344CB8AC3E}">
        <p14:creationId xmlns:p14="http://schemas.microsoft.com/office/powerpoint/2010/main" val="694880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DABA25-9D1B-4C97-9712-682E2CB8246D}" type="slidenum">
              <a:rPr lang="en-US" smtClean="0"/>
              <a:t>11</a:t>
            </a:fld>
            <a:endParaRPr lang="en-US"/>
          </a:p>
        </p:txBody>
      </p:sp>
    </p:spTree>
    <p:extLst>
      <p:ext uri="{BB962C8B-B14F-4D97-AF65-F5344CB8AC3E}">
        <p14:creationId xmlns:p14="http://schemas.microsoft.com/office/powerpoint/2010/main" val="2207644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1F94F5-58D1-42ED-AB38-DD97D2E49478}" type="slidenum">
              <a:rPr lang="en-US" smtClean="0"/>
              <a:pPr>
                <a:defRPr/>
              </a:pPr>
              <a:t>24</a:t>
            </a:fld>
            <a:endParaRPr lang="en-US"/>
          </a:p>
        </p:txBody>
      </p:sp>
    </p:spTree>
    <p:extLst>
      <p:ext uri="{BB962C8B-B14F-4D97-AF65-F5344CB8AC3E}">
        <p14:creationId xmlns:p14="http://schemas.microsoft.com/office/powerpoint/2010/main" val="497577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1F94F5-58D1-42ED-AB38-DD97D2E49478}" type="slidenum">
              <a:rPr lang="en-US" smtClean="0"/>
              <a:pPr>
                <a:defRPr/>
              </a:pPr>
              <a:t>25</a:t>
            </a:fld>
            <a:endParaRPr lang="en-US"/>
          </a:p>
        </p:txBody>
      </p:sp>
    </p:spTree>
    <p:extLst>
      <p:ext uri="{BB962C8B-B14F-4D97-AF65-F5344CB8AC3E}">
        <p14:creationId xmlns:p14="http://schemas.microsoft.com/office/powerpoint/2010/main" val="4232798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1F94F5-58D1-42ED-AB38-DD97D2E49478}" type="slidenum">
              <a:rPr lang="en-US" smtClean="0"/>
              <a:pPr>
                <a:defRPr/>
              </a:pPr>
              <a:t>27</a:t>
            </a:fld>
            <a:endParaRPr lang="en-US"/>
          </a:p>
        </p:txBody>
      </p:sp>
    </p:spTree>
    <p:extLst>
      <p:ext uri="{BB962C8B-B14F-4D97-AF65-F5344CB8AC3E}">
        <p14:creationId xmlns:p14="http://schemas.microsoft.com/office/powerpoint/2010/main" val="438245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783433"/>
            <a:ext cx="9144000" cy="1102519"/>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2743200"/>
            <a:ext cx="9144000" cy="1143000"/>
          </a:xfrm>
        </p:spPr>
        <p:txBody>
          <a:bodyPr/>
          <a:lstStyle>
            <a:lvl1pPr marL="0" indent="0" algn="ctr">
              <a:buFont typeface="Wingdings" pitchFamily="2" charset="2"/>
              <a:buNone/>
              <a:defRPr>
                <a:solidFill>
                  <a:schemeClr val="tx1"/>
                </a:solidFill>
              </a:defRPr>
            </a:lvl1pPr>
          </a:lstStyle>
          <a:p>
            <a:r>
              <a:rPr lang="en-US" dirty="0"/>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2E62938-84EC-488D-9CA4-E38E8D42E52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699B4F5-F495-445A-AD57-B1A0CC0AEFE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80"/>
            <a:ext cx="154305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205980"/>
            <a:ext cx="451485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113C1C-2065-443A-845F-EE82C0FEFE9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1A05A8-D087-49F8-A68B-53BB47A7E6B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1500"/>
            </a:lvl1pPr>
            <a:lvl2pPr marL="342892" indent="0">
              <a:buNone/>
              <a:defRPr sz="1400"/>
            </a:lvl2pPr>
            <a:lvl3pPr marL="685783" indent="0">
              <a:buNone/>
              <a:defRPr sz="1200"/>
            </a:lvl3pPr>
            <a:lvl4pPr marL="1028675" indent="0">
              <a:buNone/>
              <a:defRPr sz="1100"/>
            </a:lvl4pPr>
            <a:lvl5pPr marL="1371566" indent="0">
              <a:buNone/>
              <a:defRPr sz="1100"/>
            </a:lvl5pPr>
            <a:lvl6pPr marL="1714457" indent="0">
              <a:buNone/>
              <a:defRPr sz="1100"/>
            </a:lvl6pPr>
            <a:lvl7pPr marL="2057348" indent="0">
              <a:buNone/>
              <a:defRPr sz="1100"/>
            </a:lvl7pPr>
            <a:lvl8pPr marL="2400240" indent="0">
              <a:buNone/>
              <a:defRPr sz="1100"/>
            </a:lvl8pPr>
            <a:lvl9pPr marL="2743132" indent="0">
              <a:buNone/>
              <a:defRPr sz="11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6BBC673-9CA8-4194-8E34-D666622A555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1200151"/>
            <a:ext cx="30289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200151"/>
            <a:ext cx="30289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D0394BE-C7C4-4CA6-9240-6CDB29B2C93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1" y="1151335"/>
            <a:ext cx="3030141" cy="479822"/>
          </a:xfrm>
        </p:spPr>
        <p:txBody>
          <a:bodyPr anchor="b"/>
          <a:lstStyle>
            <a:lvl1pPr marL="0" indent="0">
              <a:buNone/>
              <a:defRPr sz="1800" b="1"/>
            </a:lvl1pPr>
            <a:lvl2pPr marL="342892" indent="0">
              <a:buNone/>
              <a:defRPr sz="1500" b="1"/>
            </a:lvl2pPr>
            <a:lvl3pPr marL="685783" indent="0">
              <a:buNone/>
              <a:defRPr sz="140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342901" y="1631156"/>
            <a:ext cx="303014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70" y="1151335"/>
            <a:ext cx="3031331" cy="479822"/>
          </a:xfrm>
        </p:spPr>
        <p:txBody>
          <a:bodyPr anchor="b"/>
          <a:lstStyle>
            <a:lvl1pPr marL="0" indent="0">
              <a:buNone/>
              <a:defRPr sz="1800" b="1"/>
            </a:lvl1pPr>
            <a:lvl2pPr marL="342892" indent="0">
              <a:buNone/>
              <a:defRPr sz="1500" b="1"/>
            </a:lvl2pPr>
            <a:lvl3pPr marL="685783" indent="0">
              <a:buNone/>
              <a:defRPr sz="140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83770" y="1631156"/>
            <a:ext cx="303133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F5894F7-D2D8-4142-8878-126BF2DBE9F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E00470E-5877-48CB-82CD-3CCAD5E8353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1D85F8C-9C5D-49E8-8BBF-F28B73097F1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204787"/>
            <a:ext cx="2256235"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2681288" y="204789"/>
            <a:ext cx="383381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1" y="1076327"/>
            <a:ext cx="2256235" cy="3518297"/>
          </a:xfrm>
        </p:spPr>
        <p:txBody>
          <a:bodyPr/>
          <a:lstStyle>
            <a:lvl1pPr marL="0" indent="0">
              <a:buNone/>
              <a:defRPr sz="1100"/>
            </a:lvl1pPr>
            <a:lvl2pPr marL="342892" indent="0">
              <a:buNone/>
              <a:defRPr sz="900"/>
            </a:lvl2pPr>
            <a:lvl3pPr marL="685783" indent="0">
              <a:buNone/>
              <a:defRPr sz="800"/>
            </a:lvl3pPr>
            <a:lvl4pPr marL="1028675" indent="0">
              <a:buNone/>
              <a:defRPr sz="700"/>
            </a:lvl4pPr>
            <a:lvl5pPr marL="1371566" indent="0">
              <a:buNone/>
              <a:defRPr sz="700"/>
            </a:lvl5pPr>
            <a:lvl6pPr marL="1714457" indent="0">
              <a:buNone/>
              <a:defRPr sz="700"/>
            </a:lvl6pPr>
            <a:lvl7pPr marL="2057348" indent="0">
              <a:buNone/>
              <a:defRPr sz="700"/>
            </a:lvl7pPr>
            <a:lvl8pPr marL="2400240" indent="0">
              <a:buNone/>
              <a:defRPr sz="700"/>
            </a:lvl8pPr>
            <a:lvl9pPr marL="2743132" indent="0">
              <a:buNone/>
              <a:defRPr sz="7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415B49-E272-4523-8166-1B1831C4B71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1"/>
            <a:ext cx="41148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344216" y="459581"/>
            <a:ext cx="4114800" cy="30861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endParaRPr lang="en-US" noProof="0"/>
          </a:p>
        </p:txBody>
      </p:sp>
      <p:sp>
        <p:nvSpPr>
          <p:cNvPr id="4" name="Text Placeholder 3"/>
          <p:cNvSpPr>
            <a:spLocks noGrp="1"/>
          </p:cNvSpPr>
          <p:nvPr>
            <p:ph type="body" sz="half" idx="2"/>
          </p:nvPr>
        </p:nvSpPr>
        <p:spPr>
          <a:xfrm>
            <a:off x="1344216" y="4025504"/>
            <a:ext cx="4114800" cy="603647"/>
          </a:xfrm>
        </p:spPr>
        <p:txBody>
          <a:bodyPr/>
          <a:lstStyle>
            <a:lvl1pPr marL="0" indent="0">
              <a:buNone/>
              <a:defRPr sz="1100"/>
            </a:lvl1pPr>
            <a:lvl2pPr marL="342892" indent="0">
              <a:buNone/>
              <a:defRPr sz="900"/>
            </a:lvl2pPr>
            <a:lvl3pPr marL="685783" indent="0">
              <a:buNone/>
              <a:defRPr sz="800"/>
            </a:lvl3pPr>
            <a:lvl4pPr marL="1028675" indent="0">
              <a:buNone/>
              <a:defRPr sz="700"/>
            </a:lvl4pPr>
            <a:lvl5pPr marL="1371566" indent="0">
              <a:buNone/>
              <a:defRPr sz="700"/>
            </a:lvl5pPr>
            <a:lvl6pPr marL="1714457" indent="0">
              <a:buNone/>
              <a:defRPr sz="700"/>
            </a:lvl6pPr>
            <a:lvl7pPr marL="2057348" indent="0">
              <a:buNone/>
              <a:defRPr sz="700"/>
            </a:lvl7pPr>
            <a:lvl8pPr marL="2400240" indent="0">
              <a:buNone/>
              <a:defRPr sz="700"/>
            </a:lvl8pPr>
            <a:lvl9pPr marL="2743132" indent="0">
              <a:buNone/>
              <a:defRPr sz="7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87A090-BAD4-4341-AC7F-A731585BC0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19050"/>
            <a:ext cx="9144000" cy="857250"/>
          </a:xfrm>
          <a:prstGeom prst="rect">
            <a:avLst/>
          </a:prstGeom>
          <a:noFill/>
          <a:ln w="9525">
            <a:noFill/>
            <a:miter lim="800000"/>
            <a:headEnd/>
            <a:tailEnd/>
          </a:ln>
        </p:spPr>
        <p:txBody>
          <a:bodyPr vert="horz" wrap="square" lIns="68579" tIns="34289" rIns="68579" bIns="34289" numCol="1" anchor="ctr" anchorCtr="0" compatLnSpc="1">
            <a:prstTxWarp prst="textNoShape">
              <a:avLst/>
            </a:prstTxWarp>
          </a:bodyPr>
          <a:lstStyle/>
          <a:p>
            <a:pPr lvl="0"/>
            <a:r>
              <a:rPr lang="en-US" dirty="0"/>
              <a:t>Click to edit Master title style</a:t>
            </a:r>
          </a:p>
        </p:txBody>
      </p:sp>
      <p:sp>
        <p:nvSpPr>
          <p:cNvPr id="3075" name="Rectangle 3"/>
          <p:cNvSpPr>
            <a:spLocks noGrp="1" noChangeArrowheads="1"/>
          </p:cNvSpPr>
          <p:nvPr>
            <p:ph type="body" idx="1"/>
          </p:nvPr>
        </p:nvSpPr>
        <p:spPr bwMode="auto">
          <a:xfrm>
            <a:off x="304800" y="1047750"/>
            <a:ext cx="8534400" cy="3546873"/>
          </a:xfrm>
          <a:prstGeom prst="rect">
            <a:avLst/>
          </a:prstGeom>
          <a:noFill/>
          <a:ln w="9525">
            <a:noFill/>
            <a:miter lim="800000"/>
            <a:headEnd/>
            <a:tailEnd/>
          </a:ln>
        </p:spPr>
        <p:txBody>
          <a:bodyPr vert="horz" wrap="square" lIns="68579" tIns="34289" rIns="68579" bIns="3428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00" name="Rectangle 4"/>
          <p:cNvSpPr>
            <a:spLocks noGrp="1" noChangeArrowheads="1"/>
          </p:cNvSpPr>
          <p:nvPr>
            <p:ph type="dt" sz="half" idx="2"/>
          </p:nvPr>
        </p:nvSpPr>
        <p:spPr bwMode="auto">
          <a:xfrm>
            <a:off x="342900" y="4683919"/>
            <a:ext cx="1600200" cy="357188"/>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defRPr sz="1100"/>
            </a:lvl1pPr>
          </a:lstStyle>
          <a:p>
            <a:pPr>
              <a:defRPr/>
            </a:pPr>
            <a:endParaRPr lang="en-US"/>
          </a:p>
        </p:txBody>
      </p:sp>
      <p:sp>
        <p:nvSpPr>
          <p:cNvPr id="4101" name="Rectangle 5"/>
          <p:cNvSpPr>
            <a:spLocks noGrp="1" noChangeArrowheads="1"/>
          </p:cNvSpPr>
          <p:nvPr>
            <p:ph type="ftr" sz="quarter" idx="3"/>
          </p:nvPr>
        </p:nvSpPr>
        <p:spPr bwMode="auto">
          <a:xfrm>
            <a:off x="2343150" y="4683919"/>
            <a:ext cx="2171700" cy="357188"/>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lgn="ctr">
              <a:defRPr sz="1100"/>
            </a:lvl1pPr>
          </a:lstStyle>
          <a:p>
            <a:pPr>
              <a:defRPr/>
            </a:pPr>
            <a:endParaRPr lang="en-US"/>
          </a:p>
        </p:txBody>
      </p:sp>
      <p:sp>
        <p:nvSpPr>
          <p:cNvPr id="4102" name="Rectangle 6"/>
          <p:cNvSpPr>
            <a:spLocks noGrp="1" noChangeArrowheads="1"/>
          </p:cNvSpPr>
          <p:nvPr>
            <p:ph type="sldNum" sz="quarter" idx="4"/>
          </p:nvPr>
        </p:nvSpPr>
        <p:spPr bwMode="auto">
          <a:xfrm>
            <a:off x="4914900" y="4683919"/>
            <a:ext cx="1600200" cy="357188"/>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lgn="r">
              <a:defRPr sz="1100"/>
            </a:lvl1pPr>
          </a:lstStyle>
          <a:p>
            <a:pPr>
              <a:defRPr/>
            </a:pPr>
            <a:fld id="{529FA7E6-6E6F-4B77-AE36-D459A899DDD1}" type="slidenum">
              <a:rPr lang="en-US"/>
              <a:pPr>
                <a:defRPr/>
              </a:pPr>
              <a:t>‹#›</a:t>
            </a:fld>
            <a:endParaRPr lang="en-US"/>
          </a:p>
        </p:txBody>
      </p:sp>
      <p:sp>
        <p:nvSpPr>
          <p:cNvPr id="4103" name="Rectangle 7"/>
          <p:cNvSpPr>
            <a:spLocks noChangeArrowheads="1"/>
          </p:cNvSpPr>
          <p:nvPr/>
        </p:nvSpPr>
        <p:spPr bwMode="auto">
          <a:xfrm>
            <a:off x="0" y="773431"/>
            <a:ext cx="9144000" cy="4571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68579" tIns="34289" rIns="68579" bIns="34289"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ctr" rtl="0" eaLnBrk="0" fontAlgn="base" hangingPunct="0">
        <a:spcBef>
          <a:spcPct val="0"/>
        </a:spcBef>
        <a:spcAft>
          <a:spcPct val="0"/>
        </a:spcAft>
        <a:defRPr sz="3300">
          <a:solidFill>
            <a:schemeClr val="tx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p:titleStyle>
    <p:bodyStyle>
      <a:lvl1pPr marL="257168" indent="-257168" algn="l" rtl="0" eaLnBrk="0" fontAlgn="base" hangingPunct="0">
        <a:spcBef>
          <a:spcPct val="20000"/>
        </a:spcBef>
        <a:spcAft>
          <a:spcPct val="0"/>
        </a:spcAft>
        <a:buClr>
          <a:schemeClr val="accent2"/>
        </a:buClr>
        <a:buFont typeface="Wingdings" pitchFamily="2" charset="2"/>
        <a:buChar char="§"/>
        <a:defRPr sz="2400">
          <a:solidFill>
            <a:schemeClr val="accent2"/>
          </a:solidFill>
          <a:latin typeface="Calibri" pitchFamily="34" charset="0"/>
          <a:ea typeface="+mn-ea"/>
          <a:cs typeface="+mn-cs"/>
        </a:defRPr>
      </a:lvl1pPr>
      <a:lvl2pPr marL="557199" indent="-214308" algn="l" rtl="0" eaLnBrk="0" fontAlgn="base" hangingPunct="0">
        <a:spcBef>
          <a:spcPct val="20000"/>
        </a:spcBef>
        <a:spcAft>
          <a:spcPct val="0"/>
        </a:spcAft>
        <a:buClr>
          <a:schemeClr val="tx1"/>
        </a:buClr>
        <a:buFont typeface="Wingdings" pitchFamily="2" charset="2"/>
        <a:buChar char="§"/>
        <a:defRPr sz="2100">
          <a:solidFill>
            <a:schemeClr val="tx1"/>
          </a:solidFill>
          <a:latin typeface="Calibri" pitchFamily="34" charset="0"/>
        </a:defRPr>
      </a:lvl2pPr>
      <a:lvl3pPr marL="857228" indent="-171446" algn="l" rtl="0" eaLnBrk="0" fontAlgn="base" hangingPunct="0">
        <a:spcBef>
          <a:spcPct val="20000"/>
        </a:spcBef>
        <a:spcAft>
          <a:spcPct val="0"/>
        </a:spcAft>
        <a:buClr>
          <a:schemeClr val="accent2"/>
        </a:buClr>
        <a:buFont typeface="Wingdings" pitchFamily="2" charset="2"/>
        <a:buChar char="§"/>
        <a:defRPr sz="1800">
          <a:solidFill>
            <a:schemeClr val="tx1"/>
          </a:solidFill>
          <a:latin typeface="Calibri" pitchFamily="34" charset="0"/>
        </a:defRPr>
      </a:lvl3pPr>
      <a:lvl4pPr marL="1200120" indent="-171446" algn="l" rtl="0" eaLnBrk="0" fontAlgn="base" hangingPunct="0">
        <a:spcBef>
          <a:spcPct val="20000"/>
        </a:spcBef>
        <a:spcAft>
          <a:spcPct val="0"/>
        </a:spcAft>
        <a:buClr>
          <a:schemeClr val="tx1"/>
        </a:buClr>
        <a:buFont typeface="Wingdings" pitchFamily="2" charset="2"/>
        <a:buChar char="§"/>
        <a:defRPr sz="1500">
          <a:solidFill>
            <a:schemeClr val="tx1"/>
          </a:solidFill>
          <a:latin typeface="Calibri" pitchFamily="34" charset="0"/>
        </a:defRPr>
      </a:lvl4pPr>
      <a:lvl5pPr marL="1543012" indent="-171446" algn="l" rtl="0" eaLnBrk="0" fontAlgn="base" hangingPunct="0">
        <a:spcBef>
          <a:spcPct val="20000"/>
        </a:spcBef>
        <a:spcAft>
          <a:spcPct val="0"/>
        </a:spcAft>
        <a:buClr>
          <a:schemeClr val="accent2"/>
        </a:buClr>
        <a:buFont typeface="Wingdings" pitchFamily="2" charset="2"/>
        <a:buChar char="§"/>
        <a:defRPr sz="1500">
          <a:solidFill>
            <a:schemeClr val="tx1"/>
          </a:solidFill>
          <a:latin typeface="Calibri" pitchFamily="34" charset="0"/>
        </a:defRPr>
      </a:lvl5pPr>
      <a:lvl6pPr marL="1885903" indent="-171446" algn="l" rtl="0" fontAlgn="base">
        <a:spcBef>
          <a:spcPct val="20000"/>
        </a:spcBef>
        <a:spcAft>
          <a:spcPct val="0"/>
        </a:spcAft>
        <a:buClr>
          <a:schemeClr val="accent2"/>
        </a:buClr>
        <a:buFont typeface="Wingdings" pitchFamily="2" charset="2"/>
        <a:buChar char="§"/>
        <a:defRPr sz="1500">
          <a:solidFill>
            <a:schemeClr val="tx1"/>
          </a:solidFill>
          <a:latin typeface="+mn-lt"/>
        </a:defRPr>
      </a:lvl6pPr>
      <a:lvl7pPr marL="2228795" indent="-171446" algn="l" rtl="0" fontAlgn="base">
        <a:spcBef>
          <a:spcPct val="20000"/>
        </a:spcBef>
        <a:spcAft>
          <a:spcPct val="0"/>
        </a:spcAft>
        <a:buClr>
          <a:schemeClr val="accent2"/>
        </a:buClr>
        <a:buFont typeface="Wingdings" pitchFamily="2" charset="2"/>
        <a:buChar char="§"/>
        <a:defRPr sz="1500">
          <a:solidFill>
            <a:schemeClr val="tx1"/>
          </a:solidFill>
          <a:latin typeface="+mn-lt"/>
        </a:defRPr>
      </a:lvl7pPr>
      <a:lvl8pPr marL="2571686" indent="-171446" algn="l" rtl="0" fontAlgn="base">
        <a:spcBef>
          <a:spcPct val="20000"/>
        </a:spcBef>
        <a:spcAft>
          <a:spcPct val="0"/>
        </a:spcAft>
        <a:buClr>
          <a:schemeClr val="accent2"/>
        </a:buClr>
        <a:buFont typeface="Wingdings" pitchFamily="2" charset="2"/>
        <a:buChar char="§"/>
        <a:defRPr sz="1500">
          <a:solidFill>
            <a:schemeClr val="tx1"/>
          </a:solidFill>
          <a:latin typeface="+mn-lt"/>
        </a:defRPr>
      </a:lvl8pPr>
      <a:lvl9pPr marL="2914577" indent="-171446" algn="l" rtl="0" fontAlgn="base">
        <a:spcBef>
          <a:spcPct val="20000"/>
        </a:spcBef>
        <a:spcAft>
          <a:spcPct val="0"/>
        </a:spcAft>
        <a:buClr>
          <a:schemeClr val="accent2"/>
        </a:buClr>
        <a:buFont typeface="Wingdings" pitchFamily="2" charset="2"/>
        <a:buChar char="§"/>
        <a:defRPr sz="1500">
          <a:solidFill>
            <a:schemeClr val="tx1"/>
          </a:solidFill>
          <a:latin typeface="+mn-lt"/>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ageron/handson-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209550"/>
            <a:ext cx="9144000" cy="1102519"/>
          </a:xfrm>
        </p:spPr>
        <p:txBody>
          <a:bodyPr/>
          <a:lstStyle/>
          <a:p>
            <a:pPr eaLnBrk="1" hangingPunct="1"/>
            <a:r>
              <a:rPr lang="en-US" dirty="0"/>
              <a:t>CSE 445: Machine Learning</a:t>
            </a:r>
            <a:br>
              <a:rPr lang="en-US" dirty="0"/>
            </a:br>
            <a:endParaRPr lang="en-US" sz="2700" dirty="0"/>
          </a:p>
        </p:txBody>
      </p:sp>
      <p:sp>
        <p:nvSpPr>
          <p:cNvPr id="5123" name="Rectangle 6"/>
          <p:cNvSpPr>
            <a:spLocks noGrp="1" noChangeArrowheads="1"/>
          </p:cNvSpPr>
          <p:nvPr>
            <p:ph type="subTitle" idx="1"/>
          </p:nvPr>
        </p:nvSpPr>
        <p:spPr>
          <a:xfrm>
            <a:off x="0" y="971550"/>
            <a:ext cx="9144000" cy="1143000"/>
          </a:xfrm>
        </p:spPr>
        <p:txBody>
          <a:bodyPr/>
          <a:lstStyle/>
          <a:p>
            <a:pPr eaLnBrk="1" hangingPunct="1"/>
            <a:r>
              <a:rPr lang="en-US" sz="3200" dirty="0"/>
              <a:t>Introduction</a:t>
            </a:r>
          </a:p>
        </p:txBody>
      </p:sp>
      <p:sp>
        <p:nvSpPr>
          <p:cNvPr id="5124" name="Text Box 7"/>
          <p:cNvSpPr txBox="1">
            <a:spLocks noChangeArrowheads="1"/>
          </p:cNvSpPr>
          <p:nvPr/>
        </p:nvSpPr>
        <p:spPr bwMode="auto">
          <a:xfrm>
            <a:off x="1143000" y="4686301"/>
            <a:ext cx="4400550" cy="346247"/>
          </a:xfrm>
          <a:prstGeom prst="rect">
            <a:avLst/>
          </a:prstGeom>
          <a:noFill/>
          <a:ln w="9525">
            <a:noFill/>
            <a:miter lim="800000"/>
            <a:headEnd/>
            <a:tailEnd/>
          </a:ln>
        </p:spPr>
        <p:txBody>
          <a:bodyPr lIns="68579" tIns="34289" rIns="68579" bIns="34289">
            <a:spAutoFit/>
          </a:bodyPr>
          <a:lstStyle/>
          <a:p>
            <a:pPr>
              <a:spcBef>
                <a:spcPct val="50000"/>
              </a:spcBef>
            </a:pPr>
            <a:endParaRPr lang="en-US"/>
          </a:p>
        </p:txBody>
      </p:sp>
      <p:sp>
        <p:nvSpPr>
          <p:cNvPr id="5125" name="Text Box 8"/>
          <p:cNvSpPr txBox="1">
            <a:spLocks noChangeArrowheads="1"/>
          </p:cNvSpPr>
          <p:nvPr/>
        </p:nvSpPr>
        <p:spPr bwMode="auto">
          <a:xfrm>
            <a:off x="12357" y="3992520"/>
            <a:ext cx="9144000" cy="346247"/>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dirty="0">
                <a:latin typeface="Calibri"/>
                <a:cs typeface="Calibri"/>
              </a:rPr>
              <a:t>Instructor: Syed Athar Bin Amir, North South University</a:t>
            </a:r>
            <a:endParaRPr lang="en-US" sz="1200" dirty="0">
              <a:latin typeface="Calibri"/>
              <a:cs typeface="Calibri"/>
            </a:endParaRPr>
          </a:p>
        </p:txBody>
      </p:sp>
      <p:pic>
        <p:nvPicPr>
          <p:cNvPr id="3074" name="Picture 2" descr="Machine Learning Cartoon Stock Illustrations – 1,352 Machine Learning  Cartoon Stock Illustrations, Vectors &amp; Clipart - Dreamstime">
            <a:extLst>
              <a:ext uri="{FF2B5EF4-FFF2-40B4-BE49-F238E27FC236}">
                <a16:creationId xmlns:a16="http://schemas.microsoft.com/office/drawing/2014/main" id="{53053D23-CF37-475F-93BC-FCA49D005E5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27" b="12963"/>
          <a:stretch/>
        </p:blipFill>
        <p:spPr bwMode="auto">
          <a:xfrm>
            <a:off x="2286000" y="1472390"/>
            <a:ext cx="4518701" cy="24709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11D27-620B-48A2-8EC2-A8594FD0BCE6}"/>
              </a:ext>
            </a:extLst>
          </p:cNvPr>
          <p:cNvSpPr>
            <a:spLocks noGrp="1"/>
          </p:cNvSpPr>
          <p:nvPr>
            <p:ph type="title"/>
          </p:nvPr>
        </p:nvSpPr>
        <p:spPr/>
        <p:txBody>
          <a:bodyPr/>
          <a:lstStyle/>
          <a:p>
            <a:r>
              <a:rPr lang="en-US" dirty="0"/>
              <a:t>Traditional Programming</a:t>
            </a:r>
          </a:p>
        </p:txBody>
      </p:sp>
      <p:pic>
        <p:nvPicPr>
          <p:cNvPr id="8" name="Content Placeholder 7">
            <a:extLst>
              <a:ext uri="{FF2B5EF4-FFF2-40B4-BE49-F238E27FC236}">
                <a16:creationId xmlns:a16="http://schemas.microsoft.com/office/drawing/2014/main" id="{45080373-8838-4392-8DC9-7D31E36DD291}"/>
              </a:ext>
            </a:extLst>
          </p:cNvPr>
          <p:cNvPicPr>
            <a:picLocks noGrp="1" noChangeAspect="1"/>
          </p:cNvPicPr>
          <p:nvPr>
            <p:ph idx="1"/>
          </p:nvPr>
        </p:nvPicPr>
        <p:blipFill>
          <a:blip r:embed="rId2"/>
          <a:stretch>
            <a:fillRect/>
          </a:stretch>
        </p:blipFill>
        <p:spPr>
          <a:xfrm>
            <a:off x="1492758" y="1888908"/>
            <a:ext cx="5857875" cy="2807494"/>
          </a:xfrm>
        </p:spPr>
      </p:pic>
      <p:sp>
        <p:nvSpPr>
          <p:cNvPr id="12" name="Content Placeholder 2">
            <a:extLst>
              <a:ext uri="{FF2B5EF4-FFF2-40B4-BE49-F238E27FC236}">
                <a16:creationId xmlns:a16="http://schemas.microsoft.com/office/drawing/2014/main" id="{552F38A1-BD19-4B3F-94E6-C209D7BB5DEB}"/>
              </a:ext>
            </a:extLst>
          </p:cNvPr>
          <p:cNvSpPr txBox="1">
            <a:spLocks/>
          </p:cNvSpPr>
          <p:nvPr/>
        </p:nvSpPr>
        <p:spPr>
          <a:xfrm>
            <a:off x="1335596" y="1220883"/>
            <a:ext cx="6172200" cy="1305250"/>
          </a:xfrm>
          <a:prstGeom prst="rect">
            <a:avLst/>
          </a:prstGeom>
        </p:spPr>
        <p:txBody>
          <a:bodyPr vert="horz" lIns="68580" tIns="34290" rIns="68580" bIns="3429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Ø"/>
              <a:defRPr sz="28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charset="2"/>
              <a:buChar char="Ø"/>
              <a:defRPr sz="2600" kern="1200">
                <a:solidFill>
                  <a:schemeClr val="tx1"/>
                </a:solidFill>
                <a:latin typeface="Calibri" charset="0"/>
                <a:ea typeface="Calibri" charset="0"/>
                <a:cs typeface="Calibri" charset="0"/>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Calibri" charset="0"/>
                <a:ea typeface="Calibri" charset="0"/>
                <a:cs typeface="Calibri" charset="0"/>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Font typeface="Arial" panose="020B0604020202020204" pitchFamily="34" charset="0"/>
              <a:buChar char="•"/>
            </a:pPr>
            <a:r>
              <a:rPr lang="en-US" sz="2000" dirty="0"/>
              <a:t>Traditional Programming: writing a set of </a:t>
            </a:r>
            <a:r>
              <a:rPr lang="en-US" sz="2000" b="1" dirty="0"/>
              <a:t>RULES </a:t>
            </a:r>
            <a:r>
              <a:rPr lang="en-US" sz="2000" dirty="0"/>
              <a:t>to find </a:t>
            </a:r>
            <a:r>
              <a:rPr lang="en-US" sz="2000" b="1" dirty="0"/>
              <a:t>ANSWERS </a:t>
            </a:r>
            <a:r>
              <a:rPr lang="en-US" sz="2000" dirty="0"/>
              <a:t>from </a:t>
            </a:r>
            <a:r>
              <a:rPr lang="en-US" sz="2000" b="1" dirty="0"/>
              <a:t>DATA</a:t>
            </a:r>
          </a:p>
        </p:txBody>
      </p:sp>
    </p:spTree>
    <p:extLst>
      <p:ext uri="{BB962C8B-B14F-4D97-AF65-F5344CB8AC3E}">
        <p14:creationId xmlns:p14="http://schemas.microsoft.com/office/powerpoint/2010/main" val="373185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621F4-384A-4DAD-8B6D-1AD8EFA8C626}"/>
              </a:ext>
            </a:extLst>
          </p:cNvPr>
          <p:cNvSpPr>
            <a:spLocks noGrp="1"/>
          </p:cNvSpPr>
          <p:nvPr>
            <p:ph type="title"/>
          </p:nvPr>
        </p:nvSpPr>
        <p:spPr>
          <a:xfrm>
            <a:off x="1488186" y="149244"/>
            <a:ext cx="6172200" cy="742950"/>
          </a:xfrm>
        </p:spPr>
        <p:txBody>
          <a:bodyPr/>
          <a:lstStyle/>
          <a:p>
            <a:r>
              <a:rPr lang="en-US" dirty="0"/>
              <a:t>The ML Approach</a:t>
            </a:r>
          </a:p>
        </p:txBody>
      </p:sp>
      <p:pic>
        <p:nvPicPr>
          <p:cNvPr id="14" name="Picture 13">
            <a:extLst>
              <a:ext uri="{FF2B5EF4-FFF2-40B4-BE49-F238E27FC236}">
                <a16:creationId xmlns:a16="http://schemas.microsoft.com/office/drawing/2014/main" id="{03EA7B8E-5FC3-4F31-90BE-9950FA035323}"/>
              </a:ext>
            </a:extLst>
          </p:cNvPr>
          <p:cNvPicPr>
            <a:picLocks noChangeAspect="1"/>
          </p:cNvPicPr>
          <p:nvPr/>
        </p:nvPicPr>
        <p:blipFill>
          <a:blip r:embed="rId3"/>
          <a:stretch>
            <a:fillRect/>
          </a:stretch>
        </p:blipFill>
        <p:spPr>
          <a:xfrm>
            <a:off x="685800" y="1425589"/>
            <a:ext cx="3933479" cy="3612477"/>
          </a:xfrm>
          <a:prstGeom prst="rect">
            <a:avLst/>
          </a:prstGeom>
        </p:spPr>
      </p:pic>
      <p:sp>
        <p:nvSpPr>
          <p:cNvPr id="16" name="Content Placeholder 2">
            <a:extLst>
              <a:ext uri="{FF2B5EF4-FFF2-40B4-BE49-F238E27FC236}">
                <a16:creationId xmlns:a16="http://schemas.microsoft.com/office/drawing/2014/main" id="{544A053A-62BB-415B-B6AA-DFBAAFF04F10}"/>
              </a:ext>
            </a:extLst>
          </p:cNvPr>
          <p:cNvSpPr txBox="1">
            <a:spLocks/>
          </p:cNvSpPr>
          <p:nvPr/>
        </p:nvSpPr>
        <p:spPr>
          <a:xfrm>
            <a:off x="381000" y="914400"/>
            <a:ext cx="8776335" cy="1657350"/>
          </a:xfrm>
          <a:prstGeom prst="rect">
            <a:avLst/>
          </a:prstGeom>
        </p:spPr>
        <p:txBody>
          <a:bodyPr vert="horz" lIns="68580" tIns="34290" rIns="68580" bIns="3429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Ø"/>
              <a:defRPr sz="28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charset="2"/>
              <a:buChar char="Ø"/>
              <a:defRPr sz="2600" kern="1200">
                <a:solidFill>
                  <a:schemeClr val="tx1"/>
                </a:solidFill>
                <a:latin typeface="Calibri" charset="0"/>
                <a:ea typeface="Calibri" charset="0"/>
                <a:cs typeface="Calibri" charset="0"/>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Calibri" charset="0"/>
                <a:ea typeface="Calibri" charset="0"/>
                <a:cs typeface="Calibri" charset="0"/>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800" b="1" dirty="0"/>
              <a:t>Machine Learning: </a:t>
            </a:r>
            <a:r>
              <a:rPr lang="en-US" sz="1800" dirty="0"/>
              <a:t>Use </a:t>
            </a:r>
            <a:r>
              <a:rPr lang="en-US" sz="1800" b="1" dirty="0"/>
              <a:t>DATA </a:t>
            </a:r>
            <a:r>
              <a:rPr lang="en-US" sz="1800" dirty="0"/>
              <a:t>and </a:t>
            </a:r>
            <a:r>
              <a:rPr lang="en-US" sz="1800" b="1" dirty="0"/>
              <a:t>ANSWERS </a:t>
            </a:r>
            <a:r>
              <a:rPr lang="en-US" sz="1800" dirty="0"/>
              <a:t>to learn the underlying set of </a:t>
            </a:r>
            <a:r>
              <a:rPr lang="en-US" sz="1800" b="1" dirty="0"/>
              <a:t>RULES</a:t>
            </a:r>
          </a:p>
        </p:txBody>
      </p:sp>
      <p:sp>
        <p:nvSpPr>
          <p:cNvPr id="17" name="TextBox 16">
            <a:extLst>
              <a:ext uri="{FF2B5EF4-FFF2-40B4-BE49-F238E27FC236}">
                <a16:creationId xmlns:a16="http://schemas.microsoft.com/office/drawing/2014/main" id="{777FB7BA-BCAB-40A1-9B4F-4AA40775FFA5}"/>
              </a:ext>
            </a:extLst>
          </p:cNvPr>
          <p:cNvSpPr txBox="1"/>
          <p:nvPr/>
        </p:nvSpPr>
        <p:spPr>
          <a:xfrm>
            <a:off x="5120641" y="1346776"/>
            <a:ext cx="4051934" cy="1877437"/>
          </a:xfrm>
          <a:prstGeom prst="rect">
            <a:avLst/>
          </a:prstGeom>
          <a:noFill/>
        </p:spPr>
        <p:txBody>
          <a:bodyPr wrap="square" rtlCol="0">
            <a:spAutoFit/>
          </a:bodyPr>
          <a:lstStyle/>
          <a:p>
            <a:r>
              <a:rPr lang="en-US" dirty="0"/>
              <a:t>Great for:</a:t>
            </a:r>
          </a:p>
          <a:p>
            <a:endParaRPr lang="en-US" dirty="0"/>
          </a:p>
          <a:p>
            <a:pPr marL="214313" indent="-214313">
              <a:buFont typeface="Arial" panose="020B0604020202020204" pitchFamily="34" charset="0"/>
              <a:buChar char="•"/>
            </a:pPr>
            <a:r>
              <a:rPr lang="en-US" sz="1600" dirty="0"/>
              <a:t>Problems that require a lot of </a:t>
            </a:r>
            <a:r>
              <a:rPr lang="en-US" sz="1600" b="1" dirty="0"/>
              <a:t>fine-tuning</a:t>
            </a:r>
            <a:r>
              <a:rPr lang="en-US" sz="1600" dirty="0"/>
              <a:t> or </a:t>
            </a:r>
            <a:r>
              <a:rPr lang="en-US" sz="1600" b="1" dirty="0"/>
              <a:t>long list of rules</a:t>
            </a:r>
          </a:p>
          <a:p>
            <a:pPr marL="214313" indent="-214313">
              <a:buFont typeface="Arial" panose="020B0604020202020204" pitchFamily="34" charset="0"/>
              <a:buChar char="•"/>
            </a:pPr>
            <a:endParaRPr lang="en-US" sz="1600" dirty="0"/>
          </a:p>
          <a:p>
            <a:pPr marL="214313" indent="-214313">
              <a:buFont typeface="Arial" panose="020B0604020202020204" pitchFamily="34" charset="0"/>
              <a:buChar char="•"/>
            </a:pPr>
            <a:endParaRPr lang="en-US" sz="1600" dirty="0"/>
          </a:p>
          <a:p>
            <a:pPr marL="214313" indent="-214313">
              <a:buFont typeface="Arial" panose="020B0604020202020204" pitchFamily="34" charset="0"/>
              <a:buChar char="•"/>
            </a:pPr>
            <a:endParaRPr lang="en-US" sz="1600" dirty="0"/>
          </a:p>
        </p:txBody>
      </p:sp>
      <p:sp>
        <p:nvSpPr>
          <p:cNvPr id="3" name="TextBox 2">
            <a:extLst>
              <a:ext uri="{FF2B5EF4-FFF2-40B4-BE49-F238E27FC236}">
                <a16:creationId xmlns:a16="http://schemas.microsoft.com/office/drawing/2014/main" id="{020E860B-3BC7-4A08-B946-1CD60E0AE45F}"/>
              </a:ext>
            </a:extLst>
          </p:cNvPr>
          <p:cNvSpPr txBox="1"/>
          <p:nvPr/>
        </p:nvSpPr>
        <p:spPr>
          <a:xfrm>
            <a:off x="5107378" y="3791589"/>
            <a:ext cx="3933479" cy="584775"/>
          </a:xfrm>
          <a:prstGeom prst="rect">
            <a:avLst/>
          </a:prstGeom>
          <a:noFill/>
        </p:spPr>
        <p:txBody>
          <a:bodyPr wrap="square" rtlCol="0">
            <a:spAutoFit/>
          </a:bodyPr>
          <a:lstStyle/>
          <a:p>
            <a:pPr marL="214313" indent="-214313">
              <a:buFont typeface="Arial" panose="020B0604020202020204" pitchFamily="34" charset="0"/>
              <a:buChar char="•"/>
            </a:pPr>
            <a:r>
              <a:rPr lang="en-US" sz="1600" b="1" dirty="0"/>
              <a:t>Complex</a:t>
            </a:r>
            <a:r>
              <a:rPr lang="en-US" sz="1600" dirty="0"/>
              <a:t> problems that yields no good solution with traditional approach</a:t>
            </a:r>
          </a:p>
        </p:txBody>
      </p:sp>
      <p:sp>
        <p:nvSpPr>
          <p:cNvPr id="7" name="TextBox 6">
            <a:extLst>
              <a:ext uri="{FF2B5EF4-FFF2-40B4-BE49-F238E27FC236}">
                <a16:creationId xmlns:a16="http://schemas.microsoft.com/office/drawing/2014/main" id="{61529055-549D-4024-8034-C793A84B0EBD}"/>
              </a:ext>
            </a:extLst>
          </p:cNvPr>
          <p:cNvSpPr txBox="1"/>
          <p:nvPr/>
        </p:nvSpPr>
        <p:spPr>
          <a:xfrm>
            <a:off x="5073850" y="2482133"/>
            <a:ext cx="3937596" cy="584775"/>
          </a:xfrm>
          <a:prstGeom prst="rect">
            <a:avLst/>
          </a:prstGeom>
          <a:noFill/>
        </p:spPr>
        <p:txBody>
          <a:bodyPr wrap="square" rtlCol="0">
            <a:spAutoFit/>
          </a:bodyPr>
          <a:lstStyle/>
          <a:p>
            <a:pPr marL="214313" indent="-214313">
              <a:buFont typeface="Arial" panose="020B0604020202020204" pitchFamily="34" charset="0"/>
              <a:buChar char="•"/>
            </a:pPr>
            <a:r>
              <a:rPr lang="en-US" sz="1600" b="1" dirty="0"/>
              <a:t>Changing environments </a:t>
            </a:r>
            <a:r>
              <a:rPr lang="en-US" sz="1600" dirty="0"/>
              <a:t>– ML systems can ADAPT</a:t>
            </a:r>
          </a:p>
        </p:txBody>
      </p:sp>
      <p:sp>
        <p:nvSpPr>
          <p:cNvPr id="8" name="TextBox 7">
            <a:extLst>
              <a:ext uri="{FF2B5EF4-FFF2-40B4-BE49-F238E27FC236}">
                <a16:creationId xmlns:a16="http://schemas.microsoft.com/office/drawing/2014/main" id="{432852EE-6AE0-423E-A7DF-491633D4D858}"/>
              </a:ext>
            </a:extLst>
          </p:cNvPr>
          <p:cNvSpPr txBox="1"/>
          <p:nvPr/>
        </p:nvSpPr>
        <p:spPr>
          <a:xfrm>
            <a:off x="5037274" y="3139126"/>
            <a:ext cx="3937595" cy="861774"/>
          </a:xfrm>
          <a:prstGeom prst="rect">
            <a:avLst/>
          </a:prstGeom>
          <a:noFill/>
        </p:spPr>
        <p:txBody>
          <a:bodyPr wrap="square" rtlCol="0">
            <a:spAutoFit/>
          </a:bodyPr>
          <a:lstStyle/>
          <a:p>
            <a:pPr marL="285750" indent="-285750">
              <a:buFont typeface="Arial" panose="020B0604020202020204" pitchFamily="34" charset="0"/>
              <a:buChar char="•"/>
            </a:pPr>
            <a:r>
              <a:rPr lang="en-US" sz="1600" dirty="0"/>
              <a:t>Getting insights from </a:t>
            </a:r>
            <a:r>
              <a:rPr lang="en-US" sz="1600" b="1" dirty="0"/>
              <a:t>large amounts of data </a:t>
            </a:r>
          </a:p>
          <a:p>
            <a:endParaRPr lang="en-US" dirty="0" err="1">
              <a:latin typeface="Calibri"/>
              <a:cs typeface="Calibri"/>
            </a:endParaRPr>
          </a:p>
        </p:txBody>
      </p:sp>
    </p:spTree>
    <p:extLst>
      <p:ext uri="{BB962C8B-B14F-4D97-AF65-F5344CB8AC3E}">
        <p14:creationId xmlns:p14="http://schemas.microsoft.com/office/powerpoint/2010/main" val="69485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1E9D-4C2E-457A-95DC-2A665CE119EB}"/>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2F6DD08B-7EA0-4282-8B62-CC5BE007FB90}"/>
              </a:ext>
            </a:extLst>
          </p:cNvPr>
          <p:cNvSpPr>
            <a:spLocks noGrp="1"/>
          </p:cNvSpPr>
          <p:nvPr>
            <p:ph idx="1"/>
          </p:nvPr>
        </p:nvSpPr>
        <p:spPr>
          <a:xfrm>
            <a:off x="76200" y="838200"/>
            <a:ext cx="4648200" cy="3546873"/>
          </a:xfrm>
        </p:spPr>
        <p:txBody>
          <a:bodyPr/>
          <a:lstStyle/>
          <a:p>
            <a:r>
              <a:rPr lang="en-US" sz="2000" dirty="0"/>
              <a:t>Subset of ML - loosely mimics structure/function of human brain</a:t>
            </a:r>
          </a:p>
          <a:p>
            <a:r>
              <a:rPr lang="en-US" sz="2000" dirty="0"/>
              <a:t>Unlike traditional ML, does not require manual feature extraction</a:t>
            </a:r>
          </a:p>
          <a:p>
            <a:r>
              <a:rPr lang="en-US" sz="2000" dirty="0"/>
              <a:t>Keeps getting better with more data (typically)</a:t>
            </a:r>
          </a:p>
          <a:p>
            <a:pPr lvl="1"/>
            <a:r>
              <a:rPr lang="en-US" sz="2000" dirty="0"/>
              <a:t>Computer Vision (CNN, GAN)</a:t>
            </a:r>
          </a:p>
          <a:p>
            <a:pPr lvl="1"/>
            <a:r>
              <a:rPr lang="en-US" sz="2000" dirty="0"/>
              <a:t>Natural Language Processing (RNN, LSTM)</a:t>
            </a:r>
          </a:p>
          <a:p>
            <a:pPr lvl="1"/>
            <a:r>
              <a:rPr lang="en-US" sz="2000" dirty="0"/>
              <a:t>Automatic Speech Recognition (RNN)</a:t>
            </a:r>
          </a:p>
          <a:p>
            <a:pPr marL="342891" lvl="1" indent="0">
              <a:buNone/>
            </a:pPr>
            <a:endParaRPr lang="en-US" sz="2000" dirty="0"/>
          </a:p>
        </p:txBody>
      </p:sp>
      <p:pic>
        <p:nvPicPr>
          <p:cNvPr id="1028" name="Picture 4">
            <a:extLst>
              <a:ext uri="{FF2B5EF4-FFF2-40B4-BE49-F238E27FC236}">
                <a16:creationId xmlns:a16="http://schemas.microsoft.com/office/drawing/2014/main" id="{92AF428B-8951-4CA3-B346-C6E1838BE8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8258" y="838200"/>
            <a:ext cx="4239542"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25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3E34-0D96-4903-86FF-E9892FB2D5D4}"/>
              </a:ext>
            </a:extLst>
          </p:cNvPr>
          <p:cNvSpPr>
            <a:spLocks noGrp="1"/>
          </p:cNvSpPr>
          <p:nvPr>
            <p:ph type="title"/>
          </p:nvPr>
        </p:nvSpPr>
        <p:spPr/>
        <p:txBody>
          <a:bodyPr/>
          <a:lstStyle/>
          <a:p>
            <a:r>
              <a:rPr lang="en-US" dirty="0"/>
              <a:t>Summary – AI vs ML vs DL</a:t>
            </a:r>
          </a:p>
        </p:txBody>
      </p:sp>
      <p:sp>
        <p:nvSpPr>
          <p:cNvPr id="3" name="Content Placeholder 2">
            <a:extLst>
              <a:ext uri="{FF2B5EF4-FFF2-40B4-BE49-F238E27FC236}">
                <a16:creationId xmlns:a16="http://schemas.microsoft.com/office/drawing/2014/main" id="{E58C542E-FA82-4F99-929E-7381DDB3ABCC}"/>
              </a:ext>
            </a:extLst>
          </p:cNvPr>
          <p:cNvSpPr>
            <a:spLocks noGrp="1"/>
          </p:cNvSpPr>
          <p:nvPr>
            <p:ph sz="half" idx="1"/>
          </p:nvPr>
        </p:nvSpPr>
        <p:spPr>
          <a:xfrm>
            <a:off x="76200" y="971550"/>
            <a:ext cx="5334000" cy="3810000"/>
          </a:xfrm>
        </p:spPr>
        <p:txBody>
          <a:bodyPr/>
          <a:lstStyle/>
          <a:p>
            <a:r>
              <a:rPr lang="en-US" sz="2000" dirty="0"/>
              <a:t>Subsets of each other</a:t>
            </a:r>
          </a:p>
          <a:p>
            <a:pPr lvl="1"/>
            <a:r>
              <a:rPr lang="en-US" sz="1600" dirty="0"/>
              <a:t>1950 – 1990: AI in the form of Expert systems (airplane autopilot) and Games (checkers, chess)</a:t>
            </a:r>
          </a:p>
          <a:p>
            <a:pPr lvl="1"/>
            <a:r>
              <a:rPr lang="en-US" sz="1600" dirty="0"/>
              <a:t>1990-  : Statistical Approaches with ML, busts AI winter</a:t>
            </a:r>
          </a:p>
          <a:p>
            <a:pPr lvl="1"/>
            <a:r>
              <a:rPr lang="en-US" sz="1600" dirty="0"/>
              <a:t>2010 - : Deep Learning revolutionizes CV, NLP among other applications</a:t>
            </a:r>
          </a:p>
          <a:p>
            <a:r>
              <a:rPr lang="en-US" sz="2000" dirty="0"/>
              <a:t>Narrow AI</a:t>
            </a:r>
          </a:p>
          <a:p>
            <a:pPr lvl="1"/>
            <a:r>
              <a:rPr lang="en-US" sz="1600" dirty="0"/>
              <a:t>Systems can do a few defined things (such as playing chess, or driving a car) as well, or better than humans</a:t>
            </a:r>
          </a:p>
          <a:p>
            <a:pPr lvl="1"/>
            <a:r>
              <a:rPr lang="en-US" sz="1600" dirty="0"/>
              <a:t>Can’t do EVERYTHING a human being can do – yet</a:t>
            </a:r>
          </a:p>
          <a:p>
            <a:r>
              <a:rPr lang="en-US" sz="2000" dirty="0"/>
              <a:t>AI is not “taking over the world” anytime soon</a:t>
            </a:r>
          </a:p>
          <a:p>
            <a:pPr lvl="1"/>
            <a:r>
              <a:rPr lang="en-US" sz="1600" dirty="0"/>
              <a:t>Tell your uncles to relax and stop using </a:t>
            </a:r>
            <a:r>
              <a:rPr lang="en-US" sz="1600" dirty="0" err="1"/>
              <a:t>Whatsapp</a:t>
            </a:r>
            <a:endParaRPr lang="en-US" sz="1600" dirty="0"/>
          </a:p>
        </p:txBody>
      </p:sp>
      <p:pic>
        <p:nvPicPr>
          <p:cNvPr id="2050" name="Picture 2" descr="AI, ML and DL: What's the difference? | by Roberta Nicora | Dative_io |  Medium">
            <a:extLst>
              <a:ext uri="{FF2B5EF4-FFF2-40B4-BE49-F238E27FC236}">
                <a16:creationId xmlns:a16="http://schemas.microsoft.com/office/drawing/2014/main" id="{DD10A3CD-178C-4AEC-8706-3C36A5437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314450"/>
            <a:ext cx="3264789"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43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59DBA-28B5-4CE8-8F76-4B90D4D62FE9}"/>
              </a:ext>
            </a:extLst>
          </p:cNvPr>
          <p:cNvSpPr>
            <a:spLocks noGrp="1"/>
          </p:cNvSpPr>
          <p:nvPr>
            <p:ph type="title"/>
          </p:nvPr>
        </p:nvSpPr>
        <p:spPr/>
        <p:txBody>
          <a:bodyPr/>
          <a:lstStyle/>
          <a:p>
            <a:r>
              <a:rPr lang="en-US" dirty="0"/>
              <a:t>What kind of ML system is it?</a:t>
            </a:r>
          </a:p>
        </p:txBody>
      </p:sp>
      <p:sp>
        <p:nvSpPr>
          <p:cNvPr id="13" name="TextBox 12">
            <a:extLst>
              <a:ext uri="{FF2B5EF4-FFF2-40B4-BE49-F238E27FC236}">
                <a16:creationId xmlns:a16="http://schemas.microsoft.com/office/drawing/2014/main" id="{390A3494-1BB2-4211-8345-CBD45E55FB8A}"/>
              </a:ext>
            </a:extLst>
          </p:cNvPr>
          <p:cNvSpPr txBox="1"/>
          <p:nvPr/>
        </p:nvSpPr>
        <p:spPr>
          <a:xfrm>
            <a:off x="391298" y="838200"/>
            <a:ext cx="8600302" cy="461665"/>
          </a:xfrm>
          <a:prstGeom prst="rect">
            <a:avLst/>
          </a:prstGeom>
          <a:noFill/>
        </p:spPr>
        <p:txBody>
          <a:bodyPr wrap="square" rtlCol="0">
            <a:spAutoFit/>
          </a:bodyPr>
          <a:lstStyle/>
          <a:p>
            <a:pPr marL="257168" marR="0" lvl="0" indent="-257168" algn="l" defTabSz="914400" rtl="0" eaLnBrk="0" fontAlgn="base" latinLnBrk="0" hangingPunct="0">
              <a:lnSpc>
                <a:spcPct val="100000"/>
              </a:lnSpc>
              <a:spcBef>
                <a:spcPct val="20000"/>
              </a:spcBef>
              <a:spcAft>
                <a:spcPct val="0"/>
              </a:spcAft>
              <a:buClr>
                <a:srgbClr val="333399"/>
              </a:buClr>
              <a:buSzTx/>
              <a:buFont typeface="Wingdings" pitchFamily="2" charset="2"/>
              <a:buChar char="§"/>
              <a:tabLst/>
              <a:defRPr/>
            </a:pPr>
            <a:r>
              <a:rPr kumimoji="0" lang="en-US" sz="2400" b="0" i="0" u="none" strike="noStrike" kern="0" cap="none" spc="0" normalizeH="0" baseline="0" noProof="0" dirty="0">
                <a:ln>
                  <a:noFill/>
                </a:ln>
                <a:solidFill>
                  <a:srgbClr val="333399"/>
                </a:solidFill>
                <a:effectLst/>
                <a:uLnTx/>
                <a:uFillTx/>
                <a:latin typeface="Calibri" pitchFamily="34" charset="0"/>
                <a:ea typeface="+mn-ea"/>
                <a:cs typeface="+mn-cs"/>
              </a:rPr>
              <a:t>Useful to classify ML systems based on the following criteria:</a:t>
            </a:r>
          </a:p>
        </p:txBody>
      </p:sp>
      <p:sp>
        <p:nvSpPr>
          <p:cNvPr id="15" name="TextBox 14">
            <a:extLst>
              <a:ext uri="{FF2B5EF4-FFF2-40B4-BE49-F238E27FC236}">
                <a16:creationId xmlns:a16="http://schemas.microsoft.com/office/drawing/2014/main" id="{3E208E76-9AA1-4D6F-B734-113D6285F800}"/>
              </a:ext>
            </a:extLst>
          </p:cNvPr>
          <p:cNvSpPr txBox="1"/>
          <p:nvPr/>
        </p:nvSpPr>
        <p:spPr>
          <a:xfrm>
            <a:off x="80320" y="1299865"/>
            <a:ext cx="4339280" cy="1581972"/>
          </a:xfrm>
          <a:prstGeom prst="rect">
            <a:avLst/>
          </a:prstGeom>
          <a:noFill/>
        </p:spPr>
        <p:txBody>
          <a:bodyPr wrap="square" rtlCol="0">
            <a:spAutoFit/>
          </a:bodyPr>
          <a:lstStyle/>
          <a:p>
            <a:pPr marL="205740" marR="0" lvl="1" algn="l" defTabSz="914400" rtl="0" eaLnBrk="0" fontAlgn="base" latinLnBrk="0" hangingPunct="0">
              <a:lnSpc>
                <a:spcPct val="100000"/>
              </a:lnSpc>
              <a:spcBef>
                <a:spcPct val="20000"/>
              </a:spcBef>
              <a:spcAft>
                <a:spcPct val="0"/>
              </a:spcAft>
              <a:buClr>
                <a:srgbClr val="000000"/>
              </a:buClr>
              <a:buSzTx/>
              <a:tabLst/>
              <a:defRPr/>
            </a:pPr>
            <a:r>
              <a:rPr kumimoji="0" lang="en-US" sz="2000" b="0" i="0" u="none" strike="noStrike" kern="0" cap="none" spc="0" normalizeH="0" baseline="0" noProof="0" dirty="0">
                <a:ln>
                  <a:noFill/>
                </a:ln>
                <a:solidFill>
                  <a:schemeClr val="accent2"/>
                </a:solidFill>
                <a:effectLst/>
                <a:uLnTx/>
                <a:uFillTx/>
                <a:latin typeface="Calibri" pitchFamily="34" charset="0"/>
              </a:rPr>
              <a:t>1. </a:t>
            </a:r>
            <a:r>
              <a:rPr kumimoji="0" lang="en-US" b="0" i="0" u="none" strike="noStrike" kern="0" cap="none" spc="0" normalizeH="0" baseline="0" noProof="0" dirty="0">
                <a:ln>
                  <a:noFill/>
                </a:ln>
                <a:solidFill>
                  <a:schemeClr val="accent2"/>
                </a:solidFill>
                <a:effectLst/>
                <a:uLnTx/>
                <a:uFillTx/>
                <a:latin typeface="Calibri" pitchFamily="34" charset="0"/>
              </a:rPr>
              <a:t>Does it require human supervision?</a:t>
            </a:r>
          </a:p>
          <a:p>
            <a:pPr marL="891531" lvl="2" indent="-342900" eaLnBrk="0" hangingPunct="0">
              <a:spcBef>
                <a:spcPct val="20000"/>
              </a:spcBef>
              <a:buClr>
                <a:srgbClr val="000000"/>
              </a:buClr>
              <a:buFont typeface="Wingdings" panose="05000000000000000000" pitchFamily="2" charset="2"/>
              <a:buChar char="Ø"/>
              <a:defRPr/>
            </a:pPr>
            <a:r>
              <a:rPr lang="en-US" sz="1600" kern="0" dirty="0">
                <a:solidFill>
                  <a:srgbClr val="000000"/>
                </a:solidFill>
                <a:latin typeface="Calibri" pitchFamily="34" charset="0"/>
              </a:rPr>
              <a:t>Supervised Learning</a:t>
            </a:r>
          </a:p>
          <a:p>
            <a:pPr marL="891531" lvl="2" indent="-342900" eaLnBrk="0" hangingPunct="0">
              <a:spcBef>
                <a:spcPct val="20000"/>
              </a:spcBef>
              <a:buClr>
                <a:srgbClr val="000000"/>
              </a:buClr>
              <a:buFont typeface="Wingdings" panose="05000000000000000000" pitchFamily="2" charset="2"/>
              <a:buChar char="Ø"/>
              <a:defRPr/>
            </a:pPr>
            <a:r>
              <a:rPr kumimoji="0" lang="en-US" sz="1600" b="0" i="0" u="none" strike="noStrike" kern="0" cap="none" spc="0" normalizeH="0" baseline="0" noProof="0" dirty="0" err="1">
                <a:ln>
                  <a:noFill/>
                </a:ln>
                <a:solidFill>
                  <a:srgbClr val="000000"/>
                </a:solidFill>
                <a:effectLst/>
                <a:uLnTx/>
                <a:uFillTx/>
                <a:latin typeface="Calibri" pitchFamily="34" charset="0"/>
              </a:rPr>
              <a:t>Semisupervised</a:t>
            </a:r>
            <a:r>
              <a:rPr kumimoji="0" lang="en-US" sz="1600" b="0" i="0" u="none" strike="noStrike" kern="0" cap="none" spc="0" normalizeH="0" baseline="0" noProof="0" dirty="0">
                <a:ln>
                  <a:noFill/>
                </a:ln>
                <a:solidFill>
                  <a:srgbClr val="000000"/>
                </a:solidFill>
                <a:effectLst/>
                <a:uLnTx/>
                <a:uFillTx/>
                <a:latin typeface="Calibri" pitchFamily="34" charset="0"/>
              </a:rPr>
              <a:t> Learning</a:t>
            </a:r>
          </a:p>
          <a:p>
            <a:pPr marL="891531" lvl="2" indent="-342900" eaLnBrk="0" hangingPunct="0">
              <a:spcBef>
                <a:spcPct val="20000"/>
              </a:spcBef>
              <a:buClr>
                <a:srgbClr val="000000"/>
              </a:buClr>
              <a:buFont typeface="Wingdings" panose="05000000000000000000" pitchFamily="2" charset="2"/>
              <a:buChar char="Ø"/>
              <a:defRPr/>
            </a:pPr>
            <a:r>
              <a:rPr lang="en-US" sz="1600" kern="0" dirty="0">
                <a:solidFill>
                  <a:srgbClr val="000000"/>
                </a:solidFill>
                <a:latin typeface="Calibri" pitchFamily="34" charset="0"/>
              </a:rPr>
              <a:t>Unsupervised Learning</a:t>
            </a:r>
          </a:p>
          <a:p>
            <a:pPr marL="891531" lvl="2" indent="-342900" eaLnBrk="0" hangingPunct="0">
              <a:spcBef>
                <a:spcPct val="20000"/>
              </a:spcBef>
              <a:buClr>
                <a:srgbClr val="000000"/>
              </a:buClr>
              <a:buFont typeface="Wingdings" panose="05000000000000000000" pitchFamily="2" charset="2"/>
              <a:buChar char="Ø"/>
              <a:defRPr/>
            </a:pPr>
            <a:r>
              <a:rPr kumimoji="0" lang="en-US" sz="1600" b="0" i="0" u="none" strike="noStrike" kern="0" cap="none" spc="0" normalizeH="0" baseline="0" noProof="0" dirty="0">
                <a:ln>
                  <a:noFill/>
                </a:ln>
                <a:solidFill>
                  <a:srgbClr val="000000"/>
                </a:solidFill>
                <a:effectLst/>
                <a:uLnTx/>
                <a:uFillTx/>
                <a:latin typeface="Calibri" pitchFamily="34" charset="0"/>
              </a:rPr>
              <a:t>Reinforcement Learning </a:t>
            </a:r>
          </a:p>
        </p:txBody>
      </p:sp>
      <p:sp>
        <p:nvSpPr>
          <p:cNvPr id="17" name="TextBox 16">
            <a:extLst>
              <a:ext uri="{FF2B5EF4-FFF2-40B4-BE49-F238E27FC236}">
                <a16:creationId xmlns:a16="http://schemas.microsoft.com/office/drawing/2014/main" id="{D48C98DF-05BB-4D62-A16D-C3DFB9D72548}"/>
              </a:ext>
            </a:extLst>
          </p:cNvPr>
          <p:cNvSpPr txBox="1"/>
          <p:nvPr/>
        </p:nvSpPr>
        <p:spPr>
          <a:xfrm>
            <a:off x="80320" y="3192690"/>
            <a:ext cx="4572000" cy="892552"/>
          </a:xfrm>
          <a:prstGeom prst="rect">
            <a:avLst/>
          </a:prstGeom>
          <a:noFill/>
        </p:spPr>
        <p:txBody>
          <a:bodyPr wrap="square" rtlCol="0">
            <a:spAutoFit/>
          </a:bodyPr>
          <a:lstStyle/>
          <a:p>
            <a:pPr marL="205740" lvl="1"/>
            <a:r>
              <a:rPr lang="en-US" sz="2000" dirty="0">
                <a:solidFill>
                  <a:schemeClr val="accent2"/>
                </a:solidFill>
                <a:latin typeface="Calibri" panose="020F0502020204030204" pitchFamily="34" charset="0"/>
                <a:cs typeface="Calibri" panose="020F0502020204030204" pitchFamily="34" charset="0"/>
              </a:rPr>
              <a:t>2</a:t>
            </a:r>
            <a:r>
              <a:rPr lang="en-US" dirty="0">
                <a:solidFill>
                  <a:schemeClr val="accent2"/>
                </a:solidFill>
                <a:latin typeface="Calibri" panose="020F0502020204030204" pitchFamily="34" charset="0"/>
                <a:cs typeface="Calibri" panose="020F0502020204030204" pitchFamily="34" charset="0"/>
              </a:rPr>
              <a:t>. Can it learn incrementally on the fly?</a:t>
            </a:r>
            <a:endParaRPr lang="en-US" sz="1600" dirty="0">
              <a:solidFill>
                <a:schemeClr val="accent2"/>
              </a:solidFill>
              <a:latin typeface="Calibri" panose="020F0502020204030204" pitchFamily="34" charset="0"/>
              <a:cs typeface="Calibri" panose="020F0502020204030204" pitchFamily="34" charset="0"/>
            </a:endParaRPr>
          </a:p>
          <a:p>
            <a:pPr marL="697230" lvl="2"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Online Learning</a:t>
            </a:r>
          </a:p>
          <a:p>
            <a:pPr marL="697230" lvl="2"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Batch Learning</a:t>
            </a:r>
          </a:p>
        </p:txBody>
      </p:sp>
      <p:sp>
        <p:nvSpPr>
          <p:cNvPr id="19" name="TextBox 18">
            <a:extLst>
              <a:ext uri="{FF2B5EF4-FFF2-40B4-BE49-F238E27FC236}">
                <a16:creationId xmlns:a16="http://schemas.microsoft.com/office/drawing/2014/main" id="{6503FC4F-81F4-4DAE-AAAA-DCE041E26580}"/>
              </a:ext>
            </a:extLst>
          </p:cNvPr>
          <p:cNvSpPr txBox="1"/>
          <p:nvPr/>
        </p:nvSpPr>
        <p:spPr>
          <a:xfrm>
            <a:off x="4114800" y="1276350"/>
            <a:ext cx="5342237" cy="892552"/>
          </a:xfrm>
          <a:prstGeom prst="rect">
            <a:avLst/>
          </a:prstGeom>
          <a:noFill/>
        </p:spPr>
        <p:txBody>
          <a:bodyPr wrap="square" rtlCol="0">
            <a:spAutoFit/>
          </a:bodyPr>
          <a:lstStyle/>
          <a:p>
            <a:pPr marL="205740" lvl="1"/>
            <a:r>
              <a:rPr lang="en-US" dirty="0">
                <a:solidFill>
                  <a:schemeClr val="accent2"/>
                </a:solidFill>
                <a:latin typeface="Calibri" panose="020F0502020204030204" pitchFamily="34" charset="0"/>
                <a:cs typeface="Calibri" panose="020F0502020204030204" pitchFamily="34" charset="0"/>
              </a:rPr>
              <a:t>3. Does the system build a predictive model?</a:t>
            </a:r>
          </a:p>
          <a:p>
            <a:pPr marL="697230" lvl="2"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Model-based Learning</a:t>
            </a:r>
          </a:p>
          <a:p>
            <a:pPr marL="697230" lvl="2"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Instance-based Learning</a:t>
            </a:r>
          </a:p>
        </p:txBody>
      </p:sp>
      <p:sp>
        <p:nvSpPr>
          <p:cNvPr id="23" name="TextBox 22">
            <a:extLst>
              <a:ext uri="{FF2B5EF4-FFF2-40B4-BE49-F238E27FC236}">
                <a16:creationId xmlns:a16="http://schemas.microsoft.com/office/drawing/2014/main" id="{C9E7EB9B-E310-4494-9D46-85B76205A6B9}"/>
              </a:ext>
            </a:extLst>
          </p:cNvPr>
          <p:cNvSpPr txBox="1"/>
          <p:nvPr/>
        </p:nvSpPr>
        <p:spPr>
          <a:xfrm>
            <a:off x="4419600" y="2715637"/>
            <a:ext cx="4690419" cy="1938992"/>
          </a:xfrm>
          <a:prstGeom prst="rect">
            <a:avLst/>
          </a:prstGeom>
          <a:noFill/>
        </p:spPr>
        <p:txBody>
          <a:bodyPr wrap="square" rtlCol="0">
            <a:spAutoFit/>
          </a:bodyPr>
          <a:lstStyle/>
          <a:p>
            <a:pPr marL="54864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These are not exclusive – can be combined</a:t>
            </a:r>
          </a:p>
          <a:p>
            <a:pPr marL="54864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e.g. Spam filter may learn on the fly with a deep neural network –  online, model-based, supervised learning system</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961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19"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2CFF-9E90-49BE-921E-132747F009E2}"/>
              </a:ext>
            </a:extLst>
          </p:cNvPr>
          <p:cNvSpPr>
            <a:spLocks noGrp="1"/>
          </p:cNvSpPr>
          <p:nvPr>
            <p:ph type="title"/>
          </p:nvPr>
        </p:nvSpPr>
        <p:spPr>
          <a:xfrm>
            <a:off x="1485900" y="96155"/>
            <a:ext cx="6172200" cy="742950"/>
          </a:xfrm>
        </p:spPr>
        <p:txBody>
          <a:bodyPr/>
          <a:lstStyle/>
          <a:p>
            <a:r>
              <a:rPr lang="en-US" dirty="0"/>
              <a:t>Supervised Learning</a:t>
            </a:r>
          </a:p>
        </p:txBody>
      </p:sp>
      <p:sp>
        <p:nvSpPr>
          <p:cNvPr id="3" name="Content Placeholder 2">
            <a:extLst>
              <a:ext uri="{FF2B5EF4-FFF2-40B4-BE49-F238E27FC236}">
                <a16:creationId xmlns:a16="http://schemas.microsoft.com/office/drawing/2014/main" id="{384F786F-6317-494C-94D0-388AF4ED94AC}"/>
              </a:ext>
            </a:extLst>
          </p:cNvPr>
          <p:cNvSpPr>
            <a:spLocks noGrp="1"/>
          </p:cNvSpPr>
          <p:nvPr>
            <p:ph idx="1"/>
          </p:nvPr>
        </p:nvSpPr>
        <p:spPr>
          <a:xfrm>
            <a:off x="11049" y="839105"/>
            <a:ext cx="3951352" cy="4125800"/>
          </a:xfrm>
        </p:spPr>
        <p:txBody>
          <a:bodyPr>
            <a:normAutofit/>
          </a:bodyPr>
          <a:lstStyle/>
          <a:p>
            <a:r>
              <a:rPr lang="en-US" sz="1800" dirty="0"/>
              <a:t>Training data fed to algorithm includes the desired answers/solutions (</a:t>
            </a:r>
            <a:r>
              <a:rPr lang="en-US" sz="1800" b="1" dirty="0"/>
              <a:t>labels)</a:t>
            </a:r>
          </a:p>
          <a:p>
            <a:r>
              <a:rPr lang="en-US" sz="1800" dirty="0"/>
              <a:t>Example algorithms:</a:t>
            </a:r>
          </a:p>
          <a:p>
            <a:pPr lvl="1"/>
            <a:r>
              <a:rPr lang="en-US" sz="1800" dirty="0"/>
              <a:t>Linear Regression</a:t>
            </a:r>
          </a:p>
          <a:p>
            <a:pPr lvl="1"/>
            <a:r>
              <a:rPr lang="en-US" sz="1800" dirty="0"/>
              <a:t>Logistic Regression</a:t>
            </a:r>
          </a:p>
          <a:p>
            <a:pPr lvl="1"/>
            <a:r>
              <a:rPr lang="en-US" sz="1800" dirty="0"/>
              <a:t>SVM</a:t>
            </a:r>
          </a:p>
          <a:p>
            <a:pPr lvl="1"/>
            <a:r>
              <a:rPr lang="en-US" sz="1800" dirty="0"/>
              <a:t>Decision Tree</a:t>
            </a:r>
          </a:p>
          <a:p>
            <a:pPr lvl="1"/>
            <a:r>
              <a:rPr lang="en-US" sz="1800" dirty="0"/>
              <a:t>Neural Network</a:t>
            </a:r>
          </a:p>
          <a:p>
            <a:endParaRPr lang="en-US" dirty="0"/>
          </a:p>
        </p:txBody>
      </p:sp>
      <p:pic>
        <p:nvPicPr>
          <p:cNvPr id="8" name="Picture 7">
            <a:extLst>
              <a:ext uri="{FF2B5EF4-FFF2-40B4-BE49-F238E27FC236}">
                <a16:creationId xmlns:a16="http://schemas.microsoft.com/office/drawing/2014/main" id="{C55FD446-0F8E-4FEE-BB74-D2B5AA20611F}"/>
              </a:ext>
            </a:extLst>
          </p:cNvPr>
          <p:cNvPicPr>
            <a:picLocks noChangeAspect="1"/>
          </p:cNvPicPr>
          <p:nvPr/>
        </p:nvPicPr>
        <p:blipFill>
          <a:blip r:embed="rId2"/>
          <a:stretch>
            <a:fillRect/>
          </a:stretch>
        </p:blipFill>
        <p:spPr>
          <a:xfrm>
            <a:off x="4114800" y="895350"/>
            <a:ext cx="4608935" cy="1935452"/>
          </a:xfrm>
          <a:prstGeom prst="rect">
            <a:avLst/>
          </a:prstGeom>
        </p:spPr>
      </p:pic>
      <p:pic>
        <p:nvPicPr>
          <p:cNvPr id="10" name="Picture 9">
            <a:extLst>
              <a:ext uri="{FF2B5EF4-FFF2-40B4-BE49-F238E27FC236}">
                <a16:creationId xmlns:a16="http://schemas.microsoft.com/office/drawing/2014/main" id="{F04C88F6-F680-4FDA-8AAE-EA134AC1B546}"/>
              </a:ext>
            </a:extLst>
          </p:cNvPr>
          <p:cNvPicPr>
            <a:picLocks noChangeAspect="1"/>
          </p:cNvPicPr>
          <p:nvPr/>
        </p:nvPicPr>
        <p:blipFill>
          <a:blip r:embed="rId3"/>
          <a:stretch>
            <a:fillRect/>
          </a:stretch>
        </p:blipFill>
        <p:spPr>
          <a:xfrm>
            <a:off x="4114800" y="3019618"/>
            <a:ext cx="3346014" cy="1914332"/>
          </a:xfrm>
          <a:prstGeom prst="rect">
            <a:avLst/>
          </a:prstGeom>
        </p:spPr>
      </p:pic>
    </p:spTree>
    <p:extLst>
      <p:ext uri="{BB962C8B-B14F-4D97-AF65-F5344CB8AC3E}">
        <p14:creationId xmlns:p14="http://schemas.microsoft.com/office/powerpoint/2010/main" val="215849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7CC6-7AED-4D46-ACA5-C17E3EC4D71B}"/>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26A2F1C2-C92B-414C-B856-807CA78B09EB}"/>
              </a:ext>
            </a:extLst>
          </p:cNvPr>
          <p:cNvSpPr>
            <a:spLocks noGrp="1"/>
          </p:cNvSpPr>
          <p:nvPr>
            <p:ph idx="1"/>
          </p:nvPr>
        </p:nvSpPr>
        <p:spPr>
          <a:xfrm>
            <a:off x="110204" y="838200"/>
            <a:ext cx="4537996" cy="4019550"/>
          </a:xfrm>
        </p:spPr>
        <p:txBody>
          <a:bodyPr>
            <a:normAutofit fontScale="92500" lnSpcReduction="10000"/>
          </a:bodyPr>
          <a:lstStyle/>
          <a:p>
            <a:r>
              <a:rPr lang="en-US" sz="2200" dirty="0"/>
              <a:t>Training data is unlabeled</a:t>
            </a:r>
          </a:p>
          <a:p>
            <a:pPr lvl="1"/>
            <a:r>
              <a:rPr lang="en-US" sz="1900" dirty="0"/>
              <a:t>System learns without direct human supervision</a:t>
            </a:r>
          </a:p>
          <a:p>
            <a:r>
              <a:rPr lang="en-US" sz="2200" dirty="0"/>
              <a:t>Widely used in: </a:t>
            </a:r>
          </a:p>
          <a:p>
            <a:pPr lvl="1"/>
            <a:r>
              <a:rPr lang="en-US" sz="1900" dirty="0"/>
              <a:t>Clustering</a:t>
            </a:r>
          </a:p>
          <a:p>
            <a:pPr lvl="1"/>
            <a:r>
              <a:rPr lang="en-US" sz="1900" dirty="0"/>
              <a:t>Anomaly detection </a:t>
            </a:r>
          </a:p>
          <a:p>
            <a:pPr lvl="1"/>
            <a:r>
              <a:rPr lang="en-US" sz="1900" dirty="0"/>
              <a:t>Association mining</a:t>
            </a:r>
          </a:p>
          <a:p>
            <a:pPr lvl="1"/>
            <a:r>
              <a:rPr lang="en-US" sz="1900" dirty="0"/>
              <a:t>Data preprocessing</a:t>
            </a:r>
          </a:p>
          <a:p>
            <a:r>
              <a:rPr lang="en-US" sz="2200" dirty="0"/>
              <a:t>Example algorithms:</a:t>
            </a:r>
          </a:p>
          <a:p>
            <a:pPr lvl="1"/>
            <a:r>
              <a:rPr lang="en-US" sz="1900" dirty="0"/>
              <a:t>K-means</a:t>
            </a:r>
          </a:p>
          <a:p>
            <a:pPr lvl="1"/>
            <a:r>
              <a:rPr lang="en-US" sz="1900" dirty="0"/>
              <a:t>PCA</a:t>
            </a:r>
          </a:p>
          <a:p>
            <a:pPr lvl="1"/>
            <a:r>
              <a:rPr lang="en-US" sz="1900" dirty="0"/>
              <a:t>SVD</a:t>
            </a:r>
          </a:p>
          <a:p>
            <a:pPr lvl="1"/>
            <a:r>
              <a:rPr lang="en-US" sz="1900" dirty="0"/>
              <a:t>ICA</a:t>
            </a:r>
          </a:p>
          <a:p>
            <a:pPr lvl="1"/>
            <a:endParaRPr lang="en-US" dirty="0"/>
          </a:p>
          <a:p>
            <a:pPr lvl="1"/>
            <a:endParaRPr lang="en-US" dirty="0"/>
          </a:p>
          <a:p>
            <a:endParaRPr lang="en-US" dirty="0"/>
          </a:p>
          <a:p>
            <a:pPr marL="0" indent="0">
              <a:buNone/>
            </a:pPr>
            <a:endParaRPr lang="en-US" dirty="0"/>
          </a:p>
        </p:txBody>
      </p:sp>
      <p:pic>
        <p:nvPicPr>
          <p:cNvPr id="8" name="Picture 7">
            <a:extLst>
              <a:ext uri="{FF2B5EF4-FFF2-40B4-BE49-F238E27FC236}">
                <a16:creationId xmlns:a16="http://schemas.microsoft.com/office/drawing/2014/main" id="{05181D39-F55E-48E1-AF36-2071BC28A9E6}"/>
              </a:ext>
            </a:extLst>
          </p:cNvPr>
          <p:cNvPicPr>
            <a:picLocks noChangeAspect="1"/>
          </p:cNvPicPr>
          <p:nvPr/>
        </p:nvPicPr>
        <p:blipFill rotWithShape="1">
          <a:blip r:embed="rId2"/>
          <a:srcRect r="14466"/>
          <a:stretch/>
        </p:blipFill>
        <p:spPr>
          <a:xfrm>
            <a:off x="4343401" y="949659"/>
            <a:ext cx="4537996" cy="1926126"/>
          </a:xfrm>
          <a:prstGeom prst="rect">
            <a:avLst/>
          </a:prstGeom>
        </p:spPr>
      </p:pic>
      <p:pic>
        <p:nvPicPr>
          <p:cNvPr id="10" name="Picture 9">
            <a:extLst>
              <a:ext uri="{FF2B5EF4-FFF2-40B4-BE49-F238E27FC236}">
                <a16:creationId xmlns:a16="http://schemas.microsoft.com/office/drawing/2014/main" id="{3331192C-CA7A-4FE2-90FF-D4762ED6E9C7}"/>
              </a:ext>
            </a:extLst>
          </p:cNvPr>
          <p:cNvPicPr>
            <a:picLocks noChangeAspect="1"/>
          </p:cNvPicPr>
          <p:nvPr/>
        </p:nvPicPr>
        <p:blipFill rotWithShape="1">
          <a:blip r:embed="rId3"/>
          <a:srcRect r="13702"/>
          <a:stretch/>
        </p:blipFill>
        <p:spPr>
          <a:xfrm>
            <a:off x="4343400" y="2952750"/>
            <a:ext cx="4537995" cy="1926126"/>
          </a:xfrm>
          <a:prstGeom prst="rect">
            <a:avLst/>
          </a:prstGeom>
        </p:spPr>
      </p:pic>
    </p:spTree>
    <p:extLst>
      <p:ext uri="{BB962C8B-B14F-4D97-AF65-F5344CB8AC3E}">
        <p14:creationId xmlns:p14="http://schemas.microsoft.com/office/powerpoint/2010/main" val="275895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CC12-8CD3-4397-9DA3-0AF15F6169FB}"/>
              </a:ext>
            </a:extLst>
          </p:cNvPr>
          <p:cNvSpPr>
            <a:spLocks noGrp="1"/>
          </p:cNvSpPr>
          <p:nvPr>
            <p:ph type="title"/>
          </p:nvPr>
        </p:nvSpPr>
        <p:spPr/>
        <p:txBody>
          <a:bodyPr/>
          <a:lstStyle/>
          <a:p>
            <a:r>
              <a:rPr lang="en-US" dirty="0" err="1"/>
              <a:t>Semisupervised</a:t>
            </a:r>
            <a:r>
              <a:rPr lang="en-US" dirty="0"/>
              <a:t> Learning</a:t>
            </a:r>
          </a:p>
        </p:txBody>
      </p:sp>
      <p:sp>
        <p:nvSpPr>
          <p:cNvPr id="3" name="Content Placeholder 2">
            <a:extLst>
              <a:ext uri="{FF2B5EF4-FFF2-40B4-BE49-F238E27FC236}">
                <a16:creationId xmlns:a16="http://schemas.microsoft.com/office/drawing/2014/main" id="{EE2FF9F4-0D0C-4E50-83AC-D664C039D7FD}"/>
              </a:ext>
            </a:extLst>
          </p:cNvPr>
          <p:cNvSpPr>
            <a:spLocks noGrp="1"/>
          </p:cNvSpPr>
          <p:nvPr>
            <p:ph idx="1"/>
          </p:nvPr>
        </p:nvSpPr>
        <p:spPr>
          <a:xfrm>
            <a:off x="304800" y="1047750"/>
            <a:ext cx="3657600" cy="3546873"/>
          </a:xfrm>
        </p:spPr>
        <p:txBody>
          <a:bodyPr/>
          <a:lstStyle/>
          <a:p>
            <a:r>
              <a:rPr lang="en-US" sz="2000" dirty="0"/>
              <a:t>Partially labeled data</a:t>
            </a:r>
          </a:p>
          <a:p>
            <a:pPr lvl="1"/>
            <a:r>
              <a:rPr lang="en-US" sz="2000" dirty="0"/>
              <a:t>Unsupervised learning used to cluster similar data together</a:t>
            </a:r>
          </a:p>
          <a:p>
            <a:pPr lvl="1"/>
            <a:r>
              <a:rPr lang="en-US" sz="2000" dirty="0"/>
              <a:t>Human input taken to label the clusters</a:t>
            </a:r>
          </a:p>
          <a:p>
            <a:pPr lvl="1"/>
            <a:r>
              <a:rPr lang="en-US" sz="2000" dirty="0"/>
              <a:t>e.g. Google Photos will cluster similar faces, and ask the user if they are the same person</a:t>
            </a:r>
          </a:p>
        </p:txBody>
      </p:sp>
      <p:pic>
        <p:nvPicPr>
          <p:cNvPr id="4098" name="Picture 2" descr="Improve Search Results 1 of 1 Same or Different Person? Rfre Same Different  Not Sure Google Photos Is Hilarious 😂 | Google Meme on ME.ME">
            <a:extLst>
              <a:ext uri="{FF2B5EF4-FFF2-40B4-BE49-F238E27FC236}">
                <a16:creationId xmlns:a16="http://schemas.microsoft.com/office/drawing/2014/main" id="{99DA2560-CDA3-4464-A530-FAB36A310D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99" t="2753" r="6401" b="21335"/>
          <a:stretch/>
        </p:blipFill>
        <p:spPr bwMode="auto">
          <a:xfrm>
            <a:off x="4572000" y="971550"/>
            <a:ext cx="42672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16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1C9F-CA50-4F4A-ADC7-ADB8909F434F}"/>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9FC97A0C-2A29-41D1-9936-0584C4DB8AA3}"/>
              </a:ext>
            </a:extLst>
          </p:cNvPr>
          <p:cNvSpPr>
            <a:spLocks noGrp="1"/>
          </p:cNvSpPr>
          <p:nvPr>
            <p:ph idx="1"/>
          </p:nvPr>
        </p:nvSpPr>
        <p:spPr>
          <a:xfrm>
            <a:off x="76200" y="1123950"/>
            <a:ext cx="4191001" cy="3733800"/>
          </a:xfrm>
        </p:spPr>
        <p:txBody>
          <a:bodyPr>
            <a:normAutofit fontScale="92500" lnSpcReduction="10000"/>
          </a:bodyPr>
          <a:lstStyle/>
          <a:p>
            <a:r>
              <a:rPr lang="en-US" sz="1900" dirty="0"/>
              <a:t>The learning system (agent) can:</a:t>
            </a:r>
          </a:p>
          <a:p>
            <a:pPr lvl="1"/>
            <a:r>
              <a:rPr lang="en-US" sz="1900" dirty="0"/>
              <a:t>Observe the environment</a:t>
            </a:r>
          </a:p>
          <a:p>
            <a:pPr lvl="1"/>
            <a:r>
              <a:rPr lang="en-US" sz="1900" dirty="0"/>
              <a:t>Select and perform an action</a:t>
            </a:r>
          </a:p>
          <a:p>
            <a:pPr lvl="1"/>
            <a:r>
              <a:rPr lang="en-US" sz="1900" dirty="0"/>
              <a:t>Get rewards/penalties as a result</a:t>
            </a:r>
          </a:p>
          <a:p>
            <a:r>
              <a:rPr lang="en-US" sz="1900" dirty="0"/>
              <a:t>Learns what the best policy should be</a:t>
            </a:r>
          </a:p>
          <a:p>
            <a:pPr lvl="1"/>
            <a:r>
              <a:rPr lang="en-US" sz="1900" dirty="0"/>
              <a:t>Policy defines what actions should be chosen in a certain situation</a:t>
            </a:r>
          </a:p>
          <a:p>
            <a:r>
              <a:rPr lang="en-US" sz="1900" dirty="0"/>
              <a:t>Very effective in controlled environments (such as a game of chess)</a:t>
            </a:r>
          </a:p>
          <a:p>
            <a:pPr lvl="1"/>
            <a:r>
              <a:rPr lang="en-US" sz="1900" dirty="0"/>
              <a:t>With the progress in deep learning, increasingly used in more complex tasks (such as driving the mars rover)</a:t>
            </a:r>
          </a:p>
          <a:p>
            <a:pPr lvl="1"/>
            <a:endParaRPr lang="en-US" sz="2000" dirty="0"/>
          </a:p>
        </p:txBody>
      </p:sp>
      <p:pic>
        <p:nvPicPr>
          <p:cNvPr id="5" name="Picture 4">
            <a:extLst>
              <a:ext uri="{FF2B5EF4-FFF2-40B4-BE49-F238E27FC236}">
                <a16:creationId xmlns:a16="http://schemas.microsoft.com/office/drawing/2014/main" id="{5D8976CA-C4BE-408C-89E7-DBA0760D1084}"/>
              </a:ext>
            </a:extLst>
          </p:cNvPr>
          <p:cNvPicPr>
            <a:picLocks noChangeAspect="1"/>
          </p:cNvPicPr>
          <p:nvPr/>
        </p:nvPicPr>
        <p:blipFill>
          <a:blip r:embed="rId2"/>
          <a:stretch>
            <a:fillRect/>
          </a:stretch>
        </p:blipFill>
        <p:spPr>
          <a:xfrm>
            <a:off x="4572000" y="1123950"/>
            <a:ext cx="4344964" cy="3359675"/>
          </a:xfrm>
          <a:prstGeom prst="rect">
            <a:avLst/>
          </a:prstGeom>
        </p:spPr>
      </p:pic>
    </p:spTree>
    <p:extLst>
      <p:ext uri="{BB962C8B-B14F-4D97-AF65-F5344CB8AC3E}">
        <p14:creationId xmlns:p14="http://schemas.microsoft.com/office/powerpoint/2010/main" val="9608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2086-96FE-46E9-A263-051F2C0A4E3E}"/>
              </a:ext>
            </a:extLst>
          </p:cNvPr>
          <p:cNvSpPr>
            <a:spLocks noGrp="1"/>
          </p:cNvSpPr>
          <p:nvPr>
            <p:ph type="title"/>
          </p:nvPr>
        </p:nvSpPr>
        <p:spPr/>
        <p:txBody>
          <a:bodyPr/>
          <a:lstStyle/>
          <a:p>
            <a:r>
              <a:rPr lang="en-US" dirty="0"/>
              <a:t>Batch Learning vs Online Learning</a:t>
            </a:r>
          </a:p>
        </p:txBody>
      </p:sp>
      <p:sp>
        <p:nvSpPr>
          <p:cNvPr id="3" name="Content Placeholder 2">
            <a:extLst>
              <a:ext uri="{FF2B5EF4-FFF2-40B4-BE49-F238E27FC236}">
                <a16:creationId xmlns:a16="http://schemas.microsoft.com/office/drawing/2014/main" id="{ABF8172E-86AF-4353-955D-973961B95C11}"/>
              </a:ext>
            </a:extLst>
          </p:cNvPr>
          <p:cNvSpPr>
            <a:spLocks noGrp="1"/>
          </p:cNvSpPr>
          <p:nvPr>
            <p:ph idx="1"/>
          </p:nvPr>
        </p:nvSpPr>
        <p:spPr>
          <a:xfrm>
            <a:off x="304800" y="1047750"/>
            <a:ext cx="3915863" cy="3546873"/>
          </a:xfrm>
        </p:spPr>
        <p:txBody>
          <a:bodyPr/>
          <a:lstStyle/>
          <a:p>
            <a:r>
              <a:rPr lang="en-US" sz="1800" dirty="0"/>
              <a:t>Batch Learning</a:t>
            </a:r>
          </a:p>
          <a:p>
            <a:pPr lvl="1"/>
            <a:r>
              <a:rPr lang="en-US" sz="1800" dirty="0"/>
              <a:t>Not capable of learning after deployment</a:t>
            </a:r>
          </a:p>
          <a:p>
            <a:pPr lvl="1"/>
            <a:r>
              <a:rPr lang="en-US" sz="1800" dirty="0"/>
              <a:t>Must be retrained from scratch – computationally expensive!</a:t>
            </a:r>
          </a:p>
          <a:p>
            <a:r>
              <a:rPr lang="en-US" sz="1800" dirty="0"/>
              <a:t>Online Learning</a:t>
            </a:r>
          </a:p>
          <a:p>
            <a:pPr lvl="1"/>
            <a:r>
              <a:rPr lang="en-US" sz="1800" dirty="0"/>
              <a:t>Can continue to learn after deployment</a:t>
            </a:r>
          </a:p>
          <a:p>
            <a:pPr lvl="1"/>
            <a:r>
              <a:rPr lang="en-US" sz="1800" dirty="0"/>
              <a:t>Can take advantage of parallel computing – no down time</a:t>
            </a:r>
          </a:p>
          <a:p>
            <a:pPr lvl="1"/>
            <a:r>
              <a:rPr lang="en-US" sz="1800" dirty="0"/>
              <a:t>Preferred choice in production</a:t>
            </a:r>
          </a:p>
          <a:p>
            <a:pPr lvl="1"/>
            <a:endParaRPr lang="en-US" sz="2000" dirty="0"/>
          </a:p>
        </p:txBody>
      </p:sp>
      <p:pic>
        <p:nvPicPr>
          <p:cNvPr id="5" name="Picture 4">
            <a:extLst>
              <a:ext uri="{FF2B5EF4-FFF2-40B4-BE49-F238E27FC236}">
                <a16:creationId xmlns:a16="http://schemas.microsoft.com/office/drawing/2014/main" id="{DF22411A-953A-4456-9D83-9233EDDB8286}"/>
              </a:ext>
            </a:extLst>
          </p:cNvPr>
          <p:cNvPicPr>
            <a:picLocks noChangeAspect="1"/>
          </p:cNvPicPr>
          <p:nvPr/>
        </p:nvPicPr>
        <p:blipFill>
          <a:blip r:embed="rId2"/>
          <a:stretch>
            <a:fillRect/>
          </a:stretch>
        </p:blipFill>
        <p:spPr>
          <a:xfrm>
            <a:off x="4276154" y="1671180"/>
            <a:ext cx="4563046" cy="2300012"/>
          </a:xfrm>
          <a:prstGeom prst="rect">
            <a:avLst/>
          </a:prstGeom>
        </p:spPr>
      </p:pic>
    </p:spTree>
    <p:extLst>
      <p:ext uri="{BB962C8B-B14F-4D97-AF65-F5344CB8AC3E}">
        <p14:creationId xmlns:p14="http://schemas.microsoft.com/office/powerpoint/2010/main" val="306115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95FE82-6CA2-42DA-BF36-32820D6BAF4D}"/>
              </a:ext>
            </a:extLst>
          </p:cNvPr>
          <p:cNvPicPr>
            <a:picLocks noChangeAspect="1"/>
          </p:cNvPicPr>
          <p:nvPr/>
        </p:nvPicPr>
        <p:blipFill>
          <a:blip r:embed="rId3"/>
          <a:stretch>
            <a:fillRect/>
          </a:stretch>
        </p:blipFill>
        <p:spPr>
          <a:xfrm>
            <a:off x="2895600" y="895350"/>
            <a:ext cx="3187811" cy="4248150"/>
          </a:xfrm>
          <a:prstGeom prst="rect">
            <a:avLst/>
          </a:prstGeom>
        </p:spPr>
      </p:pic>
    </p:spTree>
    <p:extLst>
      <p:ext uri="{BB962C8B-B14F-4D97-AF65-F5344CB8AC3E}">
        <p14:creationId xmlns:p14="http://schemas.microsoft.com/office/powerpoint/2010/main" val="466810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7431-574D-4848-85D3-7AF84574B6A9}"/>
              </a:ext>
            </a:extLst>
          </p:cNvPr>
          <p:cNvSpPr>
            <a:spLocks noGrp="1"/>
          </p:cNvSpPr>
          <p:nvPr>
            <p:ph type="title"/>
          </p:nvPr>
        </p:nvSpPr>
        <p:spPr/>
        <p:txBody>
          <a:bodyPr/>
          <a:lstStyle/>
          <a:p>
            <a:r>
              <a:rPr lang="en-US" dirty="0"/>
              <a:t>Instance-Based vs Model-Based Learning</a:t>
            </a:r>
          </a:p>
        </p:txBody>
      </p:sp>
      <p:sp>
        <p:nvSpPr>
          <p:cNvPr id="3" name="Content Placeholder 2">
            <a:extLst>
              <a:ext uri="{FF2B5EF4-FFF2-40B4-BE49-F238E27FC236}">
                <a16:creationId xmlns:a16="http://schemas.microsoft.com/office/drawing/2014/main" id="{9617148E-0138-4254-B2A9-6175CC006633}"/>
              </a:ext>
            </a:extLst>
          </p:cNvPr>
          <p:cNvSpPr>
            <a:spLocks noGrp="1"/>
          </p:cNvSpPr>
          <p:nvPr>
            <p:ph idx="1"/>
          </p:nvPr>
        </p:nvSpPr>
        <p:spPr>
          <a:xfrm>
            <a:off x="304800" y="1047750"/>
            <a:ext cx="4267200" cy="3546873"/>
          </a:xfrm>
        </p:spPr>
        <p:txBody>
          <a:bodyPr/>
          <a:lstStyle/>
          <a:p>
            <a:r>
              <a:rPr lang="en-US" sz="2000" dirty="0"/>
              <a:t>Two approaches to generalization</a:t>
            </a:r>
          </a:p>
          <a:p>
            <a:r>
              <a:rPr lang="en-US" sz="2000" dirty="0"/>
              <a:t>Instance-based Learning</a:t>
            </a:r>
          </a:p>
          <a:p>
            <a:pPr lvl="1"/>
            <a:r>
              <a:rPr lang="en-US" sz="1800" dirty="0"/>
              <a:t>Memorize known data</a:t>
            </a:r>
          </a:p>
          <a:p>
            <a:pPr lvl="1"/>
            <a:r>
              <a:rPr lang="en-US" sz="1800" dirty="0"/>
              <a:t>Use similarity measure to generalize new instances</a:t>
            </a:r>
          </a:p>
          <a:p>
            <a:pPr lvl="1"/>
            <a:r>
              <a:rPr lang="en-US" sz="1800" dirty="0"/>
              <a:t>e.g. new instance is a triangle because it’s similar to the other triangles</a:t>
            </a:r>
          </a:p>
          <a:p>
            <a:r>
              <a:rPr lang="en-US" sz="2000" dirty="0"/>
              <a:t>Model-based Learning</a:t>
            </a:r>
          </a:p>
          <a:p>
            <a:pPr lvl="1"/>
            <a:r>
              <a:rPr lang="en-US" sz="1800" dirty="0"/>
              <a:t>Build model from training data</a:t>
            </a:r>
          </a:p>
          <a:p>
            <a:pPr lvl="1"/>
            <a:r>
              <a:rPr lang="en-US" sz="1800" dirty="0"/>
              <a:t>Predict based on model output</a:t>
            </a:r>
          </a:p>
          <a:p>
            <a:pPr lvl="1"/>
            <a:endParaRPr lang="en-US" sz="2000" dirty="0"/>
          </a:p>
        </p:txBody>
      </p:sp>
      <p:pic>
        <p:nvPicPr>
          <p:cNvPr id="5" name="Picture 4">
            <a:extLst>
              <a:ext uri="{FF2B5EF4-FFF2-40B4-BE49-F238E27FC236}">
                <a16:creationId xmlns:a16="http://schemas.microsoft.com/office/drawing/2014/main" id="{C5CD648D-3D9C-4881-A059-CB3166D2B552}"/>
              </a:ext>
            </a:extLst>
          </p:cNvPr>
          <p:cNvPicPr>
            <a:picLocks noChangeAspect="1"/>
          </p:cNvPicPr>
          <p:nvPr/>
        </p:nvPicPr>
        <p:blipFill rotWithShape="1">
          <a:blip r:embed="rId2"/>
          <a:srcRect r="14390"/>
          <a:stretch/>
        </p:blipFill>
        <p:spPr>
          <a:xfrm>
            <a:off x="4808957" y="1144256"/>
            <a:ext cx="4030243" cy="1960894"/>
          </a:xfrm>
          <a:prstGeom prst="rect">
            <a:avLst/>
          </a:prstGeom>
        </p:spPr>
      </p:pic>
      <p:pic>
        <p:nvPicPr>
          <p:cNvPr id="7" name="Picture 6">
            <a:extLst>
              <a:ext uri="{FF2B5EF4-FFF2-40B4-BE49-F238E27FC236}">
                <a16:creationId xmlns:a16="http://schemas.microsoft.com/office/drawing/2014/main" id="{75970B2A-5B0F-47B5-AF26-A869EAF1E334}"/>
              </a:ext>
            </a:extLst>
          </p:cNvPr>
          <p:cNvPicPr>
            <a:picLocks noChangeAspect="1"/>
          </p:cNvPicPr>
          <p:nvPr/>
        </p:nvPicPr>
        <p:blipFill rotWithShape="1">
          <a:blip r:embed="rId3"/>
          <a:srcRect t="1229" r="8639"/>
          <a:stretch/>
        </p:blipFill>
        <p:spPr>
          <a:xfrm>
            <a:off x="4808957" y="3150154"/>
            <a:ext cx="4030243" cy="1853192"/>
          </a:xfrm>
          <a:prstGeom prst="rect">
            <a:avLst/>
          </a:prstGeom>
        </p:spPr>
      </p:pic>
    </p:spTree>
    <p:extLst>
      <p:ext uri="{BB962C8B-B14F-4D97-AF65-F5344CB8AC3E}">
        <p14:creationId xmlns:p14="http://schemas.microsoft.com/office/powerpoint/2010/main" val="77250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68BA7-D856-4F52-90B5-2328AE795A87}"/>
              </a:ext>
            </a:extLst>
          </p:cNvPr>
          <p:cNvSpPr>
            <a:spLocks noGrp="1"/>
          </p:cNvSpPr>
          <p:nvPr>
            <p:ph type="title"/>
          </p:nvPr>
        </p:nvSpPr>
        <p:spPr/>
        <p:txBody>
          <a:bodyPr/>
          <a:lstStyle/>
          <a:p>
            <a:r>
              <a:rPr lang="en-US" dirty="0"/>
              <a:t>Example ML Task: Does money make people happy?</a:t>
            </a:r>
          </a:p>
        </p:txBody>
      </p:sp>
      <p:pic>
        <p:nvPicPr>
          <p:cNvPr id="5" name="Picture 4">
            <a:extLst>
              <a:ext uri="{FF2B5EF4-FFF2-40B4-BE49-F238E27FC236}">
                <a16:creationId xmlns:a16="http://schemas.microsoft.com/office/drawing/2014/main" id="{AD0EF729-61BD-406A-8E21-7E086C218FA9}"/>
              </a:ext>
            </a:extLst>
          </p:cNvPr>
          <p:cNvPicPr>
            <a:picLocks noChangeAspect="1"/>
          </p:cNvPicPr>
          <p:nvPr/>
        </p:nvPicPr>
        <p:blipFill>
          <a:blip r:embed="rId2"/>
          <a:stretch>
            <a:fillRect/>
          </a:stretch>
        </p:blipFill>
        <p:spPr>
          <a:xfrm>
            <a:off x="1704975" y="857250"/>
            <a:ext cx="2943225" cy="1714500"/>
          </a:xfrm>
          <a:prstGeom prst="rect">
            <a:avLst/>
          </a:prstGeom>
        </p:spPr>
      </p:pic>
      <p:pic>
        <p:nvPicPr>
          <p:cNvPr id="7" name="Picture 6">
            <a:extLst>
              <a:ext uri="{FF2B5EF4-FFF2-40B4-BE49-F238E27FC236}">
                <a16:creationId xmlns:a16="http://schemas.microsoft.com/office/drawing/2014/main" id="{592C2745-A570-43A0-B355-6B3B916C340E}"/>
              </a:ext>
            </a:extLst>
          </p:cNvPr>
          <p:cNvPicPr>
            <a:picLocks noChangeAspect="1"/>
          </p:cNvPicPr>
          <p:nvPr/>
        </p:nvPicPr>
        <p:blipFill>
          <a:blip r:embed="rId3"/>
          <a:stretch>
            <a:fillRect/>
          </a:stretch>
        </p:blipFill>
        <p:spPr>
          <a:xfrm>
            <a:off x="152400" y="2533650"/>
            <a:ext cx="5867400" cy="2609850"/>
          </a:xfrm>
          <a:prstGeom prst="rect">
            <a:avLst/>
          </a:prstGeom>
        </p:spPr>
      </p:pic>
      <p:sp>
        <p:nvSpPr>
          <p:cNvPr id="8" name="TextBox 7">
            <a:extLst>
              <a:ext uri="{FF2B5EF4-FFF2-40B4-BE49-F238E27FC236}">
                <a16:creationId xmlns:a16="http://schemas.microsoft.com/office/drawing/2014/main" id="{C33F68E8-279F-4116-AB3B-7BA2EEAE39BD}"/>
              </a:ext>
            </a:extLst>
          </p:cNvPr>
          <p:cNvSpPr txBox="1"/>
          <p:nvPr/>
        </p:nvSpPr>
        <p:spPr>
          <a:xfrm>
            <a:off x="5992368" y="2724150"/>
            <a:ext cx="2877312" cy="1938992"/>
          </a:xfrm>
          <a:prstGeom prst="rect">
            <a:avLst/>
          </a:prstGeom>
          <a:noFill/>
        </p:spPr>
        <p:txBody>
          <a:bodyPr wrap="square" rtlCol="0">
            <a:spAutoFit/>
          </a:bodyPr>
          <a:lstStyle/>
          <a:p>
            <a:r>
              <a:rPr lang="en-US" sz="2400" dirty="0">
                <a:latin typeface="Calibri"/>
                <a:cs typeface="Calibri"/>
              </a:rPr>
              <a:t>What relationship can we infer between life satisfaction and GDP per capita from the graph?</a:t>
            </a:r>
          </a:p>
        </p:txBody>
      </p:sp>
      <p:sp>
        <p:nvSpPr>
          <p:cNvPr id="10" name="TextBox 9">
            <a:extLst>
              <a:ext uri="{FF2B5EF4-FFF2-40B4-BE49-F238E27FC236}">
                <a16:creationId xmlns:a16="http://schemas.microsoft.com/office/drawing/2014/main" id="{3FBA6501-71B7-4F42-9017-3D2A4408CAB9}"/>
              </a:ext>
            </a:extLst>
          </p:cNvPr>
          <p:cNvSpPr txBox="1"/>
          <p:nvPr/>
        </p:nvSpPr>
        <p:spPr>
          <a:xfrm>
            <a:off x="4852416" y="1239619"/>
            <a:ext cx="3758184"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a:cs typeface="Calibri"/>
              </a:rPr>
              <a:t>Life Satisfaction data from OECD</a:t>
            </a:r>
          </a:p>
          <a:p>
            <a:pPr marL="285750" indent="-285750">
              <a:buFont typeface="Arial" panose="020B0604020202020204" pitchFamily="34" charset="0"/>
              <a:buChar char="•"/>
            </a:pPr>
            <a:r>
              <a:rPr lang="en-US" dirty="0">
                <a:latin typeface="Calibri"/>
                <a:cs typeface="Calibri"/>
              </a:rPr>
              <a:t>GDP per capita data from IMF</a:t>
            </a:r>
          </a:p>
        </p:txBody>
      </p:sp>
    </p:spTree>
    <p:extLst>
      <p:ext uri="{BB962C8B-B14F-4D97-AF65-F5344CB8AC3E}">
        <p14:creationId xmlns:p14="http://schemas.microsoft.com/office/powerpoint/2010/main" val="87709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662D-FD58-4B94-B682-9E6195836B97}"/>
              </a:ext>
            </a:extLst>
          </p:cNvPr>
          <p:cNvSpPr>
            <a:spLocks noGrp="1"/>
          </p:cNvSpPr>
          <p:nvPr>
            <p:ph type="title"/>
          </p:nvPr>
        </p:nvSpPr>
        <p:spPr/>
        <p:txBody>
          <a:bodyPr/>
          <a:lstStyle/>
          <a:p>
            <a:r>
              <a:rPr lang="en-US" dirty="0"/>
              <a:t>Model Selection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AD017B-15CC-42EF-A2B5-BDA63BDBEFB2}"/>
                  </a:ext>
                </a:extLst>
              </p:cNvPr>
              <p:cNvSpPr>
                <a:spLocks noGrp="1"/>
              </p:cNvSpPr>
              <p:nvPr>
                <p:ph sz="half" idx="1"/>
              </p:nvPr>
            </p:nvSpPr>
            <p:spPr>
              <a:xfrm>
                <a:off x="342900" y="895350"/>
                <a:ext cx="8572500" cy="1523999"/>
              </a:xfrm>
            </p:spPr>
            <p:txBody>
              <a:bodyPr/>
              <a:lstStyle/>
              <a:p>
                <a:r>
                  <a:rPr lang="en-US" sz="1800" dirty="0">
                    <a:solidFill>
                      <a:schemeClr val="tx1"/>
                    </a:solidFill>
                  </a:rPr>
                  <a:t>Based on data, we can select a </a:t>
                </a:r>
                <a:r>
                  <a:rPr lang="en-US" sz="1800" b="1" dirty="0"/>
                  <a:t>linear model</a:t>
                </a:r>
                <a:r>
                  <a:rPr lang="en-US" sz="1800" dirty="0"/>
                  <a:t> </a:t>
                </a:r>
                <a:r>
                  <a:rPr lang="en-US" sz="1800" dirty="0">
                    <a:solidFill>
                      <a:schemeClr val="tx1"/>
                    </a:solidFill>
                  </a:rPr>
                  <a:t>of life satisfaction with just one </a:t>
                </a:r>
                <a:r>
                  <a:rPr lang="en-US" sz="1800" b="1" dirty="0"/>
                  <a:t>feature/attribute</a:t>
                </a:r>
                <a:r>
                  <a:rPr lang="en-US" sz="1800" dirty="0"/>
                  <a:t>: </a:t>
                </a:r>
                <a:r>
                  <a:rPr lang="en-US" sz="1800" dirty="0">
                    <a:solidFill>
                      <a:schemeClr val="tx1"/>
                    </a:solidFill>
                  </a:rPr>
                  <a:t>GDP per capita</a:t>
                </a:r>
              </a:p>
              <a:p>
                <a:pPr marL="0" indent="0">
                  <a:buNone/>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𝑙𝑖𝑓𝑒</m:t>
                      </m:r>
                      <m:r>
                        <a:rPr lang="en-US" sz="1800" b="0" i="1" smtClean="0">
                          <a:solidFill>
                            <a:schemeClr val="tx1"/>
                          </a:solidFill>
                          <a:latin typeface="Cambria Math" panose="02040503050406030204" pitchFamily="18" charset="0"/>
                        </a:rPr>
                        <m:t>_</m:t>
                      </m:r>
                      <m:r>
                        <a:rPr lang="en-US" sz="1800" b="0" i="1" smtClean="0">
                          <a:solidFill>
                            <a:schemeClr val="tx1"/>
                          </a:solidFill>
                          <a:latin typeface="Cambria Math" panose="02040503050406030204" pitchFamily="18" charset="0"/>
                        </a:rPr>
                        <m:t>𝑠𝑎𝑡𝑖𝑠𝑓𝑎𝑐𝑡𝑖𝑜𝑛</m:t>
                      </m:r>
                      <m:r>
                        <a:rPr lang="en-US" sz="1800" b="0" i="1" smtClean="0">
                          <a:solidFill>
                            <a:schemeClr val="tx1"/>
                          </a:solidFill>
                          <a:latin typeface="Cambria Math" panose="02040503050406030204" pitchFamily="18" charset="0"/>
                        </a:rPr>
                        <m:t>= </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𝜃</m:t>
                          </m:r>
                        </m:e>
                        <m:sub>
                          <m:r>
                            <a:rPr lang="en-US" sz="1800" b="0" i="1" smtClean="0">
                              <a:solidFill>
                                <a:schemeClr val="tx1"/>
                              </a:solidFill>
                              <a:latin typeface="Cambria Math" panose="02040503050406030204" pitchFamily="18" charset="0"/>
                            </a:rPr>
                            <m:t>0</m:t>
                          </m:r>
                        </m:sub>
                      </m:sSub>
                      <m:r>
                        <a:rPr lang="en-US" sz="1800" b="0" i="1" smtClean="0">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ea typeface="Cambria Math" panose="02040503050406030204" pitchFamily="18" charset="0"/>
                            </a:rPr>
                            <m:t>𝜃</m:t>
                          </m:r>
                        </m:e>
                        <m:sub>
                          <m:r>
                            <a:rPr lang="en-US" sz="1800" b="0" i="1" smtClean="0">
                              <a:solidFill>
                                <a:schemeClr val="tx1"/>
                              </a:solidFill>
                              <a:latin typeface="Cambria Math" panose="02040503050406030204" pitchFamily="18" charset="0"/>
                              <a:ea typeface="Cambria Math" panose="02040503050406030204" pitchFamily="18" charset="0"/>
                            </a:rPr>
                            <m:t>1</m:t>
                          </m:r>
                        </m:sub>
                      </m:sSub>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𝐺𝐷𝑃</m:t>
                      </m:r>
                      <m:r>
                        <a:rPr lang="en-US" sz="1800" b="0" i="1" smtClean="0">
                          <a:solidFill>
                            <a:schemeClr val="tx1"/>
                          </a:solidFill>
                          <a:latin typeface="Cambria Math" panose="02040503050406030204" pitchFamily="18" charset="0"/>
                        </a:rPr>
                        <m:t>_</m:t>
                      </m:r>
                      <m:r>
                        <a:rPr lang="en-US" sz="1800" b="0" i="1" smtClean="0">
                          <a:solidFill>
                            <a:schemeClr val="tx1"/>
                          </a:solidFill>
                          <a:latin typeface="Cambria Math" panose="02040503050406030204" pitchFamily="18" charset="0"/>
                        </a:rPr>
                        <m:t>𝑝𝑒𝑟</m:t>
                      </m:r>
                      <m:r>
                        <a:rPr lang="en-US" sz="1800" b="0" i="1" smtClean="0">
                          <a:solidFill>
                            <a:schemeClr val="tx1"/>
                          </a:solidFill>
                          <a:latin typeface="Cambria Math" panose="02040503050406030204" pitchFamily="18" charset="0"/>
                        </a:rPr>
                        <m:t>_</m:t>
                      </m:r>
                      <m:r>
                        <a:rPr lang="en-US" sz="1800" b="0" i="1" smtClean="0">
                          <a:solidFill>
                            <a:schemeClr val="tx1"/>
                          </a:solidFill>
                          <a:latin typeface="Cambria Math" panose="02040503050406030204" pitchFamily="18" charset="0"/>
                        </a:rPr>
                        <m:t>𝑐𝑎𝑝𝑖𝑡𝑎</m:t>
                      </m:r>
                    </m:oMath>
                  </m:oMathPara>
                </a14:m>
                <a:endParaRPr lang="en-US" sz="1800" dirty="0">
                  <a:solidFill>
                    <a:schemeClr val="tx1"/>
                  </a:solidFill>
                </a:endParaRPr>
              </a:p>
              <a:p>
                <a:r>
                  <a:rPr lang="en-US" sz="1800" dirty="0">
                    <a:solidFill>
                      <a:schemeClr val="tx1"/>
                    </a:solidFill>
                  </a:rPr>
                  <a:t>The model has two parameters: the y-intercept </a:t>
                </a: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𝜃</m:t>
                        </m:r>
                      </m:e>
                      <m:sub>
                        <m:r>
                          <a:rPr lang="en-US" sz="1800" b="0" i="1" smtClean="0">
                            <a:solidFill>
                              <a:schemeClr val="tx1"/>
                            </a:solidFill>
                            <a:latin typeface="Cambria Math" panose="02040503050406030204" pitchFamily="18" charset="0"/>
                          </a:rPr>
                          <m:t>0</m:t>
                        </m:r>
                      </m:sub>
                    </m:sSub>
                  </m:oMath>
                </a14:m>
                <a:r>
                  <a:rPr lang="en-US" sz="1800" dirty="0">
                    <a:solidFill>
                      <a:schemeClr val="tx1"/>
                    </a:solidFill>
                  </a:rPr>
                  <a:t> and the slope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ea typeface="Cambria Math" panose="02040503050406030204" pitchFamily="18" charset="0"/>
                          </a:rPr>
                          <m:t>𝜃</m:t>
                        </m:r>
                      </m:e>
                      <m:sub>
                        <m:r>
                          <a:rPr lang="en-US" sz="1800" b="0" i="1" smtClean="0">
                            <a:solidFill>
                              <a:schemeClr val="tx1"/>
                            </a:solidFill>
                            <a:latin typeface="Cambria Math" panose="02040503050406030204" pitchFamily="18" charset="0"/>
                            <a:ea typeface="Cambria Math" panose="02040503050406030204" pitchFamily="18" charset="0"/>
                          </a:rPr>
                          <m:t>1</m:t>
                        </m:r>
                      </m:sub>
                    </m:sSub>
                  </m:oMath>
                </a14:m>
                <a:endParaRPr lang="en-US" sz="1800" dirty="0">
                  <a:solidFill>
                    <a:schemeClr val="tx1"/>
                  </a:solidFill>
                </a:endParaRPr>
              </a:p>
              <a:p>
                <a:r>
                  <a:rPr lang="en-US" sz="1800" dirty="0">
                    <a:solidFill>
                      <a:schemeClr val="tx1"/>
                    </a:solidFill>
                  </a:rPr>
                  <a:t>How to figure out the parameter values?</a:t>
                </a:r>
              </a:p>
              <a:p>
                <a:endParaRPr lang="en-US" sz="2000" dirty="0">
                  <a:solidFill>
                    <a:schemeClr val="tx1"/>
                  </a:solidFill>
                </a:endParaRPr>
              </a:p>
            </p:txBody>
          </p:sp>
        </mc:Choice>
        <mc:Fallback xmlns="">
          <p:sp>
            <p:nvSpPr>
              <p:cNvPr id="3" name="Content Placeholder 2">
                <a:extLst>
                  <a:ext uri="{FF2B5EF4-FFF2-40B4-BE49-F238E27FC236}">
                    <a16:creationId xmlns:a16="http://schemas.microsoft.com/office/drawing/2014/main" id="{A2AD017B-15CC-42EF-A2B5-BDA63BDBEFB2}"/>
                  </a:ext>
                </a:extLst>
              </p:cNvPr>
              <p:cNvSpPr>
                <a:spLocks noGrp="1" noRot="1" noChangeAspect="1" noMove="1" noResize="1" noEditPoints="1" noAdjustHandles="1" noChangeArrowheads="1" noChangeShapeType="1" noTextEdit="1"/>
              </p:cNvSpPr>
              <p:nvPr>
                <p:ph sz="half" idx="1"/>
              </p:nvPr>
            </p:nvSpPr>
            <p:spPr>
              <a:xfrm>
                <a:off x="342900" y="895350"/>
                <a:ext cx="8572500" cy="1523999"/>
              </a:xfrm>
              <a:blipFill>
                <a:blip r:embed="rId2"/>
                <a:stretch>
                  <a:fillRect l="-711" t="-2800" b="-8800"/>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B3224EA3-FDC6-423F-A1CB-9785B5B7952C}"/>
              </a:ext>
            </a:extLst>
          </p:cNvPr>
          <p:cNvPicPr>
            <a:picLocks noGrp="1" noChangeAspect="1"/>
          </p:cNvPicPr>
          <p:nvPr>
            <p:ph sz="half" idx="2"/>
          </p:nvPr>
        </p:nvPicPr>
        <p:blipFill>
          <a:blip r:embed="rId3"/>
          <a:stretch>
            <a:fillRect/>
          </a:stretch>
        </p:blipFill>
        <p:spPr>
          <a:xfrm>
            <a:off x="1752601" y="2571750"/>
            <a:ext cx="5410199" cy="2412302"/>
          </a:xfrm>
        </p:spPr>
      </p:pic>
    </p:spTree>
    <p:extLst>
      <p:ext uri="{BB962C8B-B14F-4D97-AF65-F5344CB8AC3E}">
        <p14:creationId xmlns:p14="http://schemas.microsoft.com/office/powerpoint/2010/main" val="164399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662D-FD58-4B94-B682-9E6195836B97}"/>
              </a:ext>
            </a:extLst>
          </p:cNvPr>
          <p:cNvSpPr>
            <a:spLocks noGrp="1"/>
          </p:cNvSpPr>
          <p:nvPr>
            <p:ph type="title"/>
          </p:nvPr>
        </p:nvSpPr>
        <p:spPr/>
        <p:txBody>
          <a:bodyPr/>
          <a:lstStyle/>
          <a:p>
            <a:r>
              <a:rPr lang="en-US" dirty="0"/>
              <a:t>Performance Measure</a:t>
            </a:r>
          </a:p>
        </p:txBody>
      </p:sp>
      <p:sp>
        <p:nvSpPr>
          <p:cNvPr id="3" name="Content Placeholder 2">
            <a:extLst>
              <a:ext uri="{FF2B5EF4-FFF2-40B4-BE49-F238E27FC236}">
                <a16:creationId xmlns:a16="http://schemas.microsoft.com/office/drawing/2014/main" id="{A2AD017B-15CC-42EF-A2B5-BDA63BDBEFB2}"/>
              </a:ext>
            </a:extLst>
          </p:cNvPr>
          <p:cNvSpPr>
            <a:spLocks noGrp="1"/>
          </p:cNvSpPr>
          <p:nvPr>
            <p:ph sz="half" idx="1"/>
          </p:nvPr>
        </p:nvSpPr>
        <p:spPr>
          <a:xfrm>
            <a:off x="342900" y="895350"/>
            <a:ext cx="8572500" cy="1523999"/>
          </a:xfrm>
        </p:spPr>
        <p:txBody>
          <a:bodyPr/>
          <a:lstStyle/>
          <a:p>
            <a:r>
              <a:rPr lang="en-US" sz="1800" dirty="0">
                <a:solidFill>
                  <a:schemeClr val="tx1"/>
                </a:solidFill>
              </a:rPr>
              <a:t>Define a </a:t>
            </a:r>
            <a:r>
              <a:rPr lang="en-US" sz="1800" b="1" dirty="0"/>
              <a:t>utility</a:t>
            </a:r>
            <a:r>
              <a:rPr lang="en-US" sz="1800" dirty="0">
                <a:solidFill>
                  <a:schemeClr val="tx1"/>
                </a:solidFill>
              </a:rPr>
              <a:t> function (how good is the fitted line?), or a </a:t>
            </a:r>
            <a:r>
              <a:rPr lang="en-US" sz="1800" b="1" dirty="0"/>
              <a:t>cost</a:t>
            </a:r>
            <a:r>
              <a:rPr lang="en-US" sz="1800" dirty="0">
                <a:solidFill>
                  <a:schemeClr val="tx1"/>
                </a:solidFill>
              </a:rPr>
              <a:t> function (how bad is the fitted line?)</a:t>
            </a:r>
          </a:p>
          <a:p>
            <a:r>
              <a:rPr lang="en-US" sz="1800" b="1" dirty="0"/>
              <a:t>Linear Regression</a:t>
            </a:r>
          </a:p>
          <a:p>
            <a:pPr lvl="1"/>
            <a:r>
              <a:rPr lang="en-US" b="1" dirty="0"/>
              <a:t>Training</a:t>
            </a:r>
            <a:r>
              <a:rPr lang="en-US" dirty="0"/>
              <a:t>: try to minimize distance between linear model’s prediction on the line, vs the actual training examples, until the estimated parameter values converge </a:t>
            </a:r>
          </a:p>
        </p:txBody>
      </p:sp>
      <p:pic>
        <p:nvPicPr>
          <p:cNvPr id="6" name="Content Placeholder 5">
            <a:extLst>
              <a:ext uri="{FF2B5EF4-FFF2-40B4-BE49-F238E27FC236}">
                <a16:creationId xmlns:a16="http://schemas.microsoft.com/office/drawing/2014/main" id="{B3224EA3-FDC6-423F-A1CB-9785B5B7952C}"/>
              </a:ext>
            </a:extLst>
          </p:cNvPr>
          <p:cNvPicPr>
            <a:picLocks noGrp="1" noChangeAspect="1"/>
          </p:cNvPicPr>
          <p:nvPr>
            <p:ph sz="half" idx="2"/>
          </p:nvPr>
        </p:nvPicPr>
        <p:blipFill>
          <a:blip r:embed="rId2"/>
          <a:stretch>
            <a:fillRect/>
          </a:stretch>
        </p:blipFill>
        <p:spPr>
          <a:xfrm>
            <a:off x="2247900" y="2792964"/>
            <a:ext cx="5143500" cy="2293386"/>
          </a:xfrm>
        </p:spPr>
      </p:pic>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97FAA6AC-28AD-4C6B-89EE-0CA9225CF941}"/>
                  </a:ext>
                </a:extLst>
              </p:cNvPr>
              <p:cNvSpPr txBox="1">
                <a:spLocks/>
              </p:cNvSpPr>
              <p:nvPr/>
            </p:nvSpPr>
            <p:spPr bwMode="auto">
              <a:xfrm>
                <a:off x="609600" y="2345203"/>
                <a:ext cx="7988808" cy="583163"/>
              </a:xfrm>
              <a:prstGeom prst="rect">
                <a:avLst/>
              </a:prstGeom>
              <a:noFill/>
              <a:ln w="9525">
                <a:noFill/>
                <a:miter lim="800000"/>
                <a:headEnd/>
                <a:tailEnd/>
              </a:ln>
            </p:spPr>
            <p:txBody>
              <a:bodyPr vert="horz" wrap="square" lIns="68579" tIns="34289" rIns="68579" bIns="34289" numCol="1" anchor="t" anchorCtr="0" compatLnSpc="1">
                <a:prstTxWarp prst="textNoShape">
                  <a:avLst/>
                </a:prstTxWarp>
              </a:bodyPr>
              <a:lstStyle>
                <a:lvl1pPr marL="257168" indent="-257168" algn="l" rtl="0" eaLnBrk="0" fontAlgn="base" hangingPunct="0">
                  <a:spcBef>
                    <a:spcPct val="20000"/>
                  </a:spcBef>
                  <a:spcAft>
                    <a:spcPct val="0"/>
                  </a:spcAft>
                  <a:buClr>
                    <a:schemeClr val="accent2"/>
                  </a:buClr>
                  <a:buFont typeface="Wingdings" pitchFamily="2" charset="2"/>
                  <a:buChar char="§"/>
                  <a:defRPr sz="2100">
                    <a:solidFill>
                      <a:schemeClr val="accent2"/>
                    </a:solidFill>
                    <a:latin typeface="Calibri" pitchFamily="34" charset="0"/>
                    <a:ea typeface="+mn-ea"/>
                    <a:cs typeface="+mn-cs"/>
                  </a:defRPr>
                </a:lvl1pPr>
                <a:lvl2pPr marL="557199" indent="-214308"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2pPr>
                <a:lvl3pPr marL="857228" indent="-171446" algn="l" rtl="0" eaLnBrk="0" fontAlgn="base" hangingPunct="0">
                  <a:spcBef>
                    <a:spcPct val="20000"/>
                  </a:spcBef>
                  <a:spcAft>
                    <a:spcPct val="0"/>
                  </a:spcAft>
                  <a:buClr>
                    <a:schemeClr val="accent2"/>
                  </a:buClr>
                  <a:buFont typeface="Wingdings" pitchFamily="2" charset="2"/>
                  <a:buChar char="§"/>
                  <a:defRPr sz="1500">
                    <a:solidFill>
                      <a:schemeClr val="tx1"/>
                    </a:solidFill>
                    <a:latin typeface="Calibri" pitchFamily="34" charset="0"/>
                  </a:defRPr>
                </a:lvl3pPr>
                <a:lvl4pPr marL="1200120" indent="-171446" algn="l" rtl="0" eaLnBrk="0" fontAlgn="base" hangingPunct="0">
                  <a:spcBef>
                    <a:spcPct val="20000"/>
                  </a:spcBef>
                  <a:spcAft>
                    <a:spcPct val="0"/>
                  </a:spcAft>
                  <a:buClr>
                    <a:schemeClr val="tx1"/>
                  </a:buClr>
                  <a:buFont typeface="Wingdings" pitchFamily="2" charset="2"/>
                  <a:buChar char="§"/>
                  <a:defRPr sz="1400">
                    <a:solidFill>
                      <a:schemeClr val="tx1"/>
                    </a:solidFill>
                    <a:latin typeface="Calibri" pitchFamily="34" charset="0"/>
                  </a:defRPr>
                </a:lvl4pPr>
                <a:lvl5pPr marL="1543012" indent="-171446" algn="l" rtl="0" eaLnBrk="0" fontAlgn="base" hangingPunct="0">
                  <a:spcBef>
                    <a:spcPct val="20000"/>
                  </a:spcBef>
                  <a:spcAft>
                    <a:spcPct val="0"/>
                  </a:spcAft>
                  <a:buClr>
                    <a:schemeClr val="accent2"/>
                  </a:buClr>
                  <a:buFont typeface="Wingdings" pitchFamily="2" charset="2"/>
                  <a:buChar char="§"/>
                  <a:defRPr sz="1400">
                    <a:solidFill>
                      <a:schemeClr val="tx1"/>
                    </a:solidFill>
                    <a:latin typeface="Calibri" pitchFamily="34" charset="0"/>
                  </a:defRPr>
                </a:lvl5pPr>
                <a:lvl6pPr marL="1885903" indent="-171446" algn="l" rtl="0" fontAlgn="base">
                  <a:spcBef>
                    <a:spcPct val="20000"/>
                  </a:spcBef>
                  <a:spcAft>
                    <a:spcPct val="0"/>
                  </a:spcAft>
                  <a:buClr>
                    <a:schemeClr val="accent2"/>
                  </a:buClr>
                  <a:buFont typeface="Wingdings" pitchFamily="2" charset="2"/>
                  <a:buChar char="§"/>
                  <a:defRPr sz="1400">
                    <a:solidFill>
                      <a:schemeClr val="tx1"/>
                    </a:solidFill>
                    <a:latin typeface="+mn-lt"/>
                  </a:defRPr>
                </a:lvl6pPr>
                <a:lvl7pPr marL="2228795" indent="-171446" algn="l" rtl="0" fontAlgn="base">
                  <a:spcBef>
                    <a:spcPct val="20000"/>
                  </a:spcBef>
                  <a:spcAft>
                    <a:spcPct val="0"/>
                  </a:spcAft>
                  <a:buClr>
                    <a:schemeClr val="accent2"/>
                  </a:buClr>
                  <a:buFont typeface="Wingdings" pitchFamily="2" charset="2"/>
                  <a:buChar char="§"/>
                  <a:defRPr sz="1400">
                    <a:solidFill>
                      <a:schemeClr val="tx1"/>
                    </a:solidFill>
                    <a:latin typeface="+mn-lt"/>
                  </a:defRPr>
                </a:lvl7pPr>
                <a:lvl8pPr marL="2571686" indent="-171446" algn="l" rtl="0" fontAlgn="base">
                  <a:spcBef>
                    <a:spcPct val="20000"/>
                  </a:spcBef>
                  <a:spcAft>
                    <a:spcPct val="0"/>
                  </a:spcAft>
                  <a:buClr>
                    <a:schemeClr val="accent2"/>
                  </a:buClr>
                  <a:buFont typeface="Wingdings" pitchFamily="2" charset="2"/>
                  <a:buChar char="§"/>
                  <a:defRPr sz="1400">
                    <a:solidFill>
                      <a:schemeClr val="tx1"/>
                    </a:solidFill>
                    <a:latin typeface="+mn-lt"/>
                  </a:defRPr>
                </a:lvl8pPr>
                <a:lvl9pPr marL="2914577" indent="-171446" algn="l" rtl="0" fontAlgn="base">
                  <a:spcBef>
                    <a:spcPct val="20000"/>
                  </a:spcBef>
                  <a:spcAft>
                    <a:spcPct val="0"/>
                  </a:spcAft>
                  <a:buClr>
                    <a:schemeClr val="accent2"/>
                  </a:buClr>
                  <a:buFont typeface="Wingdings" pitchFamily="2" charset="2"/>
                  <a:buChar char="§"/>
                  <a:defRPr sz="1400">
                    <a:solidFill>
                      <a:schemeClr val="tx1"/>
                    </a:solidFill>
                    <a:latin typeface="+mn-lt"/>
                  </a:defRPr>
                </a:lvl9pPr>
              </a:lstStyle>
              <a:p>
                <a:r>
                  <a:rPr lang="en-US" sz="1800" kern="0" dirty="0">
                    <a:solidFill>
                      <a:schemeClr val="tx1"/>
                    </a:solidFill>
                  </a:rPr>
                  <a:t>In this example, Linear Regression gives </a:t>
                </a:r>
                <a14:m>
                  <m:oMath xmlns:m="http://schemas.openxmlformats.org/officeDocument/2006/math">
                    <m:sSub>
                      <m:sSubPr>
                        <m:ctrlPr>
                          <a:rPr lang="en-US" sz="1800" b="1" i="1" smtClean="0">
                            <a:solidFill>
                              <a:schemeClr val="tx1"/>
                            </a:solidFill>
                            <a:latin typeface="Cambria Math" panose="02040503050406030204" pitchFamily="18" charset="0"/>
                          </a:rPr>
                        </m:ctrlPr>
                      </m:sSubPr>
                      <m:e>
                        <m:r>
                          <a:rPr lang="en-US" sz="1800" b="1" i="1" smtClean="0">
                            <a:solidFill>
                              <a:schemeClr val="tx1"/>
                            </a:solidFill>
                            <a:latin typeface="Cambria Math" panose="02040503050406030204" pitchFamily="18" charset="0"/>
                            <a:ea typeface="Cambria Math" panose="02040503050406030204" pitchFamily="18" charset="0"/>
                          </a:rPr>
                          <m:t>𝜽</m:t>
                        </m:r>
                      </m:e>
                      <m:sub>
                        <m:r>
                          <a:rPr lang="en-US" sz="1800" b="1" i="1" smtClean="0">
                            <a:solidFill>
                              <a:schemeClr val="tx1"/>
                            </a:solidFill>
                            <a:latin typeface="Cambria Math" panose="02040503050406030204" pitchFamily="18" charset="0"/>
                          </a:rPr>
                          <m:t>𝟎</m:t>
                        </m:r>
                      </m:sub>
                    </m:sSub>
                    <m:r>
                      <a:rPr lang="en-US" sz="1800" b="1" i="0" smtClean="0">
                        <a:solidFill>
                          <a:schemeClr val="tx1"/>
                        </a:solidFill>
                        <a:latin typeface="Cambria Math" panose="02040503050406030204" pitchFamily="18" charset="0"/>
                      </a:rPr>
                      <m:t>=</m:t>
                    </m:r>
                    <m:r>
                      <a:rPr lang="en-US" sz="1800" b="1" i="0" smtClean="0">
                        <a:solidFill>
                          <a:schemeClr val="tx1"/>
                        </a:solidFill>
                        <a:latin typeface="Cambria Math" panose="02040503050406030204" pitchFamily="18" charset="0"/>
                      </a:rPr>
                      <m:t>𝟒</m:t>
                    </m:r>
                    <m:r>
                      <a:rPr lang="en-US" sz="1800" b="1" i="0" smtClean="0">
                        <a:solidFill>
                          <a:schemeClr val="tx1"/>
                        </a:solidFill>
                        <a:latin typeface="Cambria Math" panose="02040503050406030204" pitchFamily="18" charset="0"/>
                      </a:rPr>
                      <m:t>.</m:t>
                    </m:r>
                    <m:r>
                      <a:rPr lang="en-US" sz="1800" b="1" i="0" smtClean="0">
                        <a:solidFill>
                          <a:schemeClr val="tx1"/>
                        </a:solidFill>
                        <a:latin typeface="Cambria Math" panose="02040503050406030204" pitchFamily="18" charset="0"/>
                      </a:rPr>
                      <m:t>𝟖𝟓</m:t>
                    </m:r>
                  </m:oMath>
                </a14:m>
                <a:r>
                  <a:rPr lang="en-US" sz="1800" kern="0" dirty="0"/>
                  <a:t> </a:t>
                </a:r>
                <a:r>
                  <a:rPr lang="en-US" sz="1800" kern="0" dirty="0">
                    <a:solidFill>
                      <a:schemeClr val="tx1"/>
                    </a:solidFill>
                  </a:rPr>
                  <a:t>and </a:t>
                </a:r>
                <a14:m>
                  <m:oMath xmlns:m="http://schemas.openxmlformats.org/officeDocument/2006/math">
                    <m:sSub>
                      <m:sSubPr>
                        <m:ctrlPr>
                          <a:rPr lang="en-US" sz="1800" b="1" i="1">
                            <a:solidFill>
                              <a:schemeClr val="tx1"/>
                            </a:solidFill>
                            <a:latin typeface="Cambria Math" panose="02040503050406030204" pitchFamily="18" charset="0"/>
                          </a:rPr>
                        </m:ctrlPr>
                      </m:sSubPr>
                      <m:e>
                        <m:r>
                          <a:rPr lang="en-US" sz="1800" b="1" i="1">
                            <a:solidFill>
                              <a:schemeClr val="tx1"/>
                            </a:solidFill>
                            <a:latin typeface="Cambria Math" panose="02040503050406030204" pitchFamily="18" charset="0"/>
                            <a:ea typeface="Cambria Math" panose="02040503050406030204" pitchFamily="18" charset="0"/>
                          </a:rPr>
                          <m:t>𝜽</m:t>
                        </m:r>
                      </m:e>
                      <m:sub>
                        <m:r>
                          <a:rPr lang="en-US" sz="1800" b="1" i="1" smtClean="0">
                            <a:solidFill>
                              <a:schemeClr val="tx1"/>
                            </a:solidFill>
                            <a:latin typeface="Cambria Math" panose="02040503050406030204" pitchFamily="18" charset="0"/>
                            <a:ea typeface="Cambria Math" panose="02040503050406030204" pitchFamily="18" charset="0"/>
                          </a:rPr>
                          <m:t>𝟏</m:t>
                        </m:r>
                      </m:sub>
                    </m:sSub>
                    <m:r>
                      <a:rPr lang="en-US" sz="1800" b="1">
                        <a:solidFill>
                          <a:schemeClr val="tx1"/>
                        </a:solidFill>
                        <a:latin typeface="Cambria Math" panose="02040503050406030204" pitchFamily="18" charset="0"/>
                      </a:rPr>
                      <m:t>=</m:t>
                    </m:r>
                    <m:r>
                      <a:rPr lang="en-US" sz="1800" b="1" i="1">
                        <a:solidFill>
                          <a:schemeClr val="tx1"/>
                        </a:solidFill>
                        <a:latin typeface="Cambria Math" panose="02040503050406030204" pitchFamily="18" charset="0"/>
                      </a:rPr>
                      <m:t>𝟒</m:t>
                    </m:r>
                    <m:r>
                      <a:rPr lang="en-US" sz="1800" b="1">
                        <a:solidFill>
                          <a:schemeClr val="tx1"/>
                        </a:solidFill>
                        <a:latin typeface="Cambria Math" panose="02040503050406030204" pitchFamily="18" charset="0"/>
                      </a:rPr>
                      <m:t>.</m:t>
                    </m:r>
                    <m:r>
                      <a:rPr lang="en-US" sz="1800" b="1" i="0" smtClean="0">
                        <a:solidFill>
                          <a:schemeClr val="tx1"/>
                        </a:solidFill>
                        <a:latin typeface="Cambria Math" panose="02040503050406030204" pitchFamily="18" charset="0"/>
                      </a:rPr>
                      <m:t>𝟗𝟏</m:t>
                    </m:r>
                    <m:r>
                      <a:rPr lang="en-US" sz="1800" b="1" i="0" smtClean="0">
                        <a:solidFill>
                          <a:schemeClr val="tx1"/>
                        </a:solidFill>
                        <a:latin typeface="Cambria Math" panose="02040503050406030204" pitchFamily="18" charset="0"/>
                      </a:rPr>
                      <m:t>∗</m:t>
                    </m:r>
                    <m:sSup>
                      <m:sSupPr>
                        <m:ctrlPr>
                          <a:rPr lang="en-US" sz="1800" b="1" i="1" smtClean="0">
                            <a:solidFill>
                              <a:schemeClr val="tx1"/>
                            </a:solidFill>
                            <a:latin typeface="Cambria Math" panose="02040503050406030204" pitchFamily="18" charset="0"/>
                          </a:rPr>
                        </m:ctrlPr>
                      </m:sSupPr>
                      <m:e>
                        <m:r>
                          <a:rPr lang="en-US" sz="1800" b="1" i="0" smtClean="0">
                            <a:solidFill>
                              <a:schemeClr val="tx1"/>
                            </a:solidFill>
                            <a:latin typeface="Cambria Math" panose="02040503050406030204" pitchFamily="18" charset="0"/>
                          </a:rPr>
                          <m:t>𝟏𝟎</m:t>
                        </m:r>
                      </m:e>
                      <m:sup>
                        <m:r>
                          <a:rPr lang="en-US" sz="1800" b="1" i="0" smtClean="0">
                            <a:solidFill>
                              <a:schemeClr val="tx1"/>
                            </a:solidFill>
                            <a:latin typeface="Cambria Math" panose="02040503050406030204" pitchFamily="18" charset="0"/>
                          </a:rPr>
                          <m:t>−</m:t>
                        </m:r>
                        <m:r>
                          <a:rPr lang="en-US" sz="1800" b="1" i="0" smtClean="0">
                            <a:solidFill>
                              <a:schemeClr val="tx1"/>
                            </a:solidFill>
                            <a:latin typeface="Cambria Math" panose="02040503050406030204" pitchFamily="18" charset="0"/>
                          </a:rPr>
                          <m:t>𝟓</m:t>
                        </m:r>
                      </m:sup>
                    </m:sSup>
                  </m:oMath>
                </a14:m>
                <a:endParaRPr lang="en-US" sz="1800" b="1" kern="0" dirty="0">
                  <a:solidFill>
                    <a:schemeClr val="tx1"/>
                  </a:solidFill>
                </a:endParaRPr>
              </a:p>
            </p:txBody>
          </p:sp>
        </mc:Choice>
        <mc:Fallback xmlns="">
          <p:sp>
            <p:nvSpPr>
              <p:cNvPr id="5" name="Content Placeholder 2">
                <a:extLst>
                  <a:ext uri="{FF2B5EF4-FFF2-40B4-BE49-F238E27FC236}">
                    <a16:creationId xmlns:a16="http://schemas.microsoft.com/office/drawing/2014/main" id="{97FAA6AC-28AD-4C6B-89EE-0CA9225CF941}"/>
                  </a:ext>
                </a:extLst>
              </p:cNvPr>
              <p:cNvSpPr txBox="1">
                <a:spLocks noRot="1" noChangeAspect="1" noMove="1" noResize="1" noEditPoints="1" noAdjustHandles="1" noChangeArrowheads="1" noChangeShapeType="1" noTextEdit="1"/>
              </p:cNvSpPr>
              <p:nvPr/>
            </p:nvSpPr>
            <p:spPr bwMode="auto">
              <a:xfrm>
                <a:off x="609600" y="2345203"/>
                <a:ext cx="7988808" cy="583163"/>
              </a:xfrm>
              <a:prstGeom prst="rect">
                <a:avLst/>
              </a:prstGeom>
              <a:blipFill>
                <a:blip r:embed="rId3"/>
                <a:stretch>
                  <a:fillRect l="-763" t="-6316"/>
                </a:stretch>
              </a:blipFill>
              <a:ln w="9525">
                <a:noFill/>
                <a:miter lim="800000"/>
                <a:headEnd/>
                <a:tailEnd/>
              </a:ln>
            </p:spPr>
            <p:txBody>
              <a:bodyPr/>
              <a:lstStyle/>
              <a:p>
                <a:r>
                  <a:rPr lang="en-US">
                    <a:noFill/>
                  </a:rPr>
                  <a:t> </a:t>
                </a:r>
              </a:p>
            </p:txBody>
          </p:sp>
        </mc:Fallback>
      </mc:AlternateContent>
      <p:pic>
        <p:nvPicPr>
          <p:cNvPr id="7" name="Picture 6">
            <a:extLst>
              <a:ext uri="{FF2B5EF4-FFF2-40B4-BE49-F238E27FC236}">
                <a16:creationId xmlns:a16="http://schemas.microsoft.com/office/drawing/2014/main" id="{BD0D7425-C52F-4F42-998E-1CD2B4D47478}"/>
              </a:ext>
            </a:extLst>
          </p:cNvPr>
          <p:cNvPicPr>
            <a:picLocks noChangeAspect="1"/>
          </p:cNvPicPr>
          <p:nvPr/>
        </p:nvPicPr>
        <p:blipFill>
          <a:blip r:embed="rId4"/>
          <a:stretch>
            <a:fillRect/>
          </a:stretch>
        </p:blipFill>
        <p:spPr>
          <a:xfrm>
            <a:off x="2247900" y="2768006"/>
            <a:ext cx="5202274" cy="2293385"/>
          </a:xfrm>
          <a:prstGeom prst="rect">
            <a:avLst/>
          </a:prstGeom>
        </p:spPr>
      </p:pic>
    </p:spTree>
    <p:extLst>
      <p:ext uri="{BB962C8B-B14F-4D97-AF65-F5344CB8AC3E}">
        <p14:creationId xmlns:p14="http://schemas.microsoft.com/office/powerpoint/2010/main" val="241802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DB76-380C-4F25-AC77-54B64EEF37FE}"/>
              </a:ext>
            </a:extLst>
          </p:cNvPr>
          <p:cNvSpPr>
            <a:spLocks noGrp="1"/>
          </p:cNvSpPr>
          <p:nvPr>
            <p:ph type="title"/>
          </p:nvPr>
        </p:nvSpPr>
        <p:spPr/>
        <p:txBody>
          <a:bodyPr/>
          <a:lstStyle/>
          <a:p>
            <a:r>
              <a:rPr lang="en-US" dirty="0"/>
              <a:t>Problems with Machine Learning</a:t>
            </a:r>
          </a:p>
        </p:txBody>
      </p:sp>
      <p:sp>
        <p:nvSpPr>
          <p:cNvPr id="3" name="Content Placeholder 2">
            <a:extLst>
              <a:ext uri="{FF2B5EF4-FFF2-40B4-BE49-F238E27FC236}">
                <a16:creationId xmlns:a16="http://schemas.microsoft.com/office/drawing/2014/main" id="{8A1011EB-DE4E-45D8-928D-3DC0B45DCFAB}"/>
              </a:ext>
            </a:extLst>
          </p:cNvPr>
          <p:cNvSpPr>
            <a:spLocks noGrp="1"/>
          </p:cNvSpPr>
          <p:nvPr>
            <p:ph idx="1"/>
          </p:nvPr>
        </p:nvSpPr>
        <p:spPr/>
        <p:txBody>
          <a:bodyPr/>
          <a:lstStyle/>
          <a:p>
            <a:r>
              <a:rPr lang="en-US" sz="1800" dirty="0"/>
              <a:t>3 V’s of Big Data</a:t>
            </a:r>
          </a:p>
          <a:p>
            <a:pPr lvl="1"/>
            <a:r>
              <a:rPr lang="en-US" sz="1800" b="1" dirty="0"/>
              <a:t>Volume</a:t>
            </a:r>
            <a:r>
              <a:rPr lang="en-US" sz="1800" dirty="0"/>
              <a:t>, </a:t>
            </a:r>
            <a:r>
              <a:rPr lang="en-US" sz="1800" b="1" dirty="0"/>
              <a:t>Variety</a:t>
            </a:r>
            <a:r>
              <a:rPr lang="en-US" sz="1800" dirty="0"/>
              <a:t>, </a:t>
            </a:r>
            <a:r>
              <a:rPr lang="en-US" sz="1800" b="1" dirty="0"/>
              <a:t>Velocity</a:t>
            </a:r>
          </a:p>
          <a:p>
            <a:r>
              <a:rPr lang="en-US" sz="1800" dirty="0"/>
              <a:t>Problem #1: Training data!</a:t>
            </a:r>
          </a:p>
          <a:p>
            <a:pPr lvl="1"/>
            <a:r>
              <a:rPr lang="en-US" sz="1800" dirty="0"/>
              <a:t>Insufficient quantity</a:t>
            </a:r>
          </a:p>
          <a:p>
            <a:pPr lvl="1"/>
            <a:r>
              <a:rPr lang="en-US" sz="1800" dirty="0"/>
              <a:t>Nonrepresentative data</a:t>
            </a:r>
          </a:p>
          <a:p>
            <a:pPr lvl="1"/>
            <a:r>
              <a:rPr lang="en-US" sz="1800" dirty="0"/>
              <a:t>Poor-quality data</a:t>
            </a:r>
          </a:p>
          <a:p>
            <a:r>
              <a:rPr lang="en-US" sz="1800" dirty="0"/>
              <a:t>Problem #2: How “fit” is it?</a:t>
            </a:r>
          </a:p>
          <a:p>
            <a:pPr lvl="1"/>
            <a:r>
              <a:rPr lang="en-US" sz="1800" dirty="0"/>
              <a:t>Overfitting data</a:t>
            </a:r>
          </a:p>
          <a:p>
            <a:pPr lvl="1"/>
            <a:r>
              <a:rPr lang="en-US" sz="1800" dirty="0"/>
              <a:t>Underfitting data</a:t>
            </a:r>
          </a:p>
          <a:p>
            <a:r>
              <a:rPr lang="en-US" sz="1800" dirty="0"/>
              <a:t>Problem #3: Which features should be used?</a:t>
            </a:r>
          </a:p>
          <a:p>
            <a:pPr lvl="1"/>
            <a:r>
              <a:rPr lang="en-US" sz="1800" dirty="0"/>
              <a:t>Deep Learning automates </a:t>
            </a:r>
            <a:r>
              <a:rPr lang="en-US" sz="1800" b="1" dirty="0"/>
              <a:t>feature selection</a:t>
            </a:r>
            <a:r>
              <a:rPr lang="en-US" sz="1800" dirty="0"/>
              <a:t> </a:t>
            </a:r>
          </a:p>
          <a:p>
            <a:pPr lvl="1"/>
            <a:endParaRPr lang="en-US" sz="1800" dirty="0"/>
          </a:p>
        </p:txBody>
      </p:sp>
      <p:pic>
        <p:nvPicPr>
          <p:cNvPr id="1026" name="Picture 2" descr="Image may contain: 2 people, text that says 'Dataset 1999 Nineteen Ninety nine 1888 Eighteen Eighty Eight -Seventeen Seventy Seven 1111 ???? ELEVEN HUNDRED ELEVEN Me ELEVENTEEN ONETY ONE AI'">
            <a:extLst>
              <a:ext uri="{FF2B5EF4-FFF2-40B4-BE49-F238E27FC236}">
                <a16:creationId xmlns:a16="http://schemas.microsoft.com/office/drawing/2014/main" id="{9C576F49-9741-4850-998B-231AE50BC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838199"/>
            <a:ext cx="1981200" cy="42965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TC3250/5250: Neural networks 2">
            <a:extLst>
              <a:ext uri="{FF2B5EF4-FFF2-40B4-BE49-F238E27FC236}">
                <a16:creationId xmlns:a16="http://schemas.microsoft.com/office/drawing/2014/main" id="{8761A4D1-005F-4837-8E15-02BD07A50E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6485" y="838198"/>
            <a:ext cx="3670077" cy="291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83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8D26-33B6-4C6E-A569-53A9B38C036D}"/>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5678EF11-8E5F-497B-9775-2B1E7C49B9C3}"/>
              </a:ext>
            </a:extLst>
          </p:cNvPr>
          <p:cNvSpPr>
            <a:spLocks noGrp="1"/>
          </p:cNvSpPr>
          <p:nvPr>
            <p:ph idx="1"/>
          </p:nvPr>
        </p:nvSpPr>
        <p:spPr/>
        <p:txBody>
          <a:bodyPr/>
          <a:lstStyle/>
          <a:p>
            <a:r>
              <a:rPr lang="en-US" dirty="0"/>
              <a:t>Most common problem in ML – do not overgeneralize!</a:t>
            </a:r>
          </a:p>
          <a:p>
            <a:pPr lvl="1"/>
            <a:r>
              <a:rPr lang="en-US" dirty="0"/>
              <a:t>The polynomial model is better than the linear model on training</a:t>
            </a:r>
          </a:p>
          <a:p>
            <a:pPr lvl="1"/>
            <a:r>
              <a:rPr lang="en-US" dirty="0"/>
              <a:t>How about testing?</a:t>
            </a:r>
          </a:p>
        </p:txBody>
      </p:sp>
      <p:pic>
        <p:nvPicPr>
          <p:cNvPr id="7" name="Picture 6">
            <a:extLst>
              <a:ext uri="{FF2B5EF4-FFF2-40B4-BE49-F238E27FC236}">
                <a16:creationId xmlns:a16="http://schemas.microsoft.com/office/drawing/2014/main" id="{3287353F-2B96-4BE8-929B-9019A2F11AEC}"/>
              </a:ext>
            </a:extLst>
          </p:cNvPr>
          <p:cNvPicPr>
            <a:picLocks noChangeAspect="1"/>
          </p:cNvPicPr>
          <p:nvPr/>
        </p:nvPicPr>
        <p:blipFill>
          <a:blip r:embed="rId3"/>
          <a:stretch>
            <a:fillRect/>
          </a:stretch>
        </p:blipFill>
        <p:spPr>
          <a:xfrm>
            <a:off x="762000" y="2217958"/>
            <a:ext cx="6629400" cy="2912588"/>
          </a:xfrm>
          <a:prstGeom prst="rect">
            <a:avLst/>
          </a:prstGeom>
        </p:spPr>
      </p:pic>
    </p:spTree>
    <p:extLst>
      <p:ext uri="{BB962C8B-B14F-4D97-AF65-F5344CB8AC3E}">
        <p14:creationId xmlns:p14="http://schemas.microsoft.com/office/powerpoint/2010/main" val="251583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1959-7FCB-4059-86D5-097EA646BBBC}"/>
              </a:ext>
            </a:extLst>
          </p:cNvPr>
          <p:cNvSpPr>
            <a:spLocks noGrp="1"/>
          </p:cNvSpPr>
          <p:nvPr>
            <p:ph type="title"/>
          </p:nvPr>
        </p:nvSpPr>
        <p:spPr/>
        <p:txBody>
          <a:bodyPr/>
          <a:lstStyle/>
          <a:p>
            <a:r>
              <a:rPr lang="en-US" dirty="0"/>
              <a:t>How to avoid overfitting</a:t>
            </a:r>
          </a:p>
        </p:txBody>
      </p:sp>
      <p:sp>
        <p:nvSpPr>
          <p:cNvPr id="3" name="Content Placeholder 2">
            <a:extLst>
              <a:ext uri="{FF2B5EF4-FFF2-40B4-BE49-F238E27FC236}">
                <a16:creationId xmlns:a16="http://schemas.microsoft.com/office/drawing/2014/main" id="{F41113EC-56CF-404A-A9AF-EF763CB80704}"/>
              </a:ext>
            </a:extLst>
          </p:cNvPr>
          <p:cNvSpPr>
            <a:spLocks noGrp="1"/>
          </p:cNvSpPr>
          <p:nvPr>
            <p:ph idx="1"/>
          </p:nvPr>
        </p:nvSpPr>
        <p:spPr/>
        <p:txBody>
          <a:bodyPr/>
          <a:lstStyle/>
          <a:p>
            <a:r>
              <a:rPr lang="en-US" sz="2000" dirty="0"/>
              <a:t>Tip #1: REGULARIZATION – USE IT</a:t>
            </a:r>
          </a:p>
          <a:p>
            <a:pPr lvl="1"/>
            <a:r>
              <a:rPr lang="en-US" sz="2000" b="1" dirty="0"/>
              <a:t>Constrain</a:t>
            </a:r>
            <a:r>
              <a:rPr lang="en-US" sz="2000" dirty="0"/>
              <a:t> model to keep it simple – reduce risk of overfitting</a:t>
            </a:r>
          </a:p>
          <a:p>
            <a:pPr lvl="1"/>
            <a:r>
              <a:rPr lang="en-US" sz="2000" dirty="0"/>
              <a:t>If you can stand on one leg, you’ll be able to stay balanced with two legs</a:t>
            </a:r>
          </a:p>
          <a:p>
            <a:pPr lvl="1"/>
            <a:r>
              <a:rPr lang="en-US" sz="2000" b="1" dirty="0"/>
              <a:t>Hyperparameters – </a:t>
            </a:r>
            <a:r>
              <a:rPr lang="en-US" sz="2000" dirty="0"/>
              <a:t>control level of regularization</a:t>
            </a:r>
            <a:endParaRPr lang="en-US" sz="2000" b="1" dirty="0"/>
          </a:p>
          <a:p>
            <a:r>
              <a:rPr lang="en-US" sz="2000" dirty="0"/>
              <a:t>Tip #2: Get more training data, and reduce noise in it</a:t>
            </a:r>
          </a:p>
        </p:txBody>
      </p:sp>
      <p:pic>
        <p:nvPicPr>
          <p:cNvPr id="5" name="Picture 4">
            <a:extLst>
              <a:ext uri="{FF2B5EF4-FFF2-40B4-BE49-F238E27FC236}">
                <a16:creationId xmlns:a16="http://schemas.microsoft.com/office/drawing/2014/main" id="{1CE28745-E758-4505-87ED-9BD1880DBB28}"/>
              </a:ext>
            </a:extLst>
          </p:cNvPr>
          <p:cNvPicPr>
            <a:picLocks noChangeAspect="1"/>
          </p:cNvPicPr>
          <p:nvPr/>
        </p:nvPicPr>
        <p:blipFill>
          <a:blip r:embed="rId2"/>
          <a:stretch>
            <a:fillRect/>
          </a:stretch>
        </p:blipFill>
        <p:spPr>
          <a:xfrm>
            <a:off x="1828800" y="2928030"/>
            <a:ext cx="5257800" cy="2184228"/>
          </a:xfrm>
          <a:prstGeom prst="rect">
            <a:avLst/>
          </a:prstGeom>
        </p:spPr>
      </p:pic>
    </p:spTree>
    <p:extLst>
      <p:ext uri="{BB962C8B-B14F-4D97-AF65-F5344CB8AC3E}">
        <p14:creationId xmlns:p14="http://schemas.microsoft.com/office/powerpoint/2010/main" val="243589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E891-FC01-47D1-B56D-B3683239C271}"/>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10B2F3CF-367B-4BE3-B51F-5DAC7D1603F0}"/>
              </a:ext>
            </a:extLst>
          </p:cNvPr>
          <p:cNvSpPr>
            <a:spLocks noGrp="1"/>
          </p:cNvSpPr>
          <p:nvPr>
            <p:ph idx="1"/>
          </p:nvPr>
        </p:nvSpPr>
        <p:spPr/>
        <p:txBody>
          <a:bodyPr/>
          <a:lstStyle/>
          <a:p>
            <a:r>
              <a:rPr lang="en-US" dirty="0"/>
              <a:t>How good is your model?</a:t>
            </a:r>
          </a:p>
          <a:p>
            <a:pPr lvl="1"/>
            <a:r>
              <a:rPr lang="en-US" dirty="0"/>
              <a:t>Test it on </a:t>
            </a:r>
            <a:r>
              <a:rPr lang="en-US" b="1" dirty="0"/>
              <a:t>new data </a:t>
            </a:r>
            <a:r>
              <a:rPr lang="en-US" dirty="0"/>
              <a:t>– data not seen by the model ever before!</a:t>
            </a:r>
          </a:p>
          <a:p>
            <a:pPr lvl="1"/>
            <a:r>
              <a:rPr lang="en-US" dirty="0"/>
              <a:t>Keep </a:t>
            </a:r>
            <a:r>
              <a:rPr lang="en-US" b="1" dirty="0"/>
              <a:t>80%</a:t>
            </a:r>
            <a:r>
              <a:rPr lang="en-US" dirty="0"/>
              <a:t> for training, set </a:t>
            </a:r>
            <a:r>
              <a:rPr lang="en-US" b="1" dirty="0"/>
              <a:t>20%</a:t>
            </a:r>
            <a:r>
              <a:rPr lang="en-US" dirty="0"/>
              <a:t> for testing</a:t>
            </a:r>
          </a:p>
          <a:p>
            <a:pPr lvl="1"/>
            <a:r>
              <a:rPr lang="en-US" dirty="0"/>
              <a:t>NEVER go below 10% test data – better model is better than better “accuracy”</a:t>
            </a:r>
          </a:p>
          <a:p>
            <a:r>
              <a:rPr lang="en-US" dirty="0"/>
              <a:t>How to regularize?</a:t>
            </a:r>
          </a:p>
          <a:p>
            <a:pPr lvl="1"/>
            <a:r>
              <a:rPr lang="en-US" dirty="0"/>
              <a:t>Keep a portion of </a:t>
            </a:r>
            <a:r>
              <a:rPr lang="en-US" b="1" dirty="0"/>
              <a:t>training data</a:t>
            </a:r>
            <a:r>
              <a:rPr lang="en-US" dirty="0"/>
              <a:t> held out for </a:t>
            </a:r>
            <a:r>
              <a:rPr lang="en-US" b="1" dirty="0"/>
              <a:t>validation </a:t>
            </a:r>
            <a:endParaRPr lang="en-US" dirty="0"/>
          </a:p>
          <a:p>
            <a:pPr lvl="1"/>
            <a:r>
              <a:rPr lang="en-US" dirty="0"/>
              <a:t>Alternatively, use </a:t>
            </a:r>
            <a:r>
              <a:rPr lang="en-US" b="1" dirty="0"/>
              <a:t>cross-validation</a:t>
            </a:r>
            <a:r>
              <a:rPr lang="en-US" dirty="0"/>
              <a:t> (many validation sets instead of one)</a:t>
            </a:r>
            <a:endParaRPr lang="en-US" b="1" dirty="0"/>
          </a:p>
          <a:p>
            <a:pPr lvl="1"/>
            <a:r>
              <a:rPr lang="en-US" dirty="0"/>
              <a:t>Pick the hyperparameters that work best on validation for your model on the test dataset</a:t>
            </a:r>
          </a:p>
          <a:p>
            <a:pPr lvl="1"/>
            <a:endParaRPr lang="en-US" dirty="0"/>
          </a:p>
          <a:p>
            <a:endParaRPr lang="en-US" dirty="0"/>
          </a:p>
        </p:txBody>
      </p:sp>
    </p:spTree>
    <p:extLst>
      <p:ext uri="{BB962C8B-B14F-4D97-AF65-F5344CB8AC3E}">
        <p14:creationId xmlns:p14="http://schemas.microsoft.com/office/powerpoint/2010/main" val="394986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BD21-780B-4A38-9284-A5667FC2942C}"/>
              </a:ext>
            </a:extLst>
          </p:cNvPr>
          <p:cNvSpPr>
            <a:spLocks noGrp="1"/>
          </p:cNvSpPr>
          <p:nvPr>
            <p:ph type="title"/>
          </p:nvPr>
        </p:nvSpPr>
        <p:spPr/>
        <p:txBody>
          <a:bodyPr/>
          <a:lstStyle/>
          <a:p>
            <a:r>
              <a:rPr lang="en-US" dirty="0"/>
              <a:t>Ratios</a:t>
            </a:r>
          </a:p>
        </p:txBody>
      </p:sp>
      <p:sp>
        <p:nvSpPr>
          <p:cNvPr id="3" name="Content Placeholder 2">
            <a:extLst>
              <a:ext uri="{FF2B5EF4-FFF2-40B4-BE49-F238E27FC236}">
                <a16:creationId xmlns:a16="http://schemas.microsoft.com/office/drawing/2014/main" id="{F27F8DF2-DD01-4690-AE88-F1995AEC3674}"/>
              </a:ext>
            </a:extLst>
          </p:cNvPr>
          <p:cNvSpPr>
            <a:spLocks noGrp="1"/>
          </p:cNvSpPr>
          <p:nvPr>
            <p:ph idx="1"/>
          </p:nvPr>
        </p:nvSpPr>
        <p:spPr/>
        <p:txBody>
          <a:bodyPr/>
          <a:lstStyle/>
          <a:p>
            <a:r>
              <a:rPr lang="en-US" sz="2000" dirty="0"/>
              <a:t>A great model</a:t>
            </a:r>
          </a:p>
          <a:p>
            <a:pPr lvl="1"/>
            <a:r>
              <a:rPr lang="en-US" sz="2000" dirty="0"/>
              <a:t>trained with 60% training data, 20% validation data, and 20% testing data</a:t>
            </a:r>
          </a:p>
          <a:p>
            <a:r>
              <a:rPr lang="en-US" sz="2000" dirty="0"/>
              <a:t>An okay model</a:t>
            </a:r>
          </a:p>
          <a:p>
            <a:pPr lvl="1"/>
            <a:r>
              <a:rPr lang="en-US" sz="2000" dirty="0"/>
              <a:t>trained with 70% training data, 15% validation data, and 15% testing data</a:t>
            </a:r>
          </a:p>
          <a:p>
            <a:r>
              <a:rPr lang="en-US" sz="2000" dirty="0"/>
              <a:t>A barely-acceptable model</a:t>
            </a:r>
          </a:p>
          <a:p>
            <a:pPr lvl="1"/>
            <a:r>
              <a:rPr lang="en-US" sz="2000" dirty="0"/>
              <a:t>trained with 80% training data, 10% validation data, and 10% testing data</a:t>
            </a:r>
          </a:p>
          <a:p>
            <a:r>
              <a:rPr lang="en-US" sz="2000" dirty="0"/>
              <a:t>Models with worse ratios – hacks</a:t>
            </a:r>
          </a:p>
          <a:p>
            <a:pPr lvl="1"/>
            <a:r>
              <a:rPr lang="en-US" sz="2000" dirty="0"/>
              <a:t>Unless there’s millions of instances in the dataset</a:t>
            </a:r>
            <a:endParaRPr lang="en-US" sz="1800" dirty="0"/>
          </a:p>
          <a:p>
            <a:r>
              <a:rPr lang="en-US" sz="2000" dirty="0"/>
              <a:t>“No Free Lunch” theorem</a:t>
            </a:r>
          </a:p>
          <a:p>
            <a:pPr lvl="1"/>
            <a:r>
              <a:rPr lang="en-US" sz="1800" dirty="0"/>
              <a:t>Only way to know for sure which model works best is to evaluate them</a:t>
            </a:r>
          </a:p>
          <a:p>
            <a:pPr lvl="1"/>
            <a:r>
              <a:rPr lang="en-US" sz="1800" dirty="0"/>
              <a:t>Make reasonable assumptions about your data to select model</a:t>
            </a:r>
          </a:p>
        </p:txBody>
      </p:sp>
    </p:spTree>
    <p:extLst>
      <p:ext uri="{BB962C8B-B14F-4D97-AF65-F5344CB8AC3E}">
        <p14:creationId xmlns:p14="http://schemas.microsoft.com/office/powerpoint/2010/main" val="266641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fontScale="85000" lnSpcReduction="20000"/>
          </a:bodyPr>
          <a:lstStyle/>
          <a:p>
            <a:r>
              <a:rPr lang="en-US" dirty="0"/>
              <a:t>Slides provided in course should be enough – but there is a plethora of fantastic resources available, so use them!</a:t>
            </a:r>
          </a:p>
          <a:p>
            <a:r>
              <a:rPr lang="en-US" dirty="0"/>
              <a:t>Recommended Books:</a:t>
            </a:r>
          </a:p>
          <a:p>
            <a:pPr lvl="1"/>
            <a:r>
              <a:rPr lang="en-US" b="1" dirty="0"/>
              <a:t>Hands-On Machine Learning with Scikit-Learn, </a:t>
            </a:r>
            <a:r>
              <a:rPr lang="en-US" b="1" dirty="0" err="1"/>
              <a:t>Keras</a:t>
            </a:r>
            <a:r>
              <a:rPr lang="en-US" b="1" dirty="0"/>
              <a:t>, and </a:t>
            </a:r>
            <a:r>
              <a:rPr lang="en-US" b="1" dirty="0" err="1"/>
              <a:t>Tensorflow</a:t>
            </a:r>
            <a:r>
              <a:rPr lang="en-US" b="1" dirty="0"/>
              <a:t> </a:t>
            </a:r>
            <a:r>
              <a:rPr lang="en-US" dirty="0"/>
              <a:t>by </a:t>
            </a:r>
            <a:r>
              <a:rPr lang="en-US" dirty="0" err="1"/>
              <a:t>Aurelien</a:t>
            </a:r>
            <a:r>
              <a:rPr lang="en-US" dirty="0"/>
              <a:t> </a:t>
            </a:r>
            <a:r>
              <a:rPr lang="en-US" dirty="0" err="1"/>
              <a:t>Geron</a:t>
            </a:r>
            <a:r>
              <a:rPr lang="en-US" dirty="0"/>
              <a:t> (will be followed extensively in the course with code examples from </a:t>
            </a:r>
            <a:r>
              <a:rPr lang="en-US" dirty="0">
                <a:hlinkClick r:id="rId2"/>
              </a:rPr>
              <a:t>https://github.com/ageron/handson-ml</a:t>
            </a:r>
            <a:r>
              <a:rPr lang="en-US" dirty="0"/>
              <a:t> )</a:t>
            </a:r>
          </a:p>
          <a:p>
            <a:pPr lvl="1"/>
            <a:r>
              <a:rPr lang="en-US" b="1" dirty="0"/>
              <a:t>Pattern Recognition and Machine Learning</a:t>
            </a:r>
            <a:r>
              <a:rPr lang="en-US" dirty="0"/>
              <a:t> by Christopher Bishop (excellent resource for mathematical foundations)</a:t>
            </a:r>
          </a:p>
          <a:p>
            <a:pPr lvl="1"/>
            <a:r>
              <a:rPr lang="en-US" b="1" dirty="0"/>
              <a:t>Elements of Statistical Learning</a:t>
            </a:r>
            <a:r>
              <a:rPr lang="en-US" dirty="0"/>
              <a:t> by Jerome Friedman et al (good reference)</a:t>
            </a:r>
          </a:p>
          <a:p>
            <a:r>
              <a:rPr lang="en-US" dirty="0"/>
              <a:t>Additional Material:</a:t>
            </a:r>
          </a:p>
          <a:p>
            <a:pPr lvl="1"/>
            <a:r>
              <a:rPr lang="en-US" dirty="0"/>
              <a:t>Andrew Ng’s course on Machine Learning available on Coursera</a:t>
            </a:r>
          </a:p>
          <a:p>
            <a:pPr lvl="1"/>
            <a:r>
              <a:rPr lang="en-US" dirty="0"/>
              <a:t>CS 189, Berkeley</a:t>
            </a:r>
          </a:p>
          <a:p>
            <a:pPr lvl="1"/>
            <a:r>
              <a:rPr lang="en-US" dirty="0"/>
              <a:t>CS 229, Stanford</a:t>
            </a:r>
          </a:p>
        </p:txBody>
      </p:sp>
    </p:spTree>
    <p:extLst>
      <p:ext uri="{BB962C8B-B14F-4D97-AF65-F5344CB8AC3E}">
        <p14:creationId xmlns:p14="http://schemas.microsoft.com/office/powerpoint/2010/main" val="322985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Prerequisites</a:t>
            </a:r>
          </a:p>
        </p:txBody>
      </p:sp>
      <p:sp>
        <p:nvSpPr>
          <p:cNvPr id="3" name="Content Placeholder 2"/>
          <p:cNvSpPr>
            <a:spLocks noGrp="1"/>
          </p:cNvSpPr>
          <p:nvPr>
            <p:ph idx="1"/>
          </p:nvPr>
        </p:nvSpPr>
        <p:spPr/>
        <p:txBody>
          <a:bodyPr>
            <a:normAutofit fontScale="85000" lnSpcReduction="10000"/>
          </a:bodyPr>
          <a:lstStyle/>
          <a:p>
            <a:r>
              <a:rPr lang="en-US" dirty="0"/>
              <a:t>MAT361- Probability &amp; Statistics </a:t>
            </a:r>
          </a:p>
          <a:p>
            <a:pPr lvl="1"/>
            <a:r>
              <a:rPr lang="en-US" dirty="0"/>
              <a:t>Probability distribution, Random Variable, Conditional Probability, Variance (some of the important concepts to recall to name a few)</a:t>
            </a:r>
          </a:p>
          <a:p>
            <a:r>
              <a:rPr lang="en-US" dirty="0"/>
              <a:t>MAT125 – Linear Algebra</a:t>
            </a:r>
          </a:p>
          <a:p>
            <a:pPr lvl="1"/>
            <a:r>
              <a:rPr lang="en-US" dirty="0"/>
              <a:t>Matrix Multiplication, Eigenvalues, Eigenvectors</a:t>
            </a:r>
          </a:p>
          <a:p>
            <a:pPr lvl="1"/>
            <a:endParaRPr lang="en-US" dirty="0"/>
          </a:p>
          <a:p>
            <a:r>
              <a:rPr lang="en-US" dirty="0"/>
              <a:t>Basic programming background in Python (an OK understanding of python syntax is all that’s necessary – </a:t>
            </a:r>
            <a:r>
              <a:rPr lang="en-US" dirty="0" err="1"/>
              <a:t>Geron’s</a:t>
            </a:r>
            <a:r>
              <a:rPr lang="en-US" dirty="0"/>
              <a:t> textbook has excellent code examples)</a:t>
            </a:r>
          </a:p>
          <a:p>
            <a:endParaRPr lang="en-US" dirty="0"/>
          </a:p>
          <a:p>
            <a:r>
              <a:rPr lang="en-US" dirty="0"/>
              <a:t>None of them are compulsory – easier to grasp the material if completed</a:t>
            </a:r>
          </a:p>
        </p:txBody>
      </p:sp>
    </p:spTree>
    <p:extLst>
      <p:ext uri="{BB962C8B-B14F-4D97-AF65-F5344CB8AC3E}">
        <p14:creationId xmlns:p14="http://schemas.microsoft.com/office/powerpoint/2010/main" val="39351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D611-E7A5-4880-9247-A4A806E7C0CA}"/>
              </a:ext>
            </a:extLst>
          </p:cNvPr>
          <p:cNvSpPr>
            <a:spLocks noGrp="1"/>
          </p:cNvSpPr>
          <p:nvPr>
            <p:ph type="title"/>
          </p:nvPr>
        </p:nvSpPr>
        <p:spPr/>
        <p:txBody>
          <a:bodyPr/>
          <a:lstStyle/>
          <a:p>
            <a:r>
              <a:rPr lang="en-US" dirty="0"/>
              <a:t>Assessment (tentative)</a:t>
            </a:r>
          </a:p>
        </p:txBody>
      </p:sp>
      <p:sp>
        <p:nvSpPr>
          <p:cNvPr id="3" name="Content Placeholder 2">
            <a:extLst>
              <a:ext uri="{FF2B5EF4-FFF2-40B4-BE49-F238E27FC236}">
                <a16:creationId xmlns:a16="http://schemas.microsoft.com/office/drawing/2014/main" id="{A210E614-076A-4C3B-8FA8-5B7F48E0C244}"/>
              </a:ext>
            </a:extLst>
          </p:cNvPr>
          <p:cNvSpPr>
            <a:spLocks noGrp="1"/>
          </p:cNvSpPr>
          <p:nvPr>
            <p:ph idx="1"/>
          </p:nvPr>
        </p:nvSpPr>
        <p:spPr/>
        <p:txBody>
          <a:bodyPr/>
          <a:lstStyle/>
          <a:p>
            <a:r>
              <a:rPr lang="en-US" dirty="0"/>
              <a:t>In-class pop quizzes on Socrative (15%)</a:t>
            </a:r>
          </a:p>
          <a:p>
            <a:r>
              <a:rPr lang="en-US" dirty="0"/>
              <a:t>Midterm (20%)</a:t>
            </a:r>
          </a:p>
          <a:p>
            <a:r>
              <a:rPr lang="en-US" dirty="0"/>
              <a:t>Final (30%)</a:t>
            </a:r>
          </a:p>
          <a:p>
            <a:r>
              <a:rPr lang="en-US" dirty="0"/>
              <a:t>Project (30%)</a:t>
            </a:r>
          </a:p>
          <a:p>
            <a:r>
              <a:rPr lang="en-US" dirty="0"/>
              <a:t>Class Participation (5%)</a:t>
            </a:r>
          </a:p>
          <a:p>
            <a:endParaRPr lang="en-US" dirty="0"/>
          </a:p>
          <a:p>
            <a:endParaRPr lang="en-US" dirty="0"/>
          </a:p>
        </p:txBody>
      </p:sp>
    </p:spTree>
    <p:extLst>
      <p:ext uri="{BB962C8B-B14F-4D97-AF65-F5344CB8AC3E}">
        <p14:creationId xmlns:p14="http://schemas.microsoft.com/office/powerpoint/2010/main" val="170861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7A4B-1D7A-43FE-AFB4-BD6ECA2A376E}"/>
              </a:ext>
            </a:extLst>
          </p:cNvPr>
          <p:cNvSpPr>
            <a:spLocks noGrp="1"/>
          </p:cNvSpPr>
          <p:nvPr>
            <p:ph type="title"/>
          </p:nvPr>
        </p:nvSpPr>
        <p:spPr/>
        <p:txBody>
          <a:bodyPr/>
          <a:lstStyle/>
          <a:p>
            <a:r>
              <a:rPr lang="en-US" dirty="0"/>
              <a:t>Course Project</a:t>
            </a:r>
          </a:p>
        </p:txBody>
      </p:sp>
      <p:sp>
        <p:nvSpPr>
          <p:cNvPr id="3" name="Content Placeholder 2">
            <a:extLst>
              <a:ext uri="{FF2B5EF4-FFF2-40B4-BE49-F238E27FC236}">
                <a16:creationId xmlns:a16="http://schemas.microsoft.com/office/drawing/2014/main" id="{906B275E-4C1C-4F62-88FA-F1A1EED4EA82}"/>
              </a:ext>
            </a:extLst>
          </p:cNvPr>
          <p:cNvSpPr>
            <a:spLocks noGrp="1"/>
          </p:cNvSpPr>
          <p:nvPr>
            <p:ph idx="1"/>
          </p:nvPr>
        </p:nvSpPr>
        <p:spPr/>
        <p:txBody>
          <a:bodyPr>
            <a:normAutofit fontScale="77500" lnSpcReduction="20000"/>
          </a:bodyPr>
          <a:lstStyle/>
          <a:p>
            <a:r>
              <a:rPr lang="en-US" dirty="0"/>
              <a:t>Groups of up to 4 members (4 is a hard maximum)</a:t>
            </a:r>
          </a:p>
          <a:p>
            <a:r>
              <a:rPr lang="en-US" dirty="0"/>
              <a:t>Video Demo submission at the end of the semester, and in-person/online presentation at the end of the semester</a:t>
            </a:r>
          </a:p>
          <a:p>
            <a:r>
              <a:rPr lang="en-US" dirty="0"/>
              <a:t>4-6 page Report due at semester end, IEEE format – must include link to </a:t>
            </a:r>
            <a:r>
              <a:rPr lang="en-US" dirty="0" err="1"/>
              <a:t>Github</a:t>
            </a:r>
            <a:r>
              <a:rPr lang="en-US" dirty="0"/>
              <a:t> repo</a:t>
            </a:r>
          </a:p>
          <a:p>
            <a:endParaRPr lang="en-US" dirty="0"/>
          </a:p>
          <a:p>
            <a:r>
              <a:rPr lang="en-US" dirty="0"/>
              <a:t>Potential Topics (few examples):</a:t>
            </a:r>
          </a:p>
          <a:p>
            <a:pPr lvl="1"/>
            <a:r>
              <a:rPr lang="en-US" dirty="0"/>
              <a:t>Covid-19</a:t>
            </a:r>
          </a:p>
          <a:p>
            <a:pPr lvl="1"/>
            <a:r>
              <a:rPr lang="en-US" dirty="0"/>
              <a:t>Computer Vision</a:t>
            </a:r>
          </a:p>
          <a:p>
            <a:pPr lvl="1"/>
            <a:r>
              <a:rPr lang="en-US" dirty="0"/>
              <a:t>Natural Language Processing</a:t>
            </a:r>
          </a:p>
          <a:p>
            <a:pPr lvl="1"/>
            <a:r>
              <a:rPr lang="en-US" dirty="0"/>
              <a:t>Reinforcement Learning</a:t>
            </a:r>
          </a:p>
          <a:p>
            <a:pPr lvl="1"/>
            <a:r>
              <a:rPr lang="en-US" dirty="0"/>
              <a:t>Speech &amp; Music Recognition</a:t>
            </a:r>
          </a:p>
          <a:p>
            <a:pPr lvl="1"/>
            <a:r>
              <a:rPr lang="en-US" dirty="0"/>
              <a:t>Biomedical Imaging and </a:t>
            </a:r>
            <a:r>
              <a:rPr lang="en-US" dirty="0" err="1"/>
              <a:t>Biosignals</a:t>
            </a:r>
            <a:endParaRPr lang="en-US" dirty="0"/>
          </a:p>
        </p:txBody>
      </p:sp>
    </p:spTree>
    <p:extLst>
      <p:ext uri="{BB962C8B-B14F-4D97-AF65-F5344CB8AC3E}">
        <p14:creationId xmlns:p14="http://schemas.microsoft.com/office/powerpoint/2010/main" val="361096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t>What is Artificial Intelligence?</a:t>
            </a:r>
          </a:p>
        </p:txBody>
      </p:sp>
      <p:sp>
        <p:nvSpPr>
          <p:cNvPr id="11279" name="Text Box 16"/>
          <p:cNvSpPr txBox="1">
            <a:spLocks noChangeArrowheads="1"/>
          </p:cNvSpPr>
          <p:nvPr/>
        </p:nvSpPr>
        <p:spPr bwMode="auto">
          <a:xfrm>
            <a:off x="2757487" y="1428751"/>
            <a:ext cx="4157663" cy="328935"/>
          </a:xfrm>
          <a:prstGeom prst="rect">
            <a:avLst/>
          </a:prstGeom>
          <a:noFill/>
          <a:ln w="9525">
            <a:noFill/>
            <a:miter lim="800000"/>
            <a:headEnd/>
            <a:tailEnd/>
          </a:ln>
        </p:spPr>
        <p:txBody>
          <a:bodyPr lIns="51434" tIns="25717" rIns="51434" bIns="25717">
            <a:spAutoFit/>
          </a:bodyPr>
          <a:lstStyle/>
          <a:p>
            <a:pPr>
              <a:spcBef>
                <a:spcPct val="50000"/>
              </a:spcBef>
            </a:pPr>
            <a:r>
              <a:rPr lang="en-US" dirty="0">
                <a:latin typeface="Calibri" pitchFamily="34" charset="0"/>
              </a:rPr>
              <a:t>The science of making machines that:</a:t>
            </a:r>
          </a:p>
        </p:txBody>
      </p:sp>
      <p:sp>
        <p:nvSpPr>
          <p:cNvPr id="7" name="TextBox 6"/>
          <p:cNvSpPr txBox="1"/>
          <p:nvPr/>
        </p:nvSpPr>
        <p:spPr>
          <a:xfrm>
            <a:off x="1371600" y="2228850"/>
            <a:ext cx="1600200" cy="323165"/>
          </a:xfrm>
          <a:prstGeom prst="rect">
            <a:avLst/>
          </a:prstGeom>
          <a:noFill/>
        </p:spPr>
        <p:txBody>
          <a:bodyPr wrap="square" rtlCol="0">
            <a:spAutoFit/>
          </a:bodyPr>
          <a:lstStyle/>
          <a:p>
            <a:pPr algn="ctr"/>
            <a:r>
              <a:rPr lang="en-US" sz="1500" dirty="0">
                <a:solidFill>
                  <a:schemeClr val="accent2"/>
                </a:solidFill>
                <a:latin typeface="Calibri" pitchFamily="34" charset="0"/>
              </a:rPr>
              <a:t>Think like people</a:t>
            </a:r>
          </a:p>
        </p:txBody>
      </p:sp>
      <p:sp>
        <p:nvSpPr>
          <p:cNvPr id="8" name="TextBox 7"/>
          <p:cNvSpPr txBox="1"/>
          <p:nvPr/>
        </p:nvSpPr>
        <p:spPr>
          <a:xfrm>
            <a:off x="1371600" y="3380601"/>
            <a:ext cx="1600200" cy="323165"/>
          </a:xfrm>
          <a:prstGeom prst="rect">
            <a:avLst/>
          </a:prstGeom>
          <a:noFill/>
        </p:spPr>
        <p:txBody>
          <a:bodyPr wrap="square" rtlCol="0">
            <a:spAutoFit/>
          </a:bodyPr>
          <a:lstStyle/>
          <a:p>
            <a:pPr algn="ctr"/>
            <a:r>
              <a:rPr lang="en-US" sz="1500" dirty="0">
                <a:solidFill>
                  <a:schemeClr val="accent2"/>
                </a:solidFill>
                <a:latin typeface="Calibri" pitchFamily="34" charset="0"/>
              </a:rPr>
              <a:t>Act like people</a:t>
            </a:r>
          </a:p>
        </p:txBody>
      </p:sp>
      <p:sp>
        <p:nvSpPr>
          <p:cNvPr id="9" name="TextBox 8"/>
          <p:cNvSpPr txBox="1"/>
          <p:nvPr/>
        </p:nvSpPr>
        <p:spPr>
          <a:xfrm>
            <a:off x="6115050" y="2228850"/>
            <a:ext cx="1600200" cy="323165"/>
          </a:xfrm>
          <a:prstGeom prst="rect">
            <a:avLst/>
          </a:prstGeom>
          <a:noFill/>
        </p:spPr>
        <p:txBody>
          <a:bodyPr wrap="square" rtlCol="0">
            <a:spAutoFit/>
          </a:bodyPr>
          <a:lstStyle/>
          <a:p>
            <a:pPr algn="ctr"/>
            <a:r>
              <a:rPr lang="en-US" sz="1500" dirty="0">
                <a:solidFill>
                  <a:schemeClr val="accent2"/>
                </a:solidFill>
                <a:latin typeface="Calibri" pitchFamily="34" charset="0"/>
              </a:rPr>
              <a:t>Think rationally</a:t>
            </a:r>
          </a:p>
        </p:txBody>
      </p:sp>
      <p:sp>
        <p:nvSpPr>
          <p:cNvPr id="10" name="TextBox 9"/>
          <p:cNvSpPr txBox="1"/>
          <p:nvPr/>
        </p:nvSpPr>
        <p:spPr>
          <a:xfrm>
            <a:off x="6115050" y="3380601"/>
            <a:ext cx="1600200" cy="323165"/>
          </a:xfrm>
          <a:prstGeom prst="rect">
            <a:avLst/>
          </a:prstGeom>
          <a:noFill/>
        </p:spPr>
        <p:txBody>
          <a:bodyPr wrap="square" rtlCol="0">
            <a:spAutoFit/>
          </a:bodyPr>
          <a:lstStyle/>
          <a:p>
            <a:pPr algn="ctr"/>
            <a:r>
              <a:rPr lang="en-US" sz="1500" dirty="0">
                <a:solidFill>
                  <a:schemeClr val="accent2"/>
                </a:solidFill>
                <a:latin typeface="Calibri" pitchFamily="34" charset="0"/>
              </a:rPr>
              <a:t>Act rationally</a:t>
            </a:r>
          </a:p>
        </p:txBody>
      </p:sp>
      <p:pic>
        <p:nvPicPr>
          <p:cNvPr id="2" name="Picture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028950" y="1885950"/>
            <a:ext cx="3048000" cy="2286000"/>
          </a:xfrm>
          <a:prstGeom prst="rect">
            <a:avLst/>
          </a:prstGeom>
          <a:noFill/>
        </p:spPr>
      </p:pic>
      <p:sp>
        <p:nvSpPr>
          <p:cNvPr id="11" name="Rectangle 10"/>
          <p:cNvSpPr/>
          <p:nvPr/>
        </p:nvSpPr>
        <p:spPr>
          <a:xfrm>
            <a:off x="1376718" y="1771650"/>
            <a:ext cx="3143250" cy="1257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35322" y="1771650"/>
            <a:ext cx="3143250" cy="1257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76718" y="3033216"/>
            <a:ext cx="3143250" cy="1257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35322" y="3039186"/>
            <a:ext cx="3143250" cy="1257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F35879-E87D-4D06-AED5-1204F6053A88}"/>
              </a:ext>
            </a:extLst>
          </p:cNvPr>
          <p:cNvSpPr txBox="1"/>
          <p:nvPr/>
        </p:nvSpPr>
        <p:spPr>
          <a:xfrm>
            <a:off x="1714500" y="4457700"/>
            <a:ext cx="5772150" cy="369332"/>
          </a:xfrm>
          <a:prstGeom prst="rect">
            <a:avLst/>
          </a:prstGeom>
          <a:noFill/>
        </p:spPr>
        <p:txBody>
          <a:bodyPr wrap="square" rtlCol="0">
            <a:spAutoFit/>
          </a:bodyPr>
          <a:lstStyle/>
          <a:p>
            <a:pPr algn="ctr"/>
            <a:r>
              <a:rPr lang="en-US" dirty="0"/>
              <a:t>“Machines that act rationally” – a fairly broad definition!</a:t>
            </a:r>
          </a:p>
        </p:txBody>
      </p:sp>
    </p:spTree>
    <p:extLst>
      <p:ext uri="{BB962C8B-B14F-4D97-AF65-F5344CB8AC3E}">
        <p14:creationId xmlns:p14="http://schemas.microsoft.com/office/powerpoint/2010/main" val="21632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8FEA-53F7-C34B-83C0-B824CE9DE715}"/>
              </a:ext>
            </a:extLst>
          </p:cNvPr>
          <p:cNvSpPr>
            <a:spLocks noGrp="1"/>
          </p:cNvSpPr>
          <p:nvPr>
            <p:ph type="title"/>
          </p:nvPr>
        </p:nvSpPr>
        <p:spPr/>
        <p:txBody>
          <a:bodyPr/>
          <a:lstStyle/>
          <a:p>
            <a:r>
              <a:rPr lang="en-US" dirty="0"/>
              <a:t>What is Machine Learning?</a:t>
            </a:r>
          </a:p>
        </p:txBody>
      </p:sp>
      <p:pic>
        <p:nvPicPr>
          <p:cNvPr id="4" name="Content Placeholder 3">
            <a:extLst>
              <a:ext uri="{FF2B5EF4-FFF2-40B4-BE49-F238E27FC236}">
                <a16:creationId xmlns:a16="http://schemas.microsoft.com/office/drawing/2014/main" id="{4D539944-24CD-E440-BA1A-D1A8904F1DFB}"/>
              </a:ext>
            </a:extLst>
          </p:cNvPr>
          <p:cNvPicPr>
            <a:picLocks noGrp="1" noChangeAspect="1"/>
          </p:cNvPicPr>
          <p:nvPr>
            <p:ph idx="1"/>
          </p:nvPr>
        </p:nvPicPr>
        <p:blipFill rotWithShape="1">
          <a:blip r:embed="rId3"/>
          <a:srcRect l="13273" t="18592" b="25731"/>
          <a:stretch/>
        </p:blipFill>
        <p:spPr>
          <a:xfrm>
            <a:off x="6477990" y="1206141"/>
            <a:ext cx="1523011" cy="917370"/>
          </a:xfrm>
          <a:prstGeom prst="rect">
            <a:avLst/>
          </a:prstGeom>
        </p:spPr>
      </p:pic>
      <p:sp>
        <p:nvSpPr>
          <p:cNvPr id="5" name="Content Placeholder 2">
            <a:extLst>
              <a:ext uri="{FF2B5EF4-FFF2-40B4-BE49-F238E27FC236}">
                <a16:creationId xmlns:a16="http://schemas.microsoft.com/office/drawing/2014/main" id="{D0D0C4C0-1083-3043-B25B-A36CE4B7A4AB}"/>
              </a:ext>
            </a:extLst>
          </p:cNvPr>
          <p:cNvSpPr txBox="1">
            <a:spLocks/>
          </p:cNvSpPr>
          <p:nvPr/>
        </p:nvSpPr>
        <p:spPr>
          <a:xfrm>
            <a:off x="838200" y="1118987"/>
            <a:ext cx="5132924" cy="3422877"/>
          </a:xfrm>
          <a:prstGeom prst="rect">
            <a:avLst/>
          </a:prstGeom>
        </p:spPr>
        <p:txBody>
          <a:bodyPr vert="horz" lIns="68580" tIns="34290" rIns="68580" bIns="3429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Ø"/>
              <a:defRPr sz="28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charset="2"/>
              <a:buChar char="Ø"/>
              <a:defRPr sz="2600" kern="1200">
                <a:solidFill>
                  <a:schemeClr val="tx1"/>
                </a:solidFill>
                <a:latin typeface="Calibri" charset="0"/>
                <a:ea typeface="Calibri" charset="0"/>
                <a:cs typeface="Calibri" charset="0"/>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Calibri" charset="0"/>
                <a:ea typeface="Calibri" charset="0"/>
                <a:cs typeface="Calibri" charset="0"/>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2100" dirty="0"/>
              <a:t>Tom Mitchell (1998): a computer program is said to learn from </a:t>
            </a:r>
            <a:r>
              <a:rPr lang="en-US" sz="2100" b="1" dirty="0"/>
              <a:t>experience E </a:t>
            </a:r>
            <a:r>
              <a:rPr lang="en-US" sz="2100" dirty="0"/>
              <a:t>with respect to some class of </a:t>
            </a:r>
            <a:r>
              <a:rPr lang="en-US" sz="2100" b="1" dirty="0"/>
              <a:t>tasks T</a:t>
            </a:r>
            <a:r>
              <a:rPr lang="en-US" sz="2100" dirty="0"/>
              <a:t> and </a:t>
            </a:r>
            <a:r>
              <a:rPr lang="en-US" sz="2100" b="1" dirty="0"/>
              <a:t>performance measure P</a:t>
            </a:r>
            <a:r>
              <a:rPr lang="en-US" sz="2100" dirty="0"/>
              <a:t>, if its performance at tasks in T, as measured by P, improves with experience E.</a:t>
            </a:r>
          </a:p>
        </p:txBody>
      </p:sp>
      <p:pic>
        <p:nvPicPr>
          <p:cNvPr id="9" name="Picture 8">
            <a:extLst>
              <a:ext uri="{FF2B5EF4-FFF2-40B4-BE49-F238E27FC236}">
                <a16:creationId xmlns:a16="http://schemas.microsoft.com/office/drawing/2014/main" id="{F2E85583-93D3-A340-A1AE-F78E0D46D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9083" y="2794055"/>
            <a:ext cx="1531917" cy="1531917"/>
          </a:xfrm>
          <a:prstGeom prst="rect">
            <a:avLst/>
          </a:prstGeom>
        </p:spPr>
      </p:pic>
      <p:sp>
        <p:nvSpPr>
          <p:cNvPr id="11" name="Content Placeholder 2">
            <a:extLst>
              <a:ext uri="{FF2B5EF4-FFF2-40B4-BE49-F238E27FC236}">
                <a16:creationId xmlns:a16="http://schemas.microsoft.com/office/drawing/2014/main" id="{63121220-6B13-D04C-BA60-E1AE0377ACED}"/>
              </a:ext>
            </a:extLst>
          </p:cNvPr>
          <p:cNvSpPr txBox="1">
            <a:spLocks/>
          </p:cNvSpPr>
          <p:nvPr/>
        </p:nvSpPr>
        <p:spPr>
          <a:xfrm>
            <a:off x="869092" y="2614533"/>
            <a:ext cx="4928075" cy="3422877"/>
          </a:xfrm>
          <a:prstGeom prst="rect">
            <a:avLst/>
          </a:prstGeom>
        </p:spPr>
        <p:txBody>
          <a:bodyPr vert="horz" lIns="68580" tIns="34290" rIns="68580" bIns="3429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Ø"/>
              <a:defRPr sz="28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charset="2"/>
              <a:buChar char="Ø"/>
              <a:defRPr sz="2600" kern="1200">
                <a:solidFill>
                  <a:schemeClr val="tx1"/>
                </a:solidFill>
                <a:latin typeface="Calibri" charset="0"/>
                <a:ea typeface="Calibri" charset="0"/>
                <a:cs typeface="Calibri" charset="0"/>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Calibri" charset="0"/>
                <a:ea typeface="Calibri" charset="0"/>
                <a:cs typeface="Calibri" charset="0"/>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US" sz="2100" dirty="0"/>
          </a:p>
          <a:p>
            <a:pPr marL="0" indent="0">
              <a:buNone/>
            </a:pPr>
            <a:r>
              <a:rPr lang="en-US" sz="2100" dirty="0"/>
              <a:t>Example: </a:t>
            </a:r>
          </a:p>
          <a:p>
            <a:pPr marL="0" indent="0">
              <a:buNone/>
            </a:pPr>
            <a:r>
              <a:rPr lang="en-US" sz="2100" dirty="0"/>
              <a:t>Task: Playing Checkers</a:t>
            </a:r>
          </a:p>
          <a:p>
            <a:pPr marL="0" indent="0">
              <a:buNone/>
            </a:pPr>
            <a:r>
              <a:rPr lang="en-US" sz="2100" dirty="0"/>
              <a:t>Experience (data): games played by the program (with itself)</a:t>
            </a:r>
          </a:p>
          <a:p>
            <a:pPr marL="0" indent="0">
              <a:buNone/>
            </a:pPr>
            <a:r>
              <a:rPr lang="en-US" sz="2100" dirty="0"/>
              <a:t>Performance measure: winning rate</a:t>
            </a:r>
          </a:p>
          <a:p>
            <a:pPr marL="0" indent="0">
              <a:buNone/>
            </a:pPr>
            <a:endParaRPr lang="en-US" sz="2100" dirty="0"/>
          </a:p>
          <a:p>
            <a:pPr marL="0" indent="0">
              <a:buNone/>
            </a:pPr>
            <a:endParaRPr lang="en-US" sz="2100" dirty="0"/>
          </a:p>
        </p:txBody>
      </p:sp>
      <p:sp>
        <p:nvSpPr>
          <p:cNvPr id="7" name="Content Placeholder 2">
            <a:extLst>
              <a:ext uri="{FF2B5EF4-FFF2-40B4-BE49-F238E27FC236}">
                <a16:creationId xmlns:a16="http://schemas.microsoft.com/office/drawing/2014/main" id="{C317BF02-7901-DF4E-A1BE-EF42DB93B756}"/>
              </a:ext>
            </a:extLst>
          </p:cNvPr>
          <p:cNvSpPr txBox="1">
            <a:spLocks/>
          </p:cNvSpPr>
          <p:nvPr/>
        </p:nvSpPr>
        <p:spPr>
          <a:xfrm>
            <a:off x="5261108" y="4864870"/>
            <a:ext cx="5647171" cy="1305250"/>
          </a:xfrm>
          <a:prstGeom prst="rect">
            <a:avLst/>
          </a:prstGeom>
        </p:spPr>
        <p:txBody>
          <a:bodyPr vert="horz" lIns="68580" tIns="34290" rIns="68580" bIns="3429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Ø"/>
              <a:defRPr sz="28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charset="2"/>
              <a:buChar char="Ø"/>
              <a:defRPr sz="2600" kern="1200">
                <a:solidFill>
                  <a:schemeClr val="tx1"/>
                </a:solidFill>
                <a:latin typeface="Calibri" charset="0"/>
                <a:ea typeface="Calibri" charset="0"/>
                <a:cs typeface="Calibri" charset="0"/>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Calibri" charset="0"/>
                <a:ea typeface="Calibri" charset="0"/>
                <a:cs typeface="Calibri" charset="0"/>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350" dirty="0"/>
              <a:t>Image from Tom Mitchell’s homepage</a:t>
            </a:r>
          </a:p>
        </p:txBody>
      </p:sp>
    </p:spTree>
    <p:extLst>
      <p:ext uri="{BB962C8B-B14F-4D97-AF65-F5344CB8AC3E}">
        <p14:creationId xmlns:p14="http://schemas.microsoft.com/office/powerpoint/2010/main" val="317709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8FEA-53F7-C34B-83C0-B824CE9DE715}"/>
              </a:ext>
            </a:extLst>
          </p:cNvPr>
          <p:cNvSpPr>
            <a:spLocks noGrp="1"/>
          </p:cNvSpPr>
          <p:nvPr>
            <p:ph type="title"/>
          </p:nvPr>
        </p:nvSpPr>
        <p:spPr/>
        <p:txBody>
          <a:bodyPr/>
          <a:lstStyle/>
          <a:p>
            <a:r>
              <a:rPr lang="en-US" dirty="0"/>
              <a:t>Definition of Machine Learning</a:t>
            </a:r>
          </a:p>
        </p:txBody>
      </p:sp>
      <p:sp>
        <p:nvSpPr>
          <p:cNvPr id="5" name="Content Placeholder 2">
            <a:extLst>
              <a:ext uri="{FF2B5EF4-FFF2-40B4-BE49-F238E27FC236}">
                <a16:creationId xmlns:a16="http://schemas.microsoft.com/office/drawing/2014/main" id="{D0D0C4C0-1083-3043-B25B-A36CE4B7A4AB}"/>
              </a:ext>
            </a:extLst>
          </p:cNvPr>
          <p:cNvSpPr txBox="1">
            <a:spLocks/>
          </p:cNvSpPr>
          <p:nvPr/>
        </p:nvSpPr>
        <p:spPr>
          <a:xfrm>
            <a:off x="1443038" y="1117316"/>
            <a:ext cx="5393817" cy="3422877"/>
          </a:xfrm>
          <a:prstGeom prst="rect">
            <a:avLst/>
          </a:prstGeom>
        </p:spPr>
        <p:txBody>
          <a:bodyPr vert="horz" lIns="68580" tIns="34290" rIns="68580" bIns="3429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Ø"/>
              <a:defRPr sz="28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charset="2"/>
              <a:buChar char="Ø"/>
              <a:defRPr sz="2600" kern="1200">
                <a:solidFill>
                  <a:schemeClr val="tx1"/>
                </a:solidFill>
                <a:latin typeface="Calibri" charset="0"/>
                <a:ea typeface="Calibri" charset="0"/>
                <a:cs typeface="Calibri" charset="0"/>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Calibri" charset="0"/>
                <a:ea typeface="Calibri" charset="0"/>
                <a:cs typeface="Calibri" charset="0"/>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2100" dirty="0"/>
              <a:t>Arthur Samuel (1959): Machine Learning is the field of study that gives the computer the </a:t>
            </a:r>
            <a:r>
              <a:rPr lang="en-US" sz="2100" b="1" dirty="0"/>
              <a:t>ability to learn</a:t>
            </a:r>
            <a:r>
              <a:rPr lang="en-US" sz="2100" dirty="0"/>
              <a:t> without being </a:t>
            </a:r>
            <a:r>
              <a:rPr lang="en-US" sz="2100" b="1" dirty="0"/>
              <a:t>explicitly programmed</a:t>
            </a:r>
            <a:r>
              <a:rPr lang="en-US" sz="2100" dirty="0"/>
              <a:t>. </a:t>
            </a:r>
          </a:p>
          <a:p>
            <a:pPr marL="0" indent="0">
              <a:buNone/>
            </a:pPr>
            <a:endParaRPr lang="en-US" sz="2100" dirty="0"/>
          </a:p>
        </p:txBody>
      </p:sp>
      <p:pic>
        <p:nvPicPr>
          <p:cNvPr id="10" name="Picture 9">
            <a:extLst>
              <a:ext uri="{FF2B5EF4-FFF2-40B4-BE49-F238E27FC236}">
                <a16:creationId xmlns:a16="http://schemas.microsoft.com/office/drawing/2014/main" id="{313535F5-E4E1-BE40-91D4-F8535C267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6140" y="876842"/>
            <a:ext cx="1028700" cy="1428750"/>
          </a:xfrm>
          <a:prstGeom prst="rect">
            <a:avLst/>
          </a:prstGeom>
        </p:spPr>
      </p:pic>
      <p:pic>
        <p:nvPicPr>
          <p:cNvPr id="9" name="Picture 8">
            <a:extLst>
              <a:ext uri="{FF2B5EF4-FFF2-40B4-BE49-F238E27FC236}">
                <a16:creationId xmlns:a16="http://schemas.microsoft.com/office/drawing/2014/main" id="{7CAD51BD-70EE-F345-B4B1-0B7920E66DF9}"/>
              </a:ext>
            </a:extLst>
          </p:cNvPr>
          <p:cNvPicPr>
            <a:picLocks noChangeAspect="1"/>
          </p:cNvPicPr>
          <p:nvPr/>
        </p:nvPicPr>
        <p:blipFill rotWithShape="1">
          <a:blip r:embed="rId4"/>
          <a:srcRect t="-1077" b="-2"/>
          <a:stretch/>
        </p:blipFill>
        <p:spPr>
          <a:xfrm>
            <a:off x="1394378" y="2464517"/>
            <a:ext cx="5047987" cy="1530726"/>
          </a:xfrm>
          <a:prstGeom prst="rect">
            <a:avLst/>
          </a:prstGeom>
          <a:ln w="19050">
            <a:solidFill>
              <a:srgbClr val="0000FF"/>
            </a:solidFill>
          </a:ln>
        </p:spPr>
      </p:pic>
      <p:pic>
        <p:nvPicPr>
          <p:cNvPr id="8" name="Picture 7">
            <a:extLst>
              <a:ext uri="{FF2B5EF4-FFF2-40B4-BE49-F238E27FC236}">
                <a16:creationId xmlns:a16="http://schemas.microsoft.com/office/drawing/2014/main" id="{6755D67C-CE26-514F-8890-4581402A5B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69083" y="2794055"/>
            <a:ext cx="1531917" cy="1531917"/>
          </a:xfrm>
          <a:prstGeom prst="rect">
            <a:avLst/>
          </a:prstGeom>
        </p:spPr>
      </p:pic>
      <p:sp>
        <p:nvSpPr>
          <p:cNvPr id="7" name="Content Placeholder 2">
            <a:extLst>
              <a:ext uri="{FF2B5EF4-FFF2-40B4-BE49-F238E27FC236}">
                <a16:creationId xmlns:a16="http://schemas.microsoft.com/office/drawing/2014/main" id="{1C49FDE3-479D-CB40-8DA8-D08AB03D6DD9}"/>
              </a:ext>
            </a:extLst>
          </p:cNvPr>
          <p:cNvSpPr txBox="1">
            <a:spLocks/>
          </p:cNvSpPr>
          <p:nvPr/>
        </p:nvSpPr>
        <p:spPr>
          <a:xfrm>
            <a:off x="6267541" y="4832249"/>
            <a:ext cx="1733459" cy="1305250"/>
          </a:xfrm>
          <a:prstGeom prst="rect">
            <a:avLst/>
          </a:prstGeom>
        </p:spPr>
        <p:txBody>
          <a:bodyPr vert="horz" lIns="68580" tIns="34290" rIns="68580" bIns="3429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Ø"/>
              <a:defRPr sz="28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charset="2"/>
              <a:buChar char="Ø"/>
              <a:defRPr sz="2600" kern="1200">
                <a:solidFill>
                  <a:schemeClr val="tx1"/>
                </a:solidFill>
                <a:latin typeface="Calibri" charset="0"/>
                <a:ea typeface="Calibri" charset="0"/>
                <a:cs typeface="Calibri" charset="0"/>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Calibri" charset="0"/>
                <a:ea typeface="Calibri" charset="0"/>
                <a:cs typeface="Calibri" charset="0"/>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350" dirty="0"/>
              <a:t>Photos from Wikipedia</a:t>
            </a:r>
          </a:p>
        </p:txBody>
      </p:sp>
    </p:spTree>
    <p:extLst>
      <p:ext uri="{BB962C8B-B14F-4D97-AF65-F5344CB8AC3E}">
        <p14:creationId xmlns:p14="http://schemas.microsoft.com/office/powerpoint/2010/main" val="114935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err="1" smtClean="0">
            <a:latin typeface="Calibri"/>
            <a:cs typeface="Calibri"/>
          </a:defRPr>
        </a:defPPr>
      </a:lstStyle>
    </a:txDef>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dan-berkeley-nlp-v1</Template>
  <TotalTime>29456</TotalTime>
  <Words>1691</Words>
  <Application>Microsoft Office PowerPoint</Application>
  <PresentationFormat>On-screen Show (16:9)</PresentationFormat>
  <Paragraphs>227</Paragraphs>
  <Slides>28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Cambria Math</vt:lpstr>
      <vt:lpstr>Wingdings</vt:lpstr>
      <vt:lpstr>dan-berkeley-nlp-v1</vt:lpstr>
      <vt:lpstr>CSE 445: Machine Learning </vt:lpstr>
      <vt:lpstr>PowerPoint Presentation</vt:lpstr>
      <vt:lpstr>Resources</vt:lpstr>
      <vt:lpstr>Helpful Prerequisites</vt:lpstr>
      <vt:lpstr>Assessment (tentative)</vt:lpstr>
      <vt:lpstr>Course Project</vt:lpstr>
      <vt:lpstr>What is Artificial Intelligence?</vt:lpstr>
      <vt:lpstr>What is Machine Learning?</vt:lpstr>
      <vt:lpstr>Definition of Machine Learning</vt:lpstr>
      <vt:lpstr>Traditional Programming</vt:lpstr>
      <vt:lpstr>The ML Approach</vt:lpstr>
      <vt:lpstr>Deep Learning</vt:lpstr>
      <vt:lpstr>Summary – AI vs ML vs DL</vt:lpstr>
      <vt:lpstr>What kind of ML system is it?</vt:lpstr>
      <vt:lpstr>Supervised Learning</vt:lpstr>
      <vt:lpstr>Unsupervised Learning</vt:lpstr>
      <vt:lpstr>Semisupervised Learning</vt:lpstr>
      <vt:lpstr>Reinforcement Learning</vt:lpstr>
      <vt:lpstr>Batch Learning vs Online Learning</vt:lpstr>
      <vt:lpstr>Instance-Based vs Model-Based Learning</vt:lpstr>
      <vt:lpstr>Example ML Task: Does money make people happy?</vt:lpstr>
      <vt:lpstr>Model Selection</vt:lpstr>
      <vt:lpstr>Performance Measure</vt:lpstr>
      <vt:lpstr>Problems with Machine Learning</vt:lpstr>
      <vt:lpstr>Overfitting</vt:lpstr>
      <vt:lpstr>How to avoid overfitting</vt:lpstr>
      <vt:lpstr>Model Evaluation</vt:lpstr>
      <vt:lpstr>Ratios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SyAthar</cp:lastModifiedBy>
  <cp:revision>1526</cp:revision>
  <cp:lastPrinted>2014-01-21T07:51:01Z</cp:lastPrinted>
  <dcterms:created xsi:type="dcterms:W3CDTF">2004-08-27T04:16:05Z</dcterms:created>
  <dcterms:modified xsi:type="dcterms:W3CDTF">2021-02-16T10:15:56Z</dcterms:modified>
</cp:coreProperties>
</file>