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2T06:59:00.2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1 1 9830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ED9E3-053C-42E6-A55E-28FAB63BB9AA}" type="datetimeFigureOut">
              <a:rPr lang="en-ID" smtClean="0"/>
              <a:t>23/10/2025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CEDAB-8CEA-41E3-ADF4-CE702AA4195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673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40EA7-1363-3356-59B1-DBDE370F6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54C9E-9D92-A1C7-4D98-C4AB97D88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664BB-C06A-C52C-88B9-69E798F1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CDD2-0058-4D5A-84DB-6B7FB67A188C}" type="datetime1">
              <a:rPr lang="en-ID" smtClean="0"/>
              <a:t>23/10/2025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6D04-0C4A-53E9-5A7F-F615A3CE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A7760-BD5D-5B12-FD46-D4A0CF44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69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AE1C-0E37-E3BF-297C-DE53E6F3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7AFC1-B902-126E-E132-478F5D382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3AEDE-EAF1-55DE-80CD-A336AE9F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E323A-4953-4EFA-AA5F-93F6AAC468FD}" type="datetime1">
              <a:rPr lang="en-ID" smtClean="0"/>
              <a:t>23/10/2025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71775-98ED-417E-925B-277A2CCE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6C2C1-AB1F-92F7-BED8-71CC9B6C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946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3005CA-A3F2-2E5A-5423-D168B9CDF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11A83-416B-392E-B3A0-4381DA9E7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4B740-CC17-0F04-1768-13EBA90C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C7D8-9E5B-42F1-BA0F-1E879A848B51}" type="datetime1">
              <a:rPr lang="en-ID" smtClean="0"/>
              <a:t>23/10/2025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BBF6C-7048-C36F-7458-F4D358C8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043D6-DCA5-7C50-C59B-B5C39894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017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E1BE-A312-F83D-F964-99401CF11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70CEC-D84D-7E78-30EF-996F14A2B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3506-AB7B-FA6C-ACB4-6684EDB1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E6735-356C-4FED-A411-F00E69AB5AFA}" type="datetime1">
              <a:rPr lang="en-ID" smtClean="0"/>
              <a:t>23/10/2025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BF7DD-567B-D57A-694A-C1673D0E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795C8-E0E6-B7B8-367E-715710D8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87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590E-79EB-8D4B-0061-D446C02A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7509-A45E-EEED-B944-EBD99E71C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31A34-2A94-CFEE-41B2-5E6D283D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0FAD-78EE-4B51-ABC7-93507AFB804F}" type="datetime1">
              <a:rPr lang="en-ID" smtClean="0"/>
              <a:t>23/10/2025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DFF2C-A894-1E47-B549-C122BBA0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A59F-212B-F871-6A3B-700AD2DD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135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336B-8EF9-2386-0CFE-E4189E11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C963-5F16-089A-2687-57D50C81CE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AE55A-34BA-C96A-A074-B5CC5558E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747C1-F4FF-F8B2-C6D2-C6A3F672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A288-9998-4C55-AAC9-2A7808322F25}" type="datetime1">
              <a:rPr lang="en-ID" smtClean="0"/>
              <a:t>23/10/2025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15932-5CA0-2FE7-BB67-3AA5FDF6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98B56-A8A0-CD7E-C324-F5C17052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836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3996-003F-14BE-FD58-D488EEE9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F0B57-8EAA-E87E-A286-4371C1E1D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9BCA8-8E66-453B-7F0C-98ED4978C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02DE5-7958-7221-97DA-1C22726A9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F1A6B-C9ED-115B-676A-4957F5012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B029E-3E6D-7A0B-F4C8-EA02C949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5075-815F-4EA3-8F85-8AA2C31F59F5}" type="datetime1">
              <a:rPr lang="en-ID" smtClean="0"/>
              <a:t>23/10/2025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14E96-2B77-0A38-02D6-9D3FC881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DEF5D-4C05-7EB5-5127-A3D4C7B3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33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B28E-7B9E-A35F-8CD0-6928B032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599A1-C829-0FE4-2B11-88DF7FF3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70CBB-F6B1-4DA6-96D7-828C0D3428AA}" type="datetime1">
              <a:rPr lang="en-ID" smtClean="0"/>
              <a:t>23/10/2025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E24BD-0FED-87AE-2363-021268557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CA73D-50B9-7D5E-4662-50BAC18C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226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BA4DC-9265-7B0A-D103-BBB66E31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9E5A-BCDC-4199-B14E-4D61200D7275}" type="datetime1">
              <a:rPr lang="en-ID" smtClean="0"/>
              <a:t>23/10/2025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87462-ABAB-3A38-8BE3-365A5BDE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F605E-4458-2851-D70E-507B17B7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024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6965-EF51-04F1-FC8F-76253456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27CDA-7C6A-DB70-6F6F-81B6BB364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F72AD-57C3-8C63-C946-856B98B5C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339F9-5CC5-CCEF-C582-008559E1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9954-B281-427C-B84F-11B4F39FDB64}" type="datetime1">
              <a:rPr lang="en-ID" smtClean="0"/>
              <a:t>23/10/2025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255B0-A4E1-58FB-534C-4FBC24C1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C1B4C-9E1F-ADEE-42D5-89789BE3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104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6580-7443-8BC0-B2C6-9FC349E5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24696-DDC9-923A-E608-3B9856C38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228D1-0325-0DC7-FF38-37F0DEB5D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3A3B4-91F2-9960-0FB3-CF6530F6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AAF3-250E-4650-BC4F-354133C07D6F}" type="datetime1">
              <a:rPr lang="en-ID" smtClean="0"/>
              <a:t>23/10/2025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7D5EE-69A7-99B3-CF1F-E8E36351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A38DC-C282-60A4-FECE-7B0A4A22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963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0A027-AFA4-EBCF-3E46-430677B5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23280-89C4-E86C-6005-235647B75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FEE1A-F8F6-FBC2-BD6D-93D88AF42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B0D301-5F3A-4D33-BFBD-D7AC2EA54187}" type="datetime1">
              <a:rPr lang="en-ID" smtClean="0"/>
              <a:t>23/10/2025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0F9DC-B0C8-A28C-F738-C1EDD0437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D"/>
              <a:t>IT 22011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5B9D9-3E52-CDC2-98A1-6329BC516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5CDC5-4FE4-40D6-8689-F0291F8BBA5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667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993F65-43D7-7AA2-B4BF-1807D4365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335" y="186611"/>
            <a:ext cx="1558841" cy="174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321346-6763-8B8C-A151-F32F93EC1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335" y="186611"/>
            <a:ext cx="1558841" cy="1744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7D02ED-DBB7-ADF6-44C7-60E633EF2145}"/>
              </a:ext>
            </a:extLst>
          </p:cNvPr>
          <p:cNvSpPr txBox="1"/>
          <p:nvPr/>
        </p:nvSpPr>
        <p:spPr>
          <a:xfrm>
            <a:off x="489468" y="543703"/>
            <a:ext cx="68164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my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68F96-E963-745A-4999-EA1474D02745}"/>
              </a:ext>
            </a:extLst>
          </p:cNvPr>
          <p:cNvSpPr txBox="1"/>
          <p:nvPr/>
        </p:nvSpPr>
        <p:spPr>
          <a:xfrm>
            <a:off x="1816360" y="1436729"/>
            <a:ext cx="56263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4400" dirty="0"/>
              <a:t>Presentation</a:t>
            </a:r>
            <a:r>
              <a:rPr lang="en-US" sz="4000" dirty="0"/>
              <a:t>   </a:t>
            </a:r>
            <a:r>
              <a:rPr lang="en-US" sz="3600" dirty="0"/>
              <a:t>on :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525DC9-F304-AC52-5D3B-8C28A95AB311}"/>
              </a:ext>
            </a:extLst>
          </p:cNvPr>
          <p:cNvSpPr txBox="1"/>
          <p:nvPr/>
        </p:nvSpPr>
        <p:spPr>
          <a:xfrm>
            <a:off x="3604727" y="2143925"/>
            <a:ext cx="598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</a:rPr>
              <a:t>QUIC Internet Protocol</a:t>
            </a:r>
            <a:endParaRPr lang="en-ID" sz="1600" b="1" dirty="0">
              <a:solidFill>
                <a:schemeClr val="accent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5C5F9-3736-7B50-FD50-C49E52F7EEDB}"/>
              </a:ext>
            </a:extLst>
          </p:cNvPr>
          <p:cNvSpPr txBox="1"/>
          <p:nvPr/>
        </p:nvSpPr>
        <p:spPr>
          <a:xfrm>
            <a:off x="727789" y="3252029"/>
            <a:ext cx="46932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Presented by :</a:t>
            </a:r>
          </a:p>
          <a:p>
            <a:endParaRPr lang="en-US" sz="2400" b="1" dirty="0"/>
          </a:p>
          <a:p>
            <a:r>
              <a:rPr lang="en-US" sz="2400" dirty="0"/>
              <a:t>Shakib Hossain</a:t>
            </a:r>
          </a:p>
          <a:p>
            <a:r>
              <a:rPr lang="en-US" sz="2400" dirty="0"/>
              <a:t>IT22011</a:t>
            </a:r>
          </a:p>
          <a:p>
            <a:r>
              <a:rPr lang="en-US" sz="2400" dirty="0"/>
              <a:t>Department of Information and Communication Technology,</a:t>
            </a:r>
          </a:p>
          <a:p>
            <a:r>
              <a:rPr lang="en-US" sz="2400" dirty="0"/>
              <a:t>MBSTU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6774C3-754B-95D0-DD54-D9BD5DEB1284}"/>
              </a:ext>
            </a:extLst>
          </p:cNvPr>
          <p:cNvSpPr txBox="1"/>
          <p:nvPr/>
        </p:nvSpPr>
        <p:spPr>
          <a:xfrm>
            <a:off x="6770914" y="3190365"/>
            <a:ext cx="54210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Instructed by :</a:t>
            </a:r>
          </a:p>
          <a:p>
            <a:endParaRPr lang="en-US" sz="2400" dirty="0"/>
          </a:p>
          <a:p>
            <a:r>
              <a:rPr lang="en-US" sz="2400" dirty="0"/>
              <a:t>Dr. Nazrul Islam</a:t>
            </a:r>
          </a:p>
          <a:p>
            <a:r>
              <a:rPr lang="en-US" sz="2400" dirty="0"/>
              <a:t> Associate Professor,</a:t>
            </a:r>
          </a:p>
          <a:p>
            <a:r>
              <a:rPr lang="en-US" sz="2400" dirty="0"/>
              <a:t>Department of Information and Communication Technology, </a:t>
            </a:r>
          </a:p>
          <a:p>
            <a:r>
              <a:rPr lang="en-US" sz="2400" dirty="0"/>
              <a:t>MBSTU</a:t>
            </a:r>
            <a:endParaRPr lang="en-ID" sz="2400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97F6DC3D-8DA0-0019-E146-2A99D984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1</a:t>
            </a:r>
            <a:endParaRPr lang="en-ID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10043B-2D72-759D-63D7-F223C77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dirty="0"/>
              <a:t>IT 22011</a:t>
            </a:r>
          </a:p>
        </p:txBody>
      </p:sp>
    </p:spTree>
    <p:extLst>
      <p:ext uri="{BB962C8B-B14F-4D97-AF65-F5344CB8AC3E}">
        <p14:creationId xmlns:p14="http://schemas.microsoft.com/office/powerpoint/2010/main" val="218033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867FAF-C382-61F2-4B80-F3AD835C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514" y="6961"/>
            <a:ext cx="1448480" cy="16212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072C96-6362-7D0B-4B88-A05E411F6E57}"/>
              </a:ext>
            </a:extLst>
          </p:cNvPr>
          <p:cNvSpPr txBox="1"/>
          <p:nvPr/>
        </p:nvSpPr>
        <p:spPr>
          <a:xfrm>
            <a:off x="809453" y="584794"/>
            <a:ext cx="8160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Limitations of older Protocols </a:t>
            </a:r>
            <a:r>
              <a:rPr lang="en-US" sz="2400" b="1" u="sng" dirty="0">
                <a:sym typeface="Wingdings" panose="05000000000000000000" pitchFamily="2" charset="2"/>
              </a:rPr>
              <a:t> Solved by QUIC :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ID" b="1" u="s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4BCCB6-CF1A-9601-1B81-A1F303EEA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56313"/>
              </p:ext>
            </p:extLst>
          </p:nvPr>
        </p:nvGraphicFramePr>
        <p:xfrm>
          <a:off x="809453" y="1205471"/>
          <a:ext cx="9570063" cy="4783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644">
                  <a:extLst>
                    <a:ext uri="{9D8B030D-6E8A-4147-A177-3AD203B41FA5}">
                      <a16:colId xmlns:a16="http://schemas.microsoft.com/office/drawing/2014/main" val="997180050"/>
                    </a:ext>
                  </a:extLst>
                </a:gridCol>
                <a:gridCol w="3502398">
                  <a:extLst>
                    <a:ext uri="{9D8B030D-6E8A-4147-A177-3AD203B41FA5}">
                      <a16:colId xmlns:a16="http://schemas.microsoft.com/office/drawing/2014/main" val="1911301670"/>
                    </a:ext>
                  </a:extLst>
                </a:gridCol>
                <a:gridCol w="3190021">
                  <a:extLst>
                    <a:ext uri="{9D8B030D-6E8A-4147-A177-3AD203B41FA5}">
                      <a16:colId xmlns:a16="http://schemas.microsoft.com/office/drawing/2014/main" val="1751396442"/>
                    </a:ext>
                  </a:extLst>
                </a:gridCol>
              </a:tblGrid>
              <a:tr h="943474">
                <a:tc>
                  <a:txBody>
                    <a:bodyPr/>
                    <a:lstStyle/>
                    <a:p>
                      <a:r>
                        <a:rPr lang="en-US" sz="2400" dirty="0"/>
                        <a:t>Features</a:t>
                      </a:r>
                      <a:endParaRPr lang="en-ID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Older Protocols</a:t>
                      </a:r>
                      <a:endParaRPr lang="en-ID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QUIC Internet Protocol</a:t>
                      </a:r>
                      <a:endParaRPr lang="en-ID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71342"/>
                  </a:ext>
                </a:extLst>
              </a:tr>
              <a:tr h="750790">
                <a:tc>
                  <a:txBody>
                    <a:bodyPr/>
                    <a:lstStyle/>
                    <a:p>
                      <a:r>
                        <a:rPr lang="en-US" dirty="0"/>
                        <a:t>Connection setup latency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 requires  a 3 way handshake(1RTT) for establishing connection </a:t>
                      </a:r>
                    </a:p>
                    <a:p>
                      <a:r>
                        <a:rPr lang="en-US" dirty="0"/>
                        <a:t>+</a:t>
                      </a:r>
                    </a:p>
                    <a:p>
                      <a:r>
                        <a:rPr lang="en-US" dirty="0"/>
                        <a:t>Needs another 1 or 2 RTT for TLS encryption.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QUIC combines TCP +TLS handshake in a single 1RTT.</a:t>
                      </a:r>
                    </a:p>
                    <a:p>
                      <a:r>
                        <a:rPr lang="en-US" dirty="0"/>
                        <a:t>(It has a built-in security)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274819"/>
                  </a:ext>
                </a:extLst>
              </a:tr>
              <a:tr h="750790">
                <a:tc>
                  <a:txBody>
                    <a:bodyPr/>
                    <a:lstStyle/>
                    <a:p>
                      <a:r>
                        <a:rPr lang="en-US" dirty="0"/>
                        <a:t>Head of Line Blocking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TCP , if one packet is lost , the remaining must wait even if they maintain synchronization.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Head of line blocking, lost of packet does not block the entire stream.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71780"/>
                  </a:ext>
                </a:extLst>
              </a:tr>
              <a:tr h="750790">
                <a:tc>
                  <a:txBody>
                    <a:bodyPr/>
                    <a:lstStyle/>
                    <a:p>
                      <a:r>
                        <a:rPr lang="en-US" dirty="0"/>
                        <a:t>Connection Breaking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TCP if the user switch to another network TCP connection breaks, reconnection needed.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QUIC allows connection migration(wi-fi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mobile data)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as it uses unique connection ID instead of just port binding.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59094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1FF1C-EA97-7601-2DCB-EB8D769C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2E58-FC60-13B3-89A4-D1943F3D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664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E5F96A-BBAD-397D-0FAA-DCDC5CF0A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514" y="6961"/>
            <a:ext cx="1448480" cy="1621297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DF19A1-FA9E-4A20-B9A1-6B0B57DBF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230626"/>
              </p:ext>
            </p:extLst>
          </p:nvPr>
        </p:nvGraphicFramePr>
        <p:xfrm>
          <a:off x="934065" y="1535743"/>
          <a:ext cx="9235766" cy="3229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904">
                  <a:extLst>
                    <a:ext uri="{9D8B030D-6E8A-4147-A177-3AD203B41FA5}">
                      <a16:colId xmlns:a16="http://schemas.microsoft.com/office/drawing/2014/main" val="1729257773"/>
                    </a:ext>
                  </a:extLst>
                </a:gridCol>
                <a:gridCol w="2999931">
                  <a:extLst>
                    <a:ext uri="{9D8B030D-6E8A-4147-A177-3AD203B41FA5}">
                      <a16:colId xmlns:a16="http://schemas.microsoft.com/office/drawing/2014/main" val="404031115"/>
                    </a:ext>
                  </a:extLst>
                </a:gridCol>
                <a:gridCol w="2999931">
                  <a:extLst>
                    <a:ext uri="{9D8B030D-6E8A-4147-A177-3AD203B41FA5}">
                      <a16:colId xmlns:a16="http://schemas.microsoft.com/office/drawing/2014/main" val="2121391456"/>
                    </a:ext>
                  </a:extLst>
                </a:gridCol>
              </a:tblGrid>
              <a:tr h="578192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Older Protocols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QUIC internet Protocols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51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Built-in Encryption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TCP or UDP itself does not provide encryption</a:t>
                      </a:r>
                    </a:p>
                    <a:p>
                      <a:r>
                        <a:rPr lang="en-US" dirty="0"/>
                        <a:t> Need to use TLS for security which is optional.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Here encryption is mandatory</a:t>
                      </a:r>
                    </a:p>
                    <a:p>
                      <a:r>
                        <a:rPr lang="en-US" dirty="0"/>
                        <a:t>(Initially uses TLS/1.3 for encryption)</a:t>
                      </a:r>
                    </a:p>
                    <a:p>
                      <a:r>
                        <a:rPr lang="en-US" dirty="0"/>
                        <a:t>It’s a built-in encryption.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240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Multiplexing Efficiency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Http/2 multiplexing over one TCP connection, lost of one packet affects the whole transmission.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stream-level multiplexing in QUIC itself and each stream transmitted independently.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59806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C4BD2C6-884F-7529-8776-DAD23BE9243B}"/>
              </a:ext>
            </a:extLst>
          </p:cNvPr>
          <p:cNvSpPr txBox="1"/>
          <p:nvPr/>
        </p:nvSpPr>
        <p:spPr>
          <a:xfrm>
            <a:off x="845574" y="599768"/>
            <a:ext cx="93242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Limitations of older Protocols </a:t>
            </a:r>
            <a:r>
              <a:rPr lang="en-US" sz="2400" b="1" u="sng" dirty="0">
                <a:sym typeface="Wingdings" panose="05000000000000000000" pitchFamily="2" charset="2"/>
              </a:rPr>
              <a:t> Solved by QUIC :</a:t>
            </a:r>
            <a:endParaRPr lang="en-US" b="1" u="sng" dirty="0">
              <a:sym typeface="Wingdings" panose="05000000000000000000" pitchFamily="2" charset="2"/>
            </a:endParaRPr>
          </a:p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19BDF-07DF-73C9-3ECE-15118C3B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E8AF0-ACA0-B9EE-5A82-6D8D681A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8629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20F3EB-6BA9-9DBF-25D8-FE04D7555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514" y="6961"/>
            <a:ext cx="1448480" cy="16212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744E7B-7D3B-EC39-A528-0DB9AB60D55D}"/>
              </a:ext>
            </a:extLst>
          </p:cNvPr>
          <p:cNvSpPr txBox="1"/>
          <p:nvPr/>
        </p:nvSpPr>
        <p:spPr>
          <a:xfrm>
            <a:off x="793820" y="703385"/>
            <a:ext cx="897317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Features and Advantages of QUIC:</a:t>
            </a:r>
            <a:endParaRPr lang="en-US" sz="2400" dirty="0"/>
          </a:p>
          <a:p>
            <a:endParaRPr lang="en-US" sz="2400" b="1" u="sng" dirty="0"/>
          </a:p>
          <a:p>
            <a:r>
              <a:rPr lang="en-US" sz="2400" dirty="0"/>
              <a:t>The limitations of the older protocols are the advantages of QUIC:</a:t>
            </a:r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Low latency in connection setup</a:t>
            </a:r>
          </a:p>
          <a:p>
            <a:pPr marL="342900" indent="-342900">
              <a:buAutoNum type="arabicPeriod"/>
            </a:pPr>
            <a:r>
              <a:rPr lang="en-US" sz="2400" dirty="0"/>
              <a:t> Reliability of packet transmission</a:t>
            </a:r>
          </a:p>
          <a:p>
            <a:pPr marL="342900" indent="-342900">
              <a:buAutoNum type="arabicPeriod"/>
            </a:pPr>
            <a:r>
              <a:rPr lang="en-US" sz="2400" dirty="0"/>
              <a:t> No Head-of-Line blocking</a:t>
            </a:r>
          </a:p>
          <a:p>
            <a:pPr marL="342900" indent="-342900">
              <a:buAutoNum type="arabicPeriod"/>
            </a:pPr>
            <a:r>
              <a:rPr lang="en-US" sz="2400" dirty="0"/>
              <a:t> Connection migration</a:t>
            </a:r>
          </a:p>
          <a:p>
            <a:pPr marL="342900" indent="-342900">
              <a:buAutoNum type="arabicPeriod"/>
            </a:pPr>
            <a:r>
              <a:rPr lang="en-US" sz="2400" dirty="0"/>
              <a:t> Built-in encryption</a:t>
            </a:r>
          </a:p>
          <a:p>
            <a:pPr marL="342900" indent="-342900">
              <a:buAutoNum type="arabicPeriod"/>
            </a:pPr>
            <a:r>
              <a:rPr lang="en-US" sz="2400" dirty="0"/>
              <a:t> Efficient Multiplexing etc.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720AF-C764-62B7-67DD-99C50690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AD52F-4FCC-CDA7-638B-BEB18DF1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6708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09DCF9-AEE4-8DB6-364D-095D2A09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514" y="6961"/>
            <a:ext cx="1448480" cy="16212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A77F35-1DFB-F358-2362-BB81FB43F10C}"/>
              </a:ext>
            </a:extLst>
          </p:cNvPr>
          <p:cNvSpPr txBox="1"/>
          <p:nvPr/>
        </p:nvSpPr>
        <p:spPr>
          <a:xfrm>
            <a:off x="865239" y="737419"/>
            <a:ext cx="952745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Application of QUIC:</a:t>
            </a:r>
            <a:endParaRPr lang="en-ID" sz="2400" dirty="0"/>
          </a:p>
          <a:p>
            <a:r>
              <a:rPr lang="en-ID" sz="2400" dirty="0"/>
              <a:t>                         QUIC is developed by Google and its an enhanced version of internet connection protocol making it applicable to modern connection and transmission:</a:t>
            </a:r>
          </a:p>
          <a:p>
            <a:endParaRPr lang="en-ID" sz="2400" dirty="0"/>
          </a:p>
          <a:p>
            <a:r>
              <a:rPr lang="en-ID" sz="2400" dirty="0"/>
              <a:t>1.Web Browing    : </a:t>
            </a:r>
            <a:r>
              <a:rPr lang="en-ID" sz="2000" dirty="0" err="1"/>
              <a:t>Quic</a:t>
            </a:r>
            <a:r>
              <a:rPr lang="en-ID" sz="2000" dirty="0"/>
              <a:t> use the HTTP/3 protocol , the latest version of web     	     		          protocol.</a:t>
            </a:r>
          </a:p>
          <a:p>
            <a:r>
              <a:rPr lang="en-ID" sz="2000" dirty="0"/>
              <a:t>2. Video Streaming   : Platforms like </a:t>
            </a:r>
            <a:r>
              <a:rPr lang="en-ID" sz="2000" dirty="0" err="1"/>
              <a:t>youtube</a:t>
            </a:r>
            <a:r>
              <a:rPr lang="en-ID" sz="2000" dirty="0"/>
              <a:t>, Netflix etc use </a:t>
            </a:r>
            <a:r>
              <a:rPr lang="en-ID" sz="2000" dirty="0" err="1"/>
              <a:t>quic</a:t>
            </a:r>
            <a:r>
              <a:rPr lang="en-ID" sz="2000" dirty="0"/>
              <a:t> for video streaming a                		          as it has less interruption.</a:t>
            </a:r>
          </a:p>
          <a:p>
            <a:r>
              <a:rPr lang="en-ID" sz="2000" dirty="0"/>
              <a:t>3.Real time service  : Real time apps requires less latency like video calls, </a:t>
            </a:r>
            <a:r>
              <a:rPr lang="en-ID" sz="2000" dirty="0" err="1"/>
              <a:t>onlone</a:t>
            </a:r>
            <a:r>
              <a:rPr lang="en-ID" sz="2000" dirty="0"/>
              <a:t> 			          gaming use </a:t>
            </a:r>
            <a:r>
              <a:rPr lang="en-ID" sz="2000" dirty="0" err="1"/>
              <a:t>quic</a:t>
            </a:r>
            <a:r>
              <a:rPr lang="en-ID" sz="2000" dirty="0"/>
              <a:t> protocol system.</a:t>
            </a:r>
          </a:p>
          <a:p>
            <a:r>
              <a:rPr lang="en-ID" sz="2000" dirty="0"/>
              <a:t>4.Mobile apps            : Mobile apps that frequently switch between networks use </a:t>
            </a:r>
            <a:r>
              <a:rPr lang="en-ID" sz="2000" dirty="0" err="1"/>
              <a:t>quic</a:t>
            </a:r>
            <a:r>
              <a:rPr lang="en-ID" sz="2000" dirty="0"/>
              <a:t> 		         protocol as it has no connection breaking.</a:t>
            </a:r>
          </a:p>
          <a:p>
            <a:endParaRPr lang="en-ID" sz="2000" dirty="0"/>
          </a:p>
          <a:p>
            <a:r>
              <a:rPr lang="en-ID" sz="2000" dirty="0"/>
              <a:t>It has also many beneficial and effective uses . </a:t>
            </a:r>
            <a:endParaRPr lang="en-ID" sz="2400" dirty="0"/>
          </a:p>
          <a:p>
            <a:pPr marL="457200" indent="-457200">
              <a:buAutoNum type="arabicPeriod"/>
            </a:pPr>
            <a:endParaRPr lang="en-ID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8787F-6436-75CD-0C88-616813DB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C4176-1ADA-DF07-AD0E-A693BFB1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9804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3FF233-4982-53AD-822B-6FC53E05B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514" y="6961"/>
            <a:ext cx="1448480" cy="1621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2C5C0A-FF32-3615-4789-A690DEA1A82B}"/>
              </a:ext>
            </a:extLst>
          </p:cNvPr>
          <p:cNvSpPr txBox="1"/>
          <p:nvPr/>
        </p:nvSpPr>
        <p:spPr>
          <a:xfrm>
            <a:off x="800100" y="706582"/>
            <a:ext cx="966354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Limitations and Challenges:</a:t>
            </a:r>
          </a:p>
          <a:p>
            <a:r>
              <a:rPr lang="en-US" sz="2400" dirty="0"/>
              <a:t>               Though QUIC is an enhanced and advance protocol system of internet, but still it has many challenges to face. Some of the limitations are mentioned here:</a:t>
            </a:r>
          </a:p>
          <a:p>
            <a:endParaRPr lang="en-US" sz="2400" dirty="0"/>
          </a:p>
          <a:p>
            <a:r>
              <a:rPr lang="en-US" sz="2400" b="1" dirty="0"/>
              <a:t>1.Limited Support on Older Systems: </a:t>
            </a:r>
            <a:r>
              <a:rPr lang="en-US" sz="2400" dirty="0"/>
              <a:t>Not all operating systems, routers, or firewalls fully support it yet.</a:t>
            </a:r>
          </a:p>
          <a:p>
            <a:r>
              <a:rPr lang="en-US" sz="2400" dirty="0"/>
              <a:t>2. </a:t>
            </a:r>
            <a:r>
              <a:rPr lang="en-US" sz="2400" b="1" dirty="0"/>
              <a:t>Increased CPU Usage and Overhead: </a:t>
            </a:r>
            <a:r>
              <a:rPr lang="en-US" sz="2400" dirty="0"/>
              <a:t>Continuous encryption or decryption increases CPU load compared to TCP.</a:t>
            </a:r>
          </a:p>
          <a:p>
            <a:r>
              <a:rPr lang="en-US" sz="2400" dirty="0"/>
              <a:t>3. </a:t>
            </a:r>
            <a:r>
              <a:rPr lang="en-US" sz="2400" b="1" dirty="0"/>
              <a:t>Difficulty in Network Monitoring and Debugging: </a:t>
            </a:r>
            <a:r>
              <a:rPr lang="en-US" sz="2400" dirty="0"/>
              <a:t>Network administrators can’t easily inspect packets for troubleshooting or traffic shaping.</a:t>
            </a:r>
          </a:p>
          <a:p>
            <a:r>
              <a:rPr lang="en-US" sz="2400" dirty="0"/>
              <a:t>6. </a:t>
            </a:r>
            <a:r>
              <a:rPr lang="en-US" sz="2400" b="1" dirty="0"/>
              <a:t>Lack of Mature Ecosystem: </a:t>
            </a:r>
            <a:r>
              <a:rPr lang="en-US" sz="2400" dirty="0"/>
              <a:t>Tools, libraries, and debugging utilities are </a:t>
            </a:r>
            <a:r>
              <a:rPr lang="en-US" sz="2400" b="1" dirty="0"/>
              <a:t>less mature</a:t>
            </a:r>
            <a:r>
              <a:rPr lang="en-US" sz="2400" dirty="0"/>
              <a:t> compared to TCP/TLS stack.</a:t>
            </a:r>
            <a:endParaRPr lang="en-ID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2F158-41C0-39CD-60CE-8F309167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C7B9A-E48F-FDBB-DFC4-5492D54B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718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8044BF-6DAA-AA79-D721-C75B95823535}"/>
              </a:ext>
            </a:extLst>
          </p:cNvPr>
          <p:cNvSpPr txBox="1"/>
          <p:nvPr/>
        </p:nvSpPr>
        <p:spPr>
          <a:xfrm>
            <a:off x="3491345" y="2875002"/>
            <a:ext cx="762692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Thanks to all</a:t>
            </a:r>
            <a:endParaRPr lang="en-ID" u="sng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66060-E3E1-A41C-2BDA-474981D74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514" y="6961"/>
            <a:ext cx="1448480" cy="162129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D3AC7-B9E1-EC85-0B70-5EE50E3D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A308F-9D44-4822-629E-75FCE91A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416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5D0D9C-6FE8-4AD9-0A3A-7A19E2E5C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596" y="0"/>
            <a:ext cx="1286367" cy="14570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96D8F8-7255-E2AA-70D1-CCE1210EC01E}"/>
              </a:ext>
            </a:extLst>
          </p:cNvPr>
          <p:cNvSpPr txBox="1"/>
          <p:nvPr/>
        </p:nvSpPr>
        <p:spPr>
          <a:xfrm>
            <a:off x="1130710" y="289679"/>
            <a:ext cx="836725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Table of indexes :</a:t>
            </a:r>
          </a:p>
          <a:p>
            <a:endParaRPr lang="en-US" sz="2800" dirty="0"/>
          </a:p>
          <a:p>
            <a:r>
              <a:rPr lang="en-ID" sz="2800" dirty="0"/>
              <a:t>1.Introduction to QUIC</a:t>
            </a:r>
          </a:p>
          <a:p>
            <a:r>
              <a:rPr lang="en-ID" sz="2800" dirty="0"/>
              <a:t>2.Purpose of QUIC</a:t>
            </a:r>
          </a:p>
          <a:p>
            <a:r>
              <a:rPr lang="en-ID" sz="2800" dirty="0"/>
              <a:t>3.Technical overview</a:t>
            </a:r>
          </a:p>
          <a:p>
            <a:r>
              <a:rPr lang="en-ID" sz="2800" dirty="0"/>
              <a:t>4.TCP Handshake</a:t>
            </a:r>
          </a:p>
          <a:p>
            <a:r>
              <a:rPr lang="en-ID" sz="2800" dirty="0"/>
              <a:t>5.TLS Handshake</a:t>
            </a:r>
          </a:p>
          <a:p>
            <a:r>
              <a:rPr lang="en-ID" sz="2800" dirty="0"/>
              <a:t>6.How QUIC works</a:t>
            </a:r>
          </a:p>
          <a:p>
            <a:r>
              <a:rPr lang="en-ID" sz="2800" dirty="0"/>
              <a:t>7.Limitations of older protocols that solved by QUIC</a:t>
            </a:r>
          </a:p>
          <a:p>
            <a:r>
              <a:rPr lang="en-ID" sz="2800" dirty="0"/>
              <a:t>8.Features and Advantages of QUIC</a:t>
            </a:r>
          </a:p>
          <a:p>
            <a:r>
              <a:rPr lang="en-ID" sz="2800" dirty="0"/>
              <a:t>9.QUIC application</a:t>
            </a:r>
          </a:p>
          <a:p>
            <a:r>
              <a:rPr lang="en-ID" sz="2800" dirty="0"/>
              <a:t>10.Limitaions and challenges</a:t>
            </a:r>
          </a:p>
          <a:p>
            <a:endParaRPr lang="en-ID" sz="1600" dirty="0"/>
          </a:p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5212B-3DB3-56CB-4044-3979C1D4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40205-1D66-D7AC-EB7C-012455D7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4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FCBF9B-0904-9A37-4297-746536F8F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596" y="0"/>
            <a:ext cx="1286367" cy="14570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E65AF7-6BDE-6D5B-C018-1749FC6006EB}"/>
              </a:ext>
            </a:extLst>
          </p:cNvPr>
          <p:cNvSpPr txBox="1"/>
          <p:nvPr/>
        </p:nvSpPr>
        <p:spPr>
          <a:xfrm>
            <a:off x="841232" y="521263"/>
            <a:ext cx="9753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/>
          </a:p>
          <a:p>
            <a:r>
              <a:rPr lang="en-US" sz="3600" b="1" u="sng" dirty="0"/>
              <a:t>Introduction to QUIC :</a:t>
            </a:r>
          </a:p>
          <a:p>
            <a:pPr>
              <a:lnSpc>
                <a:spcPts val="2370"/>
              </a:lnSpc>
            </a:pPr>
            <a:endParaRPr lang="en-US" sz="3600" b="1" u="sng" dirty="0"/>
          </a:p>
          <a:p>
            <a:pPr>
              <a:lnSpc>
                <a:spcPts val="2370"/>
              </a:lnSpc>
            </a:pPr>
            <a:r>
              <a:rPr lang="en-US" sz="2000" dirty="0">
                <a:solidFill>
                  <a:srgbClr val="172748"/>
                </a:solidFill>
                <a:latin typeface="Times New Roman" panose="02020603050405020304" pitchFamily="18" charset="0"/>
                <a:ea typeface="思源黑体-思源黑体-Medium" pitchFamily="34" charset="-122"/>
                <a:cs typeface="Times New Roman" panose="02020603050405020304" pitchFamily="18" charset="0"/>
              </a:rPr>
              <a:t>QUIC (Quick UDP Internet Connections) is a modern transport layer protocol developed by Google, aimed at improving the performance and security of internet connections. </a:t>
            </a:r>
          </a:p>
          <a:p>
            <a:pPr>
              <a:lnSpc>
                <a:spcPts val="2370"/>
              </a:lnSpc>
            </a:pPr>
            <a:endParaRPr lang="en-US" sz="2000" dirty="0">
              <a:solidFill>
                <a:srgbClr val="172748"/>
              </a:solidFill>
              <a:latin typeface="Times New Roman" panose="02020603050405020304" pitchFamily="18" charset="0"/>
              <a:ea typeface="思源黑体-思源黑体-Medium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370"/>
              </a:lnSpc>
            </a:pPr>
            <a:r>
              <a:rPr lang="en-US" sz="2000" dirty="0">
                <a:solidFill>
                  <a:srgbClr val="172748"/>
                </a:solidFill>
                <a:latin typeface="Times New Roman" panose="02020603050405020304" pitchFamily="18" charset="0"/>
                <a:ea typeface="思源黑体-思源黑体-Medium" pitchFamily="34" charset="-122"/>
                <a:cs typeface="Times New Roman" panose="02020603050405020304" pitchFamily="18" charset="0"/>
              </a:rPr>
              <a:t>It effectively addresses latency issues and ensures reliable and secure connections through an optimized handshake process.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65EA9-C60F-D2D8-677B-ADFAAF1A7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32" y="3568251"/>
            <a:ext cx="4361184" cy="24884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4E2282-DE3E-5A89-1DE3-D5BBF9E12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189" y="3390169"/>
            <a:ext cx="4454017" cy="282858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FEA83-4DED-10E8-E59E-3063B7A0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14DC5-158A-0C63-B15D-9777B926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058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0711BD-1D93-2863-AF33-13C4A0D97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596" y="0"/>
            <a:ext cx="1286367" cy="14570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63699D-D126-1D39-9A8C-FE775DB4C411}"/>
              </a:ext>
            </a:extLst>
          </p:cNvPr>
          <p:cNvSpPr txBox="1"/>
          <p:nvPr/>
        </p:nvSpPr>
        <p:spPr>
          <a:xfrm>
            <a:off x="934064" y="1317523"/>
            <a:ext cx="9733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Purpose of QUIC:</a:t>
            </a:r>
          </a:p>
          <a:p>
            <a:endParaRPr lang="en-ID" sz="2000" dirty="0"/>
          </a:p>
          <a:p>
            <a:r>
              <a:rPr lang="en-US" sz="2400" dirty="0"/>
              <a:t>The </a:t>
            </a:r>
            <a:r>
              <a:rPr lang="en-US" sz="2400" b="1" dirty="0"/>
              <a:t>main purpose of QUIC (Quick UDP Internet Connections)</a:t>
            </a:r>
            <a:r>
              <a:rPr lang="en-US" sz="2400" dirty="0"/>
              <a:t> is to make </a:t>
            </a:r>
            <a:r>
              <a:rPr lang="en-US" sz="2400" b="1" dirty="0"/>
              <a:t>Internet communication faster, more reliable, and more secure.</a:t>
            </a:r>
            <a:endParaRPr lang="en-US" sz="2400" dirty="0"/>
          </a:p>
          <a:p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Making transmission more reliable.</a:t>
            </a:r>
          </a:p>
          <a:p>
            <a:pPr marL="457200" indent="-457200">
              <a:buAutoNum type="arabicPeriod"/>
            </a:pPr>
            <a:r>
              <a:rPr lang="en-US" sz="2400" dirty="0"/>
              <a:t>Improving performance.</a:t>
            </a:r>
          </a:p>
          <a:p>
            <a:pPr marL="457200" indent="-457200">
              <a:buAutoNum type="arabicPeriod"/>
            </a:pPr>
            <a:r>
              <a:rPr lang="en-US" sz="2400" dirty="0"/>
              <a:t>Enhancing  transmission speed and reduce latency.</a:t>
            </a:r>
          </a:p>
          <a:p>
            <a:pPr marL="457200" indent="-457200">
              <a:buAutoNum type="arabicPeriod"/>
            </a:pPr>
            <a:r>
              <a:rPr lang="en-US" sz="2400" dirty="0"/>
              <a:t>Providing string encryption for security.</a:t>
            </a:r>
          </a:p>
          <a:p>
            <a:endParaRPr lang="en-ID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44BE3-E0CE-1B51-65CD-045E6D2D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EF0C8-CC31-F082-873E-D3BDC322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607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935BF9-2A79-41BD-E07D-F20F10C9B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596" y="0"/>
            <a:ext cx="1286367" cy="14570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0C15BE-AD56-114D-1E9E-1FBDDB2C776C}"/>
              </a:ext>
            </a:extLst>
          </p:cNvPr>
          <p:cNvSpPr txBox="1"/>
          <p:nvPr/>
        </p:nvSpPr>
        <p:spPr>
          <a:xfrm>
            <a:off x="1130709" y="658761"/>
            <a:ext cx="934064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Technical Overview :</a:t>
            </a:r>
          </a:p>
          <a:p>
            <a:r>
              <a:rPr lang="en-US" sz="2800" b="1" u="sng" dirty="0"/>
              <a:t> </a:t>
            </a:r>
          </a:p>
          <a:p>
            <a:r>
              <a:rPr lang="en-ID" dirty="0"/>
              <a:t>Actually QUIC is a updated UDP protocol system that overcomes the issues in old protocols like reliability, speed and security through a optimized handshaking process :</a:t>
            </a:r>
          </a:p>
          <a:p>
            <a:endParaRPr lang="en-ID" dirty="0"/>
          </a:p>
          <a:p>
            <a:r>
              <a:rPr lang="en-ID" dirty="0"/>
              <a:t>1. Reliability of TCP protocol</a:t>
            </a:r>
          </a:p>
          <a:p>
            <a:r>
              <a:rPr lang="en-ID" dirty="0"/>
              <a:t>2. Speed of UDP</a:t>
            </a:r>
          </a:p>
          <a:p>
            <a:r>
              <a:rPr lang="en-ID" dirty="0"/>
              <a:t>3. Encryption of TLS 1.2</a:t>
            </a:r>
          </a:p>
          <a:p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FA32EC-F11F-C0B1-02F1-A5D01F4AF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985" y="3161710"/>
            <a:ext cx="5974369" cy="23883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69D3C-7759-7279-4224-95E4E262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C59612-53E4-C7B1-E478-4A2EEF76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781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850AB5C-BBEA-5678-6039-5D25D5E35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596" y="0"/>
            <a:ext cx="1286367" cy="14570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015E55-8EC6-7730-11DC-BC9287C16E59}"/>
              </a:ext>
            </a:extLst>
          </p:cNvPr>
          <p:cNvSpPr txBox="1"/>
          <p:nvPr/>
        </p:nvSpPr>
        <p:spPr>
          <a:xfrm>
            <a:off x="1012722" y="511278"/>
            <a:ext cx="9507794" cy="864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TCP Handshake:</a:t>
            </a:r>
            <a:r>
              <a:rPr lang="en-US" sz="3600" b="1" dirty="0"/>
              <a:t>    (1 RTT)</a:t>
            </a:r>
            <a:endParaRPr lang="en-US" sz="3600" b="1" u="sng" dirty="0"/>
          </a:p>
          <a:p>
            <a:r>
              <a:rPr lang="en-US" sz="2000" dirty="0"/>
              <a:t>TCP or Transfer Control Protocol mainly uses HTTP/2 , a 3 way handshake process</a:t>
            </a:r>
          </a:p>
          <a:p>
            <a:r>
              <a:rPr lang="en-US" sz="2000" dirty="0"/>
              <a:t> to connect with server before data transfer begins.</a:t>
            </a:r>
          </a:p>
          <a:p>
            <a:endParaRPr lang="en-US" sz="2000" dirty="0"/>
          </a:p>
          <a:p>
            <a:r>
              <a:rPr lang="en-US" sz="2000" b="1" dirty="0"/>
              <a:t>Step 1: SYN (Synchronize) </a:t>
            </a:r>
          </a:p>
          <a:p>
            <a:r>
              <a:rPr lang="en-US" sz="2000" b="1" dirty="0"/>
              <a:t>                                                             Client → Server</a:t>
            </a:r>
            <a:endParaRPr lang="en-US" sz="2000" dirty="0"/>
          </a:p>
          <a:p>
            <a:r>
              <a:rPr lang="en-US" sz="2000" dirty="0"/>
              <a:t>Client sends a </a:t>
            </a:r>
            <a:r>
              <a:rPr lang="en-US" sz="2000" b="1" dirty="0"/>
              <a:t>SYN</a:t>
            </a:r>
            <a:r>
              <a:rPr lang="en-US" sz="2000" dirty="0"/>
              <a:t> (synchronize) packet to start a connection.</a:t>
            </a:r>
          </a:p>
          <a:p>
            <a:r>
              <a:rPr lang="en-US" sz="2000" dirty="0"/>
              <a:t>                                            Client → Server:  SYN, Seq = x</a:t>
            </a:r>
          </a:p>
          <a:p>
            <a:r>
              <a:rPr lang="en-US" sz="2000" dirty="0"/>
              <a:t>I want to start a connection. My sequence number starts at x.</a:t>
            </a:r>
          </a:p>
          <a:p>
            <a:endParaRPr lang="en-US" sz="2000" dirty="0"/>
          </a:p>
          <a:p>
            <a:r>
              <a:rPr lang="en-US" sz="2000" b="1" dirty="0"/>
              <a:t>Step 2: SYN + ACK (Synchronize + Acknowledge)</a:t>
            </a:r>
          </a:p>
          <a:p>
            <a:r>
              <a:rPr lang="en-US" sz="2000" b="1" dirty="0"/>
              <a:t>  			         Server → Client</a:t>
            </a:r>
            <a:endParaRPr lang="en-US" sz="2000" dirty="0"/>
          </a:p>
          <a:p>
            <a:r>
              <a:rPr lang="en-US" sz="2000" dirty="0"/>
              <a:t>The server receives the SYN.</a:t>
            </a:r>
          </a:p>
          <a:p>
            <a:r>
              <a:rPr lang="en-US" sz="2000" dirty="0"/>
              <a:t>It replies with its own </a:t>
            </a:r>
            <a:r>
              <a:rPr lang="en-US" sz="2000" b="1" dirty="0"/>
              <a:t>SYN</a:t>
            </a:r>
            <a:r>
              <a:rPr lang="en-US" sz="2000" dirty="0"/>
              <a:t> and an </a:t>
            </a:r>
            <a:r>
              <a:rPr lang="en-US" sz="2000" b="1" dirty="0"/>
              <a:t>ACK</a:t>
            </a:r>
            <a:r>
              <a:rPr lang="en-US" sz="2000" dirty="0"/>
              <a:t> .</a:t>
            </a:r>
          </a:p>
          <a:p>
            <a:r>
              <a:rPr lang="en-US" sz="2000" dirty="0"/>
              <a:t>                                  Server → Client:  SYN + ACK, Seq = y, Ack = x + 1</a:t>
            </a:r>
          </a:p>
          <a:p>
            <a:r>
              <a:rPr lang="en-US" sz="2000" dirty="0"/>
              <a:t>I received your request (x). My sequence number starts at y.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u="sng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ID" sz="2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6A3E0-F529-3776-0B0D-99FE76CB1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636" y="2470200"/>
            <a:ext cx="2838816" cy="289434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C9D97-AB73-E156-0BAD-EB3E888D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E0061-F634-A09A-D9FD-9EECEC9F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346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733C46-6493-62B1-1823-8CCEF62FD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2335" y="196443"/>
            <a:ext cx="1558841" cy="1744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37DE69-9E71-FDA3-FCC7-52EE9827D525}"/>
              </a:ext>
            </a:extLst>
          </p:cNvPr>
          <p:cNvSpPr txBox="1"/>
          <p:nvPr/>
        </p:nvSpPr>
        <p:spPr>
          <a:xfrm>
            <a:off x="1038657" y="871564"/>
            <a:ext cx="88426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3: ACK (Acknowledge)</a:t>
            </a:r>
          </a:p>
          <a:p>
            <a:r>
              <a:rPr lang="en-US" sz="2000" b="1" dirty="0"/>
              <a:t>                                                             Client → Server</a:t>
            </a:r>
          </a:p>
          <a:p>
            <a:endParaRPr lang="en-US" sz="2000" dirty="0"/>
          </a:p>
          <a:p>
            <a:r>
              <a:rPr lang="en-US" sz="2000" dirty="0"/>
              <a:t>The client sends back an </a:t>
            </a:r>
            <a:r>
              <a:rPr lang="en-US" sz="2000" b="1" dirty="0"/>
              <a:t>ACK</a:t>
            </a:r>
            <a:r>
              <a:rPr lang="en-US" sz="2000" dirty="0"/>
              <a:t> packet to acknowledge the server’s SYN.</a:t>
            </a:r>
          </a:p>
          <a:p>
            <a:endParaRPr lang="en-US" sz="2000" dirty="0"/>
          </a:p>
          <a:p>
            <a:r>
              <a:rPr lang="en-US" sz="2000" dirty="0"/>
              <a:t>                                 Client → Server:  ACK, Seq = x + 1, Ack = y + 1</a:t>
            </a:r>
          </a:p>
          <a:p>
            <a:endParaRPr lang="en-US" sz="2000" dirty="0"/>
          </a:p>
          <a:p>
            <a:r>
              <a:rPr lang="en-US" sz="2000" dirty="0"/>
              <a:t>I received your SYN (y). Let’s start communication.</a:t>
            </a:r>
          </a:p>
          <a:p>
            <a:endParaRPr lang="en-US" sz="2000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C56E4B-17B7-DCF0-9D7E-FE1AF6FF4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788" y="2964274"/>
            <a:ext cx="2838816" cy="289434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AAA8F-F3AA-3BE0-B2FA-A33757FA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B9D96-541F-4671-3054-C7BE29CF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1606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24C021-6F28-8850-EE22-DBB2457C93D8}"/>
              </a:ext>
            </a:extLst>
          </p:cNvPr>
          <p:cNvSpPr txBox="1"/>
          <p:nvPr/>
        </p:nvSpPr>
        <p:spPr>
          <a:xfrm>
            <a:off x="993058" y="717755"/>
            <a:ext cx="690224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TLS 1.2 Handshake:</a:t>
            </a:r>
            <a:r>
              <a:rPr lang="en-US" sz="3200" b="1" dirty="0"/>
              <a:t>    (2 RTT)</a:t>
            </a:r>
          </a:p>
          <a:p>
            <a:endParaRPr lang="en-US" sz="3200" dirty="0"/>
          </a:p>
          <a:p>
            <a:r>
              <a:rPr lang="en-US" sz="2400" dirty="0"/>
              <a:t>TLS 1.2 use additional 2 round trip for encryption process before transmission starts:</a:t>
            </a:r>
          </a:p>
          <a:p>
            <a:endParaRPr lang="en-US" sz="2400" dirty="0"/>
          </a:p>
          <a:p>
            <a:r>
              <a:rPr lang="en-US" sz="2400" dirty="0"/>
              <a:t>1.Client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Server : “</a:t>
            </a:r>
            <a:r>
              <a:rPr lang="en-US" sz="2400" dirty="0" err="1"/>
              <a:t>clienthello</a:t>
            </a:r>
            <a:r>
              <a:rPr lang="en-US" sz="2400" dirty="0"/>
              <a:t>”</a:t>
            </a:r>
          </a:p>
          <a:p>
            <a:r>
              <a:rPr lang="en-US" sz="2400" dirty="0"/>
              <a:t>2.Server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Client : “</a:t>
            </a:r>
            <a:r>
              <a:rPr lang="en-US" sz="2400" dirty="0" err="1"/>
              <a:t>serverhello+certificate</a:t>
            </a:r>
            <a:r>
              <a:rPr lang="en-US" sz="2400" dirty="0"/>
              <a:t>”</a:t>
            </a:r>
          </a:p>
          <a:p>
            <a:r>
              <a:rPr lang="en-US" sz="2400" dirty="0"/>
              <a:t>3.Client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Server : “Key Exchange”</a:t>
            </a:r>
          </a:p>
          <a:p>
            <a:r>
              <a:rPr lang="en-US" sz="2400" dirty="0"/>
              <a:t>4.Server </a:t>
            </a:r>
            <a:r>
              <a:rPr lang="en-US" sz="2400" dirty="0">
                <a:sym typeface="Wingdings" panose="05000000000000000000" pitchFamily="2" charset="2"/>
              </a:rPr>
              <a:t>Client : “Finished encryption”</a:t>
            </a:r>
            <a:endParaRPr lang="en-US" sz="2400" dirty="0"/>
          </a:p>
          <a:p>
            <a:endParaRPr lang="en-US" sz="2400" dirty="0"/>
          </a:p>
          <a:p>
            <a:endParaRPr lang="en-US" sz="2800" dirty="0"/>
          </a:p>
          <a:p>
            <a:endParaRPr lang="en-US" b="1" u="sng" dirty="0"/>
          </a:p>
          <a:p>
            <a:r>
              <a:rPr lang="en-ID" sz="2400" b="1" dirty="0"/>
              <a:t>NOTE : TCP+TLS/1.2 </a:t>
            </a:r>
            <a:r>
              <a:rPr lang="en-ID" sz="2400" b="1" dirty="0">
                <a:sym typeface="Wingdings" panose="05000000000000000000" pitchFamily="2" charset="2"/>
              </a:rPr>
              <a:t>(1RTT+2RTT)= 3RTT</a:t>
            </a:r>
            <a:endParaRPr lang="en-ID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4F94C0-6F88-6BE9-9E88-E508188DA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303" y="1671483"/>
            <a:ext cx="2424325" cy="37940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7C50C5-9844-961C-C320-B8584652B04E}"/>
                  </a:ext>
                </a:extLst>
              </p14:cNvPr>
              <p14:cNvContentPartPr/>
              <p14:nvPr/>
            </p14:nvContentPartPr>
            <p14:xfrm>
              <a:off x="2162857" y="132718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7C50C5-9844-961C-C320-B8584652B0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5217" y="1309548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B2088B0-185D-923D-1BC7-70631361A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7806" y="9832"/>
            <a:ext cx="1558841" cy="17448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139B96-CDBB-2908-0273-2BEF7F06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69AB28-2F3B-A096-324F-3AD12028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607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BF57B3-FB42-BA00-6456-2F7990C69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806" y="0"/>
            <a:ext cx="1558841" cy="1744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501172-A8B8-9DE6-0A5A-5AC20E00946A}"/>
              </a:ext>
            </a:extLst>
          </p:cNvPr>
          <p:cNvSpPr txBox="1"/>
          <p:nvPr/>
        </p:nvSpPr>
        <p:spPr>
          <a:xfrm>
            <a:off x="874958" y="535900"/>
            <a:ext cx="903595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How QUIC works:</a:t>
            </a:r>
          </a:p>
          <a:p>
            <a:endParaRPr lang="en-US" sz="3200" dirty="0"/>
          </a:p>
          <a:p>
            <a:pPr algn="just"/>
            <a:r>
              <a:rPr lang="en-US" sz="2400" dirty="0"/>
              <a:t>QUIC uses its </a:t>
            </a:r>
            <a:r>
              <a:rPr lang="en-US" sz="2400" b="1" dirty="0"/>
              <a:t>own single handshake</a:t>
            </a:r>
            <a:r>
              <a:rPr lang="en-US" sz="2400" dirty="0"/>
              <a:t> that combines </a:t>
            </a:r>
            <a:r>
              <a:rPr lang="en-US" sz="2400" b="1" dirty="0"/>
              <a:t>connection setup + encryption</a:t>
            </a:r>
            <a:r>
              <a:rPr lang="en-US" sz="2400" dirty="0"/>
              <a:t> — based on </a:t>
            </a:r>
            <a:r>
              <a:rPr lang="en-US" sz="2400" b="1" dirty="0"/>
              <a:t>TLS 1.3</a:t>
            </a:r>
            <a:r>
              <a:rPr lang="en-US" sz="2400" dirty="0"/>
              <a:t> — and it usually completes in </a:t>
            </a:r>
            <a:r>
              <a:rPr lang="en-US" sz="2400" b="1" dirty="0"/>
              <a:t>1 RTT</a:t>
            </a:r>
            <a:r>
              <a:rPr lang="en-US" sz="2400" dirty="0"/>
              <a:t>. It has its own in-built encryption process(no extra handshake is needed).</a:t>
            </a:r>
          </a:p>
          <a:p>
            <a:pPr marL="457200" indent="-457200" algn="just">
              <a:buAutoNum type="arabicPeriod"/>
            </a:pPr>
            <a:r>
              <a:rPr lang="en-US" sz="2400" dirty="0" err="1"/>
              <a:t>Client</a:t>
            </a:r>
            <a:r>
              <a:rPr lang="en-US" sz="2400" dirty="0" err="1">
                <a:sym typeface="Wingdings" panose="05000000000000000000" pitchFamily="2" charset="2"/>
              </a:rPr>
              <a:t>Server</a:t>
            </a:r>
            <a:r>
              <a:rPr lang="en-US" sz="2400" dirty="0">
                <a:sym typeface="Wingdings" panose="05000000000000000000" pitchFamily="2" charset="2"/>
              </a:rPr>
              <a:t>:</a:t>
            </a:r>
          </a:p>
          <a:p>
            <a:pPr algn="just"/>
            <a:r>
              <a:rPr lang="en-US" sz="2400" dirty="0">
                <a:sym typeface="Wingdings" panose="05000000000000000000" pitchFamily="2" charset="2"/>
              </a:rPr>
              <a:t>             “</a:t>
            </a:r>
            <a:r>
              <a:rPr lang="en-US" sz="2400" dirty="0" err="1">
                <a:sym typeface="Wingdings" panose="05000000000000000000" pitchFamily="2" charset="2"/>
              </a:rPr>
              <a:t>ClientHello</a:t>
            </a:r>
            <a:r>
              <a:rPr lang="en-US" sz="2400" dirty="0">
                <a:sym typeface="Wingdings" panose="05000000000000000000" pitchFamily="2" charset="2"/>
              </a:rPr>
              <a:t>” + key info</a:t>
            </a:r>
          </a:p>
          <a:p>
            <a:pPr algn="just"/>
            <a:r>
              <a:rPr lang="en-US" sz="2400" dirty="0">
                <a:sym typeface="Wingdings" panose="05000000000000000000" pitchFamily="2" charset="2"/>
              </a:rPr>
              <a:t>2. </a:t>
            </a:r>
            <a:r>
              <a:rPr lang="en-US" sz="2400" dirty="0" err="1">
                <a:sym typeface="Wingdings" panose="05000000000000000000" pitchFamily="2" charset="2"/>
              </a:rPr>
              <a:t>ServerClient</a:t>
            </a:r>
            <a:r>
              <a:rPr lang="en-US" sz="2400" dirty="0">
                <a:sym typeface="Wingdings" panose="05000000000000000000" pitchFamily="2" charset="2"/>
              </a:rPr>
              <a:t>:</a:t>
            </a:r>
          </a:p>
          <a:p>
            <a:pPr algn="just"/>
            <a:r>
              <a:rPr lang="en-US" sz="2400" dirty="0">
                <a:sym typeface="Wingdings" panose="05000000000000000000" pitchFamily="2" charset="2"/>
              </a:rPr>
              <a:t>              “</a:t>
            </a:r>
            <a:r>
              <a:rPr lang="en-US" sz="2400" dirty="0" err="1">
                <a:sym typeface="Wingdings" panose="05000000000000000000" pitchFamily="2" charset="2"/>
              </a:rPr>
              <a:t>ServerHello</a:t>
            </a:r>
            <a:r>
              <a:rPr lang="en-US" sz="2400" dirty="0">
                <a:sym typeface="Wingdings" panose="05000000000000000000" pitchFamily="2" charset="2"/>
              </a:rPr>
              <a:t>”+ “Certificate” + Finished</a:t>
            </a:r>
          </a:p>
          <a:p>
            <a:pPr algn="just"/>
            <a:r>
              <a:rPr lang="en-US" sz="2400" dirty="0">
                <a:sym typeface="Wingdings" panose="05000000000000000000" pitchFamily="2" charset="2"/>
              </a:rPr>
              <a:t>3. </a:t>
            </a:r>
            <a:r>
              <a:rPr lang="en-US" sz="2400" dirty="0" err="1">
                <a:sym typeface="Wingdings" panose="05000000000000000000" pitchFamily="2" charset="2"/>
              </a:rPr>
              <a:t>ClientServer</a:t>
            </a:r>
            <a:r>
              <a:rPr lang="en-US" sz="2400" dirty="0">
                <a:sym typeface="Wingdings" panose="05000000000000000000" pitchFamily="2" charset="2"/>
              </a:rPr>
              <a:t>:</a:t>
            </a:r>
          </a:p>
          <a:p>
            <a:pPr algn="just"/>
            <a:r>
              <a:rPr lang="en-US" sz="2400" dirty="0">
                <a:sym typeface="Wingdings" panose="05000000000000000000" pitchFamily="2" charset="2"/>
              </a:rPr>
              <a:t>              “Finished”+ Encryption starts immediately</a:t>
            </a:r>
            <a:endParaRPr lang="en-US" sz="2400" dirty="0"/>
          </a:p>
          <a:p>
            <a:pPr algn="just"/>
            <a:endParaRPr lang="en-US" sz="2400" u="sng" dirty="0"/>
          </a:p>
          <a:p>
            <a:r>
              <a:rPr lang="en-US" sz="2400" u="sng" dirty="0"/>
              <a:t>NOTE :</a:t>
            </a:r>
            <a:r>
              <a:rPr lang="en-US" sz="2400" dirty="0"/>
              <a:t> In total of 1RTT.</a:t>
            </a:r>
            <a:endParaRPr lang="en-US" sz="2400" u="sng" dirty="0"/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0C86F-18BF-37F7-5AA6-7234F4CE6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981" y="3105741"/>
            <a:ext cx="4710019" cy="254816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B2AD2-B9C3-3570-AEFC-72C17CBA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IT 22011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CC9B-92F1-4E19-C335-E30AF590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5CDC5-4FE4-40D6-8689-F0291F8BBA50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252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398</TotalTime>
  <Words>1190</Words>
  <Application>Microsoft Office PowerPoint</Application>
  <PresentationFormat>Widescreen</PresentationFormat>
  <Paragraphs>192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ADLaM Display</vt:lpstr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Shakib Hossain</dc:creator>
  <cp:lastModifiedBy>Shakib Hossain</cp:lastModifiedBy>
  <cp:revision>8</cp:revision>
  <dcterms:created xsi:type="dcterms:W3CDTF">2025-10-21T03:20:57Z</dcterms:created>
  <dcterms:modified xsi:type="dcterms:W3CDTF">2025-10-23T10:24:26Z</dcterms:modified>
</cp:coreProperties>
</file>