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4"/>
  </p:notesMasterIdLst>
  <p:sldIdLst>
    <p:sldId id="958" r:id="rId2"/>
    <p:sldId id="1040" r:id="rId3"/>
    <p:sldId id="1030" r:id="rId4"/>
    <p:sldId id="1031" r:id="rId5"/>
    <p:sldId id="1034" r:id="rId6"/>
    <p:sldId id="1032" r:id="rId7"/>
    <p:sldId id="1033" r:id="rId8"/>
    <p:sldId id="1035" r:id="rId9"/>
    <p:sldId id="1036" r:id="rId10"/>
    <p:sldId id="1037" r:id="rId11"/>
    <p:sldId id="1038" r:id="rId12"/>
    <p:sldId id="10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ful/MO/HM Ariful Aziz (Email: hm.aziz@robi.com.bd)" initials="AAA(h" lastIdx="1" clrIdx="0">
    <p:extLst>
      <p:ext uri="{19B8F6BF-5375-455C-9EA6-DF929625EA0E}">
        <p15:presenceInfo xmlns:p15="http://schemas.microsoft.com/office/powerpoint/2012/main" userId="S::hm.aziz@robi.com.bd::d5778875-11fd-4d4b-9a61-170247b2f1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2263"/>
    <a:srgbClr val="F5CCE0"/>
    <a:srgbClr val="CC0066"/>
    <a:srgbClr val="000000"/>
    <a:srgbClr val="AC8300"/>
    <a:srgbClr val="FFFFCC"/>
    <a:srgbClr val="FF0505"/>
    <a:srgbClr val="00FFFF"/>
    <a:srgbClr val="008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7" autoAdjust="0"/>
    <p:restoredTop sz="94366" autoAdjust="0"/>
  </p:normalViewPr>
  <p:slideViewPr>
    <p:cSldViewPr snapToGrid="0">
      <p:cViewPr varScale="1">
        <p:scale>
          <a:sx n="78" d="100"/>
          <a:sy n="78" d="100"/>
        </p:scale>
        <p:origin x="93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98D03-5490-48AB-BAA4-E556184CF707}"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B4EC4-E55A-45F3-93FE-76C815482D28}" type="slidenum">
              <a:rPr lang="en-US" smtClean="0"/>
              <a:t>‹#›</a:t>
            </a:fld>
            <a:endParaRPr lang="en-US"/>
          </a:p>
        </p:txBody>
      </p:sp>
    </p:spTree>
    <p:extLst>
      <p:ext uri="{BB962C8B-B14F-4D97-AF65-F5344CB8AC3E}">
        <p14:creationId xmlns:p14="http://schemas.microsoft.com/office/powerpoint/2010/main" val="395933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CB4EC4-E55A-45F3-93FE-76C815482D28}" type="slidenum">
              <a:rPr lang="en-US" smtClean="0"/>
              <a:t>1</a:t>
            </a:fld>
            <a:endParaRPr lang="en-US"/>
          </a:p>
        </p:txBody>
      </p:sp>
    </p:spTree>
    <p:extLst>
      <p:ext uri="{BB962C8B-B14F-4D97-AF65-F5344CB8AC3E}">
        <p14:creationId xmlns:p14="http://schemas.microsoft.com/office/powerpoint/2010/main" val="1095224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1C2B00-2A3C-9312-6EAB-8301546849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58C9B2E4-A76B-5F1D-235E-1EA39E80190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47338" y="799957"/>
            <a:ext cx="5297325" cy="2629043"/>
          </a:xfrm>
          <a:prstGeom prst="rect">
            <a:avLst/>
          </a:prstGeom>
        </p:spPr>
      </p:pic>
    </p:spTree>
    <p:extLst>
      <p:ext uri="{BB962C8B-B14F-4D97-AF65-F5344CB8AC3E}">
        <p14:creationId xmlns:p14="http://schemas.microsoft.com/office/powerpoint/2010/main" val="384588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ontent-Whit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B00D4-D280-E6CB-AA46-569F0CC527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591" y="5923723"/>
            <a:ext cx="1606576" cy="797338"/>
          </a:xfrm>
          <a:prstGeom prst="rect">
            <a:avLst/>
          </a:prstGeom>
        </p:spPr>
      </p:pic>
    </p:spTree>
    <p:extLst>
      <p:ext uri="{BB962C8B-B14F-4D97-AF65-F5344CB8AC3E}">
        <p14:creationId xmlns:p14="http://schemas.microsoft.com/office/powerpoint/2010/main" val="39838373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8" name="Object 7"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GB"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8BEBBC1-F0B3-7840-9718-94361EF796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C2C5FB-2E9B-5D40-A74A-CE429ACD2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86D5430-DB21-8D4A-B943-C36D60D38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1DBAC1C-26BD-D14D-9A96-40543272FE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15E3E-223C-D947-A506-877C3EA85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90152-6F61-494F-9BE3-7B7EFC94B2AC}" type="slidenum">
              <a:rPr lang="en-US" smtClean="0"/>
              <a:t>‹#›</a:t>
            </a:fld>
            <a:endParaRPr lang="en-US"/>
          </a:p>
        </p:txBody>
      </p:sp>
      <p:sp>
        <p:nvSpPr>
          <p:cNvPr id="9" name="Rectangle 6">
            <a:extLst>
              <a:ext uri="{FF2B5EF4-FFF2-40B4-BE49-F238E27FC236}">
                <a16:creationId xmlns:a16="http://schemas.microsoft.com/office/drawing/2014/main" id="{EE2AAD48-2C50-4C48-B31C-79253A56CD3D}"/>
              </a:ext>
            </a:extLst>
          </p:cNvPr>
          <p:cNvSpPr txBox="1">
            <a:spLocks noChangeArrowheads="1"/>
          </p:cNvSpPr>
          <p:nvPr userDrawn="1"/>
        </p:nvSpPr>
        <p:spPr bwMode="auto">
          <a:xfrm>
            <a:off x="11645623" y="6575610"/>
            <a:ext cx="534865" cy="30003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marL="0" algn="ctr" defTabSz="914400" rtl="0" eaLnBrk="1" fontAlgn="auto" latinLnBrk="0" hangingPunct="1">
              <a:spcBef>
                <a:spcPts val="0"/>
              </a:spcBef>
              <a:spcAft>
                <a:spcPts val="0"/>
              </a:spcAft>
              <a:defRPr sz="1000" kern="1200">
                <a:solidFill>
                  <a:schemeClr val="bg2"/>
                </a:solidFill>
                <a:latin typeface="Axiata Book" pitchFamily="34" charset="0"/>
                <a:ea typeface="+mn-ea"/>
                <a:cs typeface="Axiata Book"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E3BD560-A013-4F50-AB0B-6BF6B68BF7B2}" type="slidenum">
              <a:rPr lang="en-US" smtClean="0">
                <a:solidFill>
                  <a:prstClr val="black">
                    <a:lumMod val="50000"/>
                    <a:lumOff val="50000"/>
                  </a:prstClr>
                </a:solidFill>
                <a:latin typeface="Arial" panose="020B0604020202020204" pitchFamily="34" charset="0"/>
                <a:cs typeface="Arial" panose="020B0604020202020204" pitchFamily="34" charset="0"/>
              </a:rPr>
              <a:pPr>
                <a:defRPr/>
              </a:pPr>
              <a:t>‹#›</a:t>
            </a:fld>
            <a:endParaRPr lang="en-US" dirty="0">
              <a:solidFill>
                <a:prstClr val="black">
                  <a:lumMod val="50000"/>
                  <a:lumOff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9994238"/>
      </p:ext>
    </p:extLst>
  </p:cSld>
  <p:clrMap bg1="lt1" tx1="dk1" bg2="lt2" tx2="dk2" accent1="accent1" accent2="accent2" accent3="accent3" accent4="accent4" accent5="accent5" accent6="accent6" hlink="hlink" folHlink="folHlink"/>
  <p:sldLayoutIdLst>
    <p:sldLayoutId id="2147483686" r:id="rId1"/>
    <p:sldLayoutId id="2147483688"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1D308A-834A-E97C-A6FF-DFFFF932E097}"/>
              </a:ext>
            </a:extLst>
          </p:cNvPr>
          <p:cNvSpPr txBox="1"/>
          <p:nvPr/>
        </p:nvSpPr>
        <p:spPr>
          <a:xfrm>
            <a:off x="4291019" y="3721124"/>
            <a:ext cx="3609963" cy="830997"/>
          </a:xfrm>
          <a:prstGeom prst="rect">
            <a:avLst/>
          </a:prstGeom>
          <a:noFill/>
        </p:spPr>
        <p:txBody>
          <a:bodyPr wrap="none" rtlCol="0">
            <a:spAutoFit/>
          </a:bodyPr>
          <a:lstStyle/>
          <a:p>
            <a:r>
              <a:t>Team AgriConnect</a:t>
            </a:r>
          </a:p>
        </p:txBody>
      </p:sp>
      <p:sp>
        <p:nvSpPr>
          <p:cNvPr id="6" name="TextBox 5">
            <a:extLst>
              <a:ext uri="{FF2B5EF4-FFF2-40B4-BE49-F238E27FC236}">
                <a16:creationId xmlns:a16="http://schemas.microsoft.com/office/drawing/2014/main" id="{D65CABC2-D74E-EF51-756B-E523F36C6BCF}"/>
              </a:ext>
            </a:extLst>
          </p:cNvPr>
          <p:cNvSpPr txBox="1"/>
          <p:nvPr/>
        </p:nvSpPr>
        <p:spPr>
          <a:xfrm>
            <a:off x="4787789" y="5505005"/>
            <a:ext cx="2616422" cy="400110"/>
          </a:xfrm>
          <a:prstGeom prst="rect">
            <a:avLst/>
          </a:prstGeom>
          <a:noFill/>
        </p:spPr>
        <p:txBody>
          <a:bodyPr wrap="none" rtlCol="0">
            <a:spAutoFit/>
          </a:bodyPr>
          <a:lstStyle/>
          <a:p>
            <a:r>
              <a:t>Team AgriConnect</a:t>
            </a:r>
          </a:p>
        </p:txBody>
      </p:sp>
    </p:spTree>
    <p:extLst>
      <p:ext uri="{BB962C8B-B14F-4D97-AF65-F5344CB8AC3E}">
        <p14:creationId xmlns:p14="http://schemas.microsoft.com/office/powerpoint/2010/main" val="2971345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D2F76-D63B-B531-0509-71BEBD1C0944}"/>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78DCDD46-60A6-B8D0-3602-BC89EE267C4F}"/>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kumimoji="0" lang="en-US" sz="3200" b="1" i="0" u="none" strike="noStrike" kern="1200" cap="none" spc="0" normalizeH="0" baseline="0" noProof="0" dirty="0">
                <a:ln>
                  <a:noFill/>
                </a:ln>
                <a:solidFill>
                  <a:schemeClr val="tx1"/>
                </a:solidFill>
                <a:effectLst/>
                <a:uLnTx/>
                <a:uFillTx/>
                <a:sym typeface="Nunito"/>
              </a:rPr>
              <a:t>Uniqueness &amp; Feasibility</a:t>
            </a:r>
          </a:p>
        </p:txBody>
      </p:sp>
      <p:sp>
        <p:nvSpPr>
          <p:cNvPr id="4" name="TextBox 3">
            <a:extLst>
              <a:ext uri="{FF2B5EF4-FFF2-40B4-BE49-F238E27FC236}">
                <a16:creationId xmlns:a16="http://schemas.microsoft.com/office/drawing/2014/main" id="{1276EA26-9B3E-1518-C175-ED7C31D3A161}"/>
              </a:ext>
            </a:extLst>
          </p:cNvPr>
          <p:cNvSpPr txBox="1"/>
          <p:nvPr/>
        </p:nvSpPr>
        <p:spPr>
          <a:xfrm>
            <a:off x="1012723" y="939937"/>
            <a:ext cx="10540180" cy="5262979"/>
          </a:xfrm>
          <a:prstGeom prst="rect">
            <a:avLst/>
          </a:prstGeom>
          <a:noFill/>
        </p:spPr>
        <p:txBody>
          <a:bodyPr wrap="square">
            <a:spAutoFit/>
          </a:bodyPr>
          <a:lstStyle/>
          <a:p>
            <a:pPr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Uniqueness:</a:t>
            </a:r>
            <a:endParaRPr lang="en-IN" sz="2800" dirty="0">
              <a:latin typeface="Times New Roman" panose="02020603050405020304" pitchFamily="18" charset="0"/>
              <a:cs typeface="Times New Roman" panose="02020603050405020304" pitchFamily="18" charset="0"/>
            </a:endParaRP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Holistic platform integrating AI price forecasting, chatbots, and e-commerce.</a:t>
            </a: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Tailored for Bangladesh’s agricultural ecosystem, addressing local challenges.</a:t>
            </a: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User-friendly design with multilingual support for accessibility.</a:t>
            </a:r>
          </a:p>
          <a:p>
            <a:pPr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Feasibility:</a:t>
            </a:r>
            <a:endParaRPr lang="en-IN" sz="2800" dirty="0">
              <a:latin typeface="Times New Roman" panose="02020603050405020304" pitchFamily="18" charset="0"/>
              <a:cs typeface="Times New Roman" panose="02020603050405020304" pitchFamily="18" charset="0"/>
            </a:endParaRP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Built using Agile methodology for iterative development and testing.</a:t>
            </a: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Leverages existing technologies (HTML, CSS, JavaScript, AI models).</a:t>
            </a: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Scalable infrastructure to support growing user base and features.</a:t>
            </a:r>
          </a:p>
        </p:txBody>
      </p:sp>
    </p:spTree>
    <p:extLst>
      <p:ext uri="{BB962C8B-B14F-4D97-AF65-F5344CB8AC3E}">
        <p14:creationId xmlns:p14="http://schemas.microsoft.com/office/powerpoint/2010/main" val="237487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E12F2-F296-7588-0183-EE608E88D9B2}"/>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B753F411-2387-FBFE-9E59-4597B0DE4F82}"/>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Team</a:t>
            </a:r>
            <a:endParaRPr kumimoji="0" lang="en-US" sz="3200" b="1" i="0" u="none" strike="noStrike" kern="1200" cap="none" spc="0" normalizeH="0" baseline="0" noProof="0" dirty="0">
              <a:ln>
                <a:noFill/>
              </a:ln>
              <a:solidFill>
                <a:schemeClr val="tx1"/>
              </a:solidFill>
              <a:effectLst/>
              <a:uLnTx/>
              <a:uFillTx/>
              <a:sym typeface="Nunito"/>
            </a:endParaRPr>
          </a:p>
        </p:txBody>
      </p:sp>
    </p:spTree>
    <p:extLst>
      <p:ext uri="{BB962C8B-B14F-4D97-AF65-F5344CB8AC3E}">
        <p14:creationId xmlns:p14="http://schemas.microsoft.com/office/powerpoint/2010/main" val="410644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97CC0-750A-B66F-7C85-2047EAD50691}"/>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57C5D8B9-E483-C2D7-5453-EBDDA7BE3BEC}"/>
              </a:ext>
            </a:extLst>
          </p:cNvPr>
          <p:cNvSpPr txBox="1">
            <a:spLocks/>
          </p:cNvSpPr>
          <p:nvPr/>
        </p:nvSpPr>
        <p:spPr>
          <a:xfrm>
            <a:off x="335703" y="385435"/>
            <a:ext cx="9828714"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Go To Market Strategy and Milestones</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4" name="TextBox 3">
            <a:extLst>
              <a:ext uri="{FF2B5EF4-FFF2-40B4-BE49-F238E27FC236}">
                <a16:creationId xmlns:a16="http://schemas.microsoft.com/office/drawing/2014/main" id="{752098CE-5F25-EF8B-B7E8-7D63BEE0656D}"/>
              </a:ext>
            </a:extLst>
          </p:cNvPr>
          <p:cNvSpPr txBox="1"/>
          <p:nvPr/>
        </p:nvSpPr>
        <p:spPr>
          <a:xfrm>
            <a:off x="747252" y="1213546"/>
            <a:ext cx="11130116" cy="4524315"/>
          </a:xfrm>
          <a:prstGeom prst="rect">
            <a:avLst/>
          </a:prstGeom>
          <a:noFill/>
        </p:spPr>
        <p:txBody>
          <a:bodyPr wrap="square">
            <a:spAutoFit/>
          </a:bodyPr>
          <a:lstStyle/>
          <a:p>
            <a:pPr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Go To Market Strategy:</a:t>
            </a:r>
            <a:endParaRPr lang="en-IN" sz="2400" dirty="0">
              <a:latin typeface="Times New Roman" panose="02020603050405020304" pitchFamily="18" charset="0"/>
              <a:cs typeface="Times New Roman" panose="02020603050405020304" pitchFamily="18" charset="0"/>
            </a:endParaRP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Online Marketing:</a:t>
            </a:r>
            <a:r>
              <a:rPr lang="en-IN" sz="2400" dirty="0">
                <a:latin typeface="Times New Roman" panose="02020603050405020304" pitchFamily="18" charset="0"/>
                <a:cs typeface="Times New Roman" panose="02020603050405020304" pitchFamily="18" charset="0"/>
              </a:rPr>
              <a:t> Promote via social media, agricultural blogs, and influencer partnerships.</a:t>
            </a: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Workshops &amp; Webinars:</a:t>
            </a:r>
            <a:r>
              <a:rPr lang="en-IN" sz="2400" dirty="0">
                <a:latin typeface="Times New Roman" panose="02020603050405020304" pitchFamily="18" charset="0"/>
                <a:cs typeface="Times New Roman" panose="02020603050405020304" pitchFamily="18" charset="0"/>
              </a:rPr>
              <a:t> Host events to showcase platform features to farmers and stakeholders.</a:t>
            </a: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Partnerships:</a:t>
            </a:r>
            <a:r>
              <a:rPr lang="en-IN" sz="2400" dirty="0">
                <a:latin typeface="Times New Roman" panose="02020603050405020304" pitchFamily="18" charset="0"/>
                <a:cs typeface="Times New Roman" panose="02020603050405020304" pitchFamily="18" charset="0"/>
              </a:rPr>
              <a:t> Collaborate with agricultural organizations for wider adoption.</a:t>
            </a:r>
          </a:p>
          <a:p>
            <a:pPr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Milestones:</a:t>
            </a:r>
            <a:endParaRPr lang="en-IN" sz="2400" dirty="0">
              <a:latin typeface="Times New Roman" panose="02020603050405020304" pitchFamily="18" charset="0"/>
              <a:cs typeface="Times New Roman" panose="02020603050405020304" pitchFamily="18" charset="0"/>
            </a:endParaRP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Phase 1 (2 weeks):</a:t>
            </a:r>
            <a:r>
              <a:rPr lang="en-IN" sz="2400" dirty="0">
                <a:latin typeface="Times New Roman" panose="02020603050405020304" pitchFamily="18" charset="0"/>
                <a:cs typeface="Times New Roman" panose="02020603050405020304" pitchFamily="18" charset="0"/>
              </a:rPr>
              <a:t> Research and planning completed.</a:t>
            </a: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Phase 2 (3 weeks):</a:t>
            </a:r>
            <a:r>
              <a:rPr lang="en-IN" sz="2400" dirty="0">
                <a:latin typeface="Times New Roman" panose="02020603050405020304" pitchFamily="18" charset="0"/>
                <a:cs typeface="Times New Roman" panose="02020603050405020304" pitchFamily="18" charset="0"/>
              </a:rPr>
              <a:t> UI/UX design and wireframes finalized.</a:t>
            </a: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Phase 3 (6 weeks):</a:t>
            </a:r>
            <a:r>
              <a:rPr lang="en-IN" sz="2400" dirty="0">
                <a:latin typeface="Times New Roman" panose="02020603050405020304" pitchFamily="18" charset="0"/>
                <a:cs typeface="Times New Roman" panose="02020603050405020304" pitchFamily="18" charset="0"/>
              </a:rPr>
              <a:t> Platform development and AI integration.</a:t>
            </a: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Phase 4 (2 weeks):</a:t>
            </a:r>
            <a:r>
              <a:rPr lang="en-IN" sz="2400" dirty="0">
                <a:latin typeface="Times New Roman" panose="02020603050405020304" pitchFamily="18" charset="0"/>
                <a:cs typeface="Times New Roman" panose="02020603050405020304" pitchFamily="18" charset="0"/>
              </a:rPr>
              <a:t> Testing and refinement.</a:t>
            </a:r>
          </a:p>
          <a:p>
            <a:pPr marL="742950" lvl="1" indent="-285750" rtl="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Phase 5 (2 weeks):</a:t>
            </a:r>
            <a:r>
              <a:rPr lang="en-IN" sz="2400" dirty="0">
                <a:latin typeface="Times New Roman" panose="02020603050405020304" pitchFamily="18" charset="0"/>
                <a:cs typeface="Times New Roman" panose="02020603050405020304" pitchFamily="18" charset="0"/>
              </a:rPr>
              <a:t> Platform launch and initial user onboarding.</a:t>
            </a:r>
          </a:p>
        </p:txBody>
      </p:sp>
    </p:spTree>
    <p:extLst>
      <p:ext uri="{BB962C8B-B14F-4D97-AF65-F5344CB8AC3E}">
        <p14:creationId xmlns:p14="http://schemas.microsoft.com/office/powerpoint/2010/main" val="234841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0AFAE-5466-8490-2755-81CF803DB1CD}"/>
              </a:ext>
            </a:extLst>
          </p:cNvPr>
          <p:cNvSpPr txBox="1"/>
          <p:nvPr/>
        </p:nvSpPr>
        <p:spPr>
          <a:xfrm>
            <a:off x="648929" y="508507"/>
            <a:ext cx="6096000" cy="369332"/>
          </a:xfrm>
          <a:prstGeom prst="rect">
            <a:avLst/>
          </a:prstGeom>
          <a:noFill/>
        </p:spPr>
        <p:txBody>
          <a:bodyPr wrap="square">
            <a:spAutoFit/>
          </a:bodyPr>
          <a:lstStyle/>
          <a:p>
            <a:pPr rtl="0"/>
            <a:r>
              <a:rPr lang="en-IN" b="1" dirty="0"/>
              <a:t>The Liner About Idea</a:t>
            </a:r>
          </a:p>
        </p:txBody>
      </p:sp>
      <p:sp>
        <p:nvSpPr>
          <p:cNvPr id="4" name="TextBox 3">
            <a:extLst>
              <a:ext uri="{FF2B5EF4-FFF2-40B4-BE49-F238E27FC236}">
                <a16:creationId xmlns:a16="http://schemas.microsoft.com/office/drawing/2014/main" id="{6DFA458D-D141-873C-3B49-FB2238122898}"/>
              </a:ext>
            </a:extLst>
          </p:cNvPr>
          <p:cNvSpPr txBox="1"/>
          <p:nvPr/>
        </p:nvSpPr>
        <p:spPr>
          <a:xfrm>
            <a:off x="1270000" y="2170963"/>
            <a:ext cx="7923161" cy="3970318"/>
          </a:xfrm>
          <a:prstGeom prst="rect">
            <a:avLst/>
          </a:prstGeom>
          <a:noFill/>
        </p:spPr>
        <p:txBody>
          <a:bodyPr wrap="square" rtlCol="0">
            <a:spAutoFit/>
          </a:bodyPr>
          <a:lstStyle/>
          <a:p>
            <a:r>
              <a:rPr lang="en-IN" sz="2800" dirty="0" err="1">
                <a:latin typeface="Times New Roman" panose="02020603050405020304" pitchFamily="18" charset="0"/>
                <a:cs typeface="Times New Roman" panose="02020603050405020304" pitchFamily="18" charset="0"/>
              </a:rPr>
              <a:t>AgriConnect</a:t>
            </a:r>
            <a:r>
              <a:rPr lang="en-IN" sz="2800" dirty="0">
                <a:latin typeface="Times New Roman" panose="02020603050405020304" pitchFamily="18" charset="0"/>
                <a:cs typeface="Times New Roman" panose="02020603050405020304" pitchFamily="18" charset="0"/>
              </a:rPr>
              <a:t>: Empowering Farmers, Connecting Agriculture**  </a:t>
            </a:r>
          </a:p>
          <a:p>
            <a:r>
              <a:rPr lang="en-IN" sz="2800" dirty="0" err="1">
                <a:latin typeface="Times New Roman" panose="02020603050405020304" pitchFamily="18" charset="0"/>
                <a:cs typeface="Times New Roman" panose="02020603050405020304" pitchFamily="18" charset="0"/>
              </a:rPr>
              <a:t>AgriConnect</a:t>
            </a:r>
            <a:r>
              <a:rPr lang="en-IN" sz="2800" dirty="0">
                <a:latin typeface="Times New Roman" panose="02020603050405020304" pitchFamily="18" charset="0"/>
                <a:cs typeface="Times New Roman" panose="02020603050405020304" pitchFamily="18" charset="0"/>
              </a:rPr>
              <a:t> is an innovative online platform designed to bridge the gap between farmers, wholesalers, and agricultural suppliers. By integrating AI technology, it provides farmers with tools to post issues, access expert advice, predict market prices, and connect with stakeholders, fostering an efficient and interconnected agricultural ecosystem.</a:t>
            </a:r>
          </a:p>
        </p:txBody>
      </p:sp>
    </p:spTree>
    <p:extLst>
      <p:ext uri="{BB962C8B-B14F-4D97-AF65-F5344CB8AC3E}">
        <p14:creationId xmlns:p14="http://schemas.microsoft.com/office/powerpoint/2010/main" val="177555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1C253D7-BBA2-EC9B-09A6-5874932D2014}"/>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Problem</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2" name="TextBox 1">
            <a:extLst>
              <a:ext uri="{FF2B5EF4-FFF2-40B4-BE49-F238E27FC236}">
                <a16:creationId xmlns:a16="http://schemas.microsoft.com/office/drawing/2014/main" id="{622F53CC-1CFA-D866-6B98-D40089145FFA}"/>
              </a:ext>
            </a:extLst>
          </p:cNvPr>
          <p:cNvSpPr txBox="1"/>
          <p:nvPr/>
        </p:nvSpPr>
        <p:spPr>
          <a:xfrm>
            <a:off x="1061884" y="1445341"/>
            <a:ext cx="9714271" cy="3970318"/>
          </a:xfrm>
          <a:prstGeom prst="rect">
            <a:avLst/>
          </a:prstGeom>
          <a:noFill/>
        </p:spPr>
        <p:txBody>
          <a:bodyPr wrap="square" rtlCol="0">
            <a:spAutoFit/>
          </a:bodyPr>
          <a:lstStyle/>
          <a:p>
            <a:pPr algn="just" rtl="0">
              <a:buNone/>
            </a:pPr>
            <a:r>
              <a:rPr lang="en-IN" sz="2800" b="1" dirty="0">
                <a:latin typeface="Times New Roman" panose="02020603050405020304" pitchFamily="18" charset="0"/>
                <a:cs typeface="Times New Roman" panose="02020603050405020304" pitchFamily="18" charset="0"/>
              </a:rPr>
              <a:t>Farmers in our country face significant challenges like:</a:t>
            </a:r>
          </a:p>
          <a:p>
            <a:pPr algn="just" rtl="0">
              <a:buNone/>
            </a:pPr>
            <a:endParaRPr lang="en-IN" sz="2800" b="1" dirty="0">
              <a:latin typeface="Times New Roman" panose="02020603050405020304" pitchFamily="18" charset="0"/>
              <a:cs typeface="Times New Roman" panose="02020603050405020304" pitchFamily="18" charset="0"/>
            </a:endParaRPr>
          </a:p>
          <a:p>
            <a:pPr marL="457200" indent="-457200"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Limited access to real-time market prices and trends.</a:t>
            </a:r>
          </a:p>
          <a:p>
            <a:pPr marL="457200" indent="-457200"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Difficulty connecting with wholesalers and suppliers for fair deals.</a:t>
            </a:r>
          </a:p>
          <a:p>
            <a:pPr marL="457200" indent="-457200"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Lack of immediate expert guidance for farming issues.</a:t>
            </a:r>
          </a:p>
          <a:p>
            <a:pPr marL="457200" indent="-457200"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Inefficient access to agricultural tools, medicines, and training.</a:t>
            </a:r>
          </a:p>
          <a:p>
            <a:pPr marL="457200" indent="-457200"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Existing platforms often lack comprehensive AI integration and user-friendly interfaces to address these needs holistically.</a:t>
            </a:r>
          </a:p>
        </p:txBody>
      </p:sp>
    </p:spTree>
    <p:extLst>
      <p:ext uri="{BB962C8B-B14F-4D97-AF65-F5344CB8AC3E}">
        <p14:creationId xmlns:p14="http://schemas.microsoft.com/office/powerpoint/2010/main" val="34658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AF3F5-424C-C7A2-9462-686B09FF353C}"/>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6D552140-9238-FE88-3F11-BFEF1C9CC789}"/>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Solution</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2" name="TextBox 1">
            <a:extLst>
              <a:ext uri="{FF2B5EF4-FFF2-40B4-BE49-F238E27FC236}">
                <a16:creationId xmlns:a16="http://schemas.microsoft.com/office/drawing/2014/main" id="{EFF5B955-1B79-70AC-81C0-E0727B84D5FE}"/>
              </a:ext>
            </a:extLst>
          </p:cNvPr>
          <p:cNvSpPr txBox="1"/>
          <p:nvPr/>
        </p:nvSpPr>
        <p:spPr>
          <a:xfrm>
            <a:off x="1002890" y="1307691"/>
            <a:ext cx="9920749" cy="4401205"/>
          </a:xfrm>
          <a:prstGeom prst="rect">
            <a:avLst/>
          </a:prstGeom>
          <a:noFill/>
        </p:spPr>
        <p:txBody>
          <a:bodyPr wrap="square" rtlCol="0">
            <a:spAutoFit/>
          </a:bodyPr>
          <a:lstStyle/>
          <a:p>
            <a:pPr algn="just" rtl="0">
              <a:buNone/>
            </a:pPr>
            <a:r>
              <a:rPr lang="en-IN" sz="2800" b="1" dirty="0" err="1">
                <a:latin typeface="Times New Roman" panose="02020603050405020304" pitchFamily="18" charset="0"/>
                <a:cs typeface="Times New Roman" panose="02020603050405020304" pitchFamily="18" charset="0"/>
              </a:rPr>
              <a:t>AgriConnect</a:t>
            </a:r>
            <a:r>
              <a:rPr lang="en-IN" sz="2800" b="1" dirty="0">
                <a:latin typeface="Times New Roman" panose="02020603050405020304" pitchFamily="18" charset="0"/>
                <a:cs typeface="Times New Roman" panose="02020603050405020304" pitchFamily="18" charset="0"/>
              </a:rPr>
              <a:t> offers a one-stop platform to empower farmers by:</a:t>
            </a:r>
          </a:p>
          <a:p>
            <a:pPr algn="just" rtl="0">
              <a:buNone/>
            </a:pPr>
            <a:endParaRPr lang="en-IN" sz="2800" b="1" dirty="0">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Providing AI-driven price predictions and market analysis.</a:t>
            </a:r>
          </a:p>
          <a:p>
            <a:pPr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Enabling direct communication with wholesalers, suppliers, and experts.</a:t>
            </a:r>
          </a:p>
          <a:p>
            <a:pPr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Offering access to agricultural tools, medicines, and training resources.</a:t>
            </a:r>
          </a:p>
          <a:p>
            <a:pPr algn="just"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Featuring a user-friendly interface with discussion forums and e-commerce capabilities to streamline agricultural processes.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50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11403-1A8A-4F4C-8825-8666B75749AB}"/>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79F8ED60-1C63-6819-729D-411EA2BE3430}"/>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kumimoji="0" lang="en-US" sz="3200" b="1" i="0" u="none" strike="noStrike" kern="1200" cap="none" spc="0" normalizeH="0" baseline="0" noProof="0" dirty="0">
                <a:ln>
                  <a:noFill/>
                </a:ln>
                <a:solidFill>
                  <a:schemeClr val="tx1"/>
                </a:solidFill>
                <a:effectLst/>
                <a:uLnTx/>
                <a:uFillTx/>
                <a:sym typeface="Nunito"/>
              </a:rPr>
              <a:t>Product</a:t>
            </a:r>
            <a:r>
              <a:rPr lang="en-US" sz="3200" dirty="0">
                <a:solidFill>
                  <a:schemeClr val="tx1"/>
                </a:solidFill>
              </a:rPr>
              <a:t>/ Service Details</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4" name="TextBox 3">
            <a:extLst>
              <a:ext uri="{FF2B5EF4-FFF2-40B4-BE49-F238E27FC236}">
                <a16:creationId xmlns:a16="http://schemas.microsoft.com/office/drawing/2014/main" id="{EDFA5DB2-E87C-276D-1D8F-09F9974D53EA}"/>
              </a:ext>
            </a:extLst>
          </p:cNvPr>
          <p:cNvSpPr txBox="1"/>
          <p:nvPr/>
        </p:nvSpPr>
        <p:spPr>
          <a:xfrm>
            <a:off x="678424" y="1095308"/>
            <a:ext cx="10923639" cy="5262979"/>
          </a:xfrm>
          <a:prstGeom prst="rect">
            <a:avLst/>
          </a:prstGeom>
          <a:noFill/>
        </p:spPr>
        <p:txBody>
          <a:bodyPr wrap="square">
            <a:spAutoFit/>
          </a:bodyPr>
          <a:lstStyle/>
          <a:p>
            <a:pPr rtl="0">
              <a:buNone/>
            </a:pPr>
            <a:r>
              <a:rPr lang="en-IN" sz="2800" b="1" dirty="0">
                <a:latin typeface="Times New Roman" panose="02020603050405020304" pitchFamily="18" charset="0"/>
                <a:cs typeface="Times New Roman" panose="02020603050405020304" pitchFamily="18" charset="0"/>
              </a:rPr>
              <a:t>Core Features of </a:t>
            </a:r>
            <a:r>
              <a:rPr lang="en-IN" sz="2800" b="1" dirty="0" err="1">
                <a:latin typeface="Times New Roman" panose="02020603050405020304" pitchFamily="18" charset="0"/>
                <a:cs typeface="Times New Roman" panose="02020603050405020304" pitchFamily="18" charset="0"/>
              </a:rPr>
              <a:t>AgriConnect</a:t>
            </a:r>
            <a:r>
              <a:rPr lang="en-IN" sz="2800" b="1" dirty="0">
                <a:latin typeface="Times New Roman" panose="02020603050405020304" pitchFamily="18" charset="0"/>
                <a:cs typeface="Times New Roman" panose="02020603050405020304" pitchFamily="18" charset="0"/>
              </a:rPr>
              <a:t>:</a:t>
            </a:r>
          </a:p>
          <a:p>
            <a:pPr rtl="0">
              <a:buNone/>
            </a:pPr>
            <a:endParaRPr lang="en-IN" sz="2800" dirty="0">
              <a:latin typeface="Times New Roman" panose="02020603050405020304" pitchFamily="18" charset="0"/>
              <a:cs typeface="Times New Roman" panose="02020603050405020304" pitchFamily="18" charset="0"/>
            </a:endParaRPr>
          </a:p>
          <a:p>
            <a:pPr marL="457200" indent="-457200" algn="just"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User Roles:</a:t>
            </a:r>
            <a:r>
              <a:rPr lang="en-IN" sz="2800" dirty="0">
                <a:latin typeface="Times New Roman" panose="02020603050405020304" pitchFamily="18" charset="0"/>
                <a:cs typeface="Times New Roman" panose="02020603050405020304" pitchFamily="18" charset="0"/>
              </a:rPr>
              <a:t> Farmers post issues and access resources; wholesalers list offers; suppliers provide tools/medicines; admins manage the platform.</a:t>
            </a:r>
          </a:p>
          <a:p>
            <a:pPr marL="457200" indent="-457200" algn="just"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AI Integration:</a:t>
            </a:r>
            <a:r>
              <a:rPr lang="en-IN" sz="2800" dirty="0">
                <a:latin typeface="Times New Roman" panose="02020603050405020304" pitchFamily="18" charset="0"/>
                <a:cs typeface="Times New Roman" panose="02020603050405020304" pitchFamily="18" charset="0"/>
              </a:rPr>
              <a:t> Price forecasting, AI chatbots for instant advice, and planting/harvesting recommendations.</a:t>
            </a:r>
          </a:p>
          <a:p>
            <a:pPr marL="457200" indent="-457200" algn="just"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Discussion Forum:</a:t>
            </a:r>
            <a:r>
              <a:rPr lang="en-IN" sz="2800" dirty="0">
                <a:latin typeface="Times New Roman" panose="02020603050405020304" pitchFamily="18" charset="0"/>
                <a:cs typeface="Times New Roman" panose="02020603050405020304" pitchFamily="18" charset="0"/>
              </a:rPr>
              <a:t> Chat and comment sections for farmers to share solutions.</a:t>
            </a:r>
          </a:p>
          <a:p>
            <a:pPr marL="457200" indent="-457200" algn="just"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E-commerce:</a:t>
            </a:r>
            <a:r>
              <a:rPr lang="en-IN" sz="2800" dirty="0">
                <a:latin typeface="Times New Roman" panose="02020603050405020304" pitchFamily="18" charset="0"/>
                <a:cs typeface="Times New Roman" panose="02020603050405020304" pitchFamily="18" charset="0"/>
              </a:rPr>
              <a:t> Rent equipment, purchase inputs, and bulk product offers.</a:t>
            </a:r>
          </a:p>
          <a:p>
            <a:pPr marL="457200" indent="-457200" algn="just"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Training:</a:t>
            </a:r>
            <a:r>
              <a:rPr lang="en-IN" sz="2800" dirty="0">
                <a:latin typeface="Times New Roman" panose="02020603050405020304" pitchFamily="18" charset="0"/>
                <a:cs typeface="Times New Roman" panose="02020603050405020304" pitchFamily="18" charset="0"/>
              </a:rPr>
              <a:t> Online seminars, tutorials, and webinars on modern farming techniques.</a:t>
            </a:r>
          </a:p>
        </p:txBody>
      </p:sp>
    </p:spTree>
    <p:extLst>
      <p:ext uri="{BB962C8B-B14F-4D97-AF65-F5344CB8AC3E}">
        <p14:creationId xmlns:p14="http://schemas.microsoft.com/office/powerpoint/2010/main" val="214234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4373C-042B-4FDC-F79F-D311DE4B14E4}"/>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4CA05457-E033-516F-E0BD-C2681A3FFC49}"/>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Market Size</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4" name="TextBox 3">
            <a:extLst>
              <a:ext uri="{FF2B5EF4-FFF2-40B4-BE49-F238E27FC236}">
                <a16:creationId xmlns:a16="http://schemas.microsoft.com/office/drawing/2014/main" id="{EB12AE07-D44F-A87D-9B67-0DD2851001E5}"/>
              </a:ext>
            </a:extLst>
          </p:cNvPr>
          <p:cNvSpPr txBox="1"/>
          <p:nvPr/>
        </p:nvSpPr>
        <p:spPr>
          <a:xfrm>
            <a:off x="1012721" y="1339164"/>
            <a:ext cx="9704439" cy="3970318"/>
          </a:xfrm>
          <a:prstGeom prst="rect">
            <a:avLst/>
          </a:prstGeom>
          <a:noFill/>
        </p:spPr>
        <p:txBody>
          <a:bodyPr wrap="square">
            <a:spAutoFit/>
          </a:bodyPr>
          <a:lstStyle/>
          <a:p>
            <a:r>
              <a:rPr lang="en-IN" sz="2800" dirty="0">
                <a:effectLst/>
                <a:latin typeface="Times New Roman" panose="02020603050405020304" pitchFamily="18" charset="0"/>
                <a:cs typeface="Times New Roman" panose="02020603050405020304" pitchFamily="18" charset="0"/>
              </a:rPr>
              <a:t>The agricultural sector in Bangladesh is expansive, supporting over 16 million farmers and contributing approximately $50 billion annually to the GDP (based on agricultural output). With 40% of farmers adopting mobile internet, there is a growing demand for digital solutions like </a:t>
            </a:r>
            <a:r>
              <a:rPr lang="en-IN" sz="2800" dirty="0" err="1">
                <a:effectLst/>
                <a:latin typeface="Times New Roman" panose="02020603050405020304" pitchFamily="18" charset="0"/>
                <a:cs typeface="Times New Roman" panose="02020603050405020304" pitchFamily="18" charset="0"/>
              </a:rPr>
              <a:t>AgriConnect</a:t>
            </a:r>
            <a:r>
              <a:rPr lang="en-IN" sz="2800" dirty="0">
                <a:effectLst/>
                <a:latin typeface="Times New Roman" panose="02020603050405020304" pitchFamily="18" charset="0"/>
                <a:cs typeface="Times New Roman" panose="02020603050405020304" pitchFamily="18" charset="0"/>
              </a:rPr>
              <a:t>. The global </a:t>
            </a:r>
            <a:r>
              <a:rPr lang="en-IN" sz="2800" dirty="0" err="1">
                <a:effectLst/>
                <a:latin typeface="Times New Roman" panose="02020603050405020304" pitchFamily="18" charset="0"/>
                <a:cs typeface="Times New Roman" panose="02020603050405020304" pitchFamily="18" charset="0"/>
              </a:rPr>
              <a:t>agritech</a:t>
            </a:r>
            <a:r>
              <a:rPr lang="en-IN" sz="2800" dirty="0">
                <a:effectLst/>
                <a:latin typeface="Times New Roman" panose="02020603050405020304" pitchFamily="18" charset="0"/>
                <a:cs typeface="Times New Roman" panose="02020603050405020304" pitchFamily="18" charset="0"/>
              </a:rPr>
              <a:t> market, projected to reach $46 billion by 2028, highlights significant growth opportunities for Bangladesh’s agriculture, where platforms like </a:t>
            </a:r>
            <a:r>
              <a:rPr lang="en-IN" sz="2800" dirty="0" err="1">
                <a:effectLst/>
                <a:latin typeface="Times New Roman" panose="02020603050405020304" pitchFamily="18" charset="0"/>
                <a:cs typeface="Times New Roman" panose="02020603050405020304" pitchFamily="18" charset="0"/>
              </a:rPr>
              <a:t>AgriConnect</a:t>
            </a:r>
            <a:r>
              <a:rPr lang="en-IN" sz="2800" dirty="0">
                <a:effectLst/>
                <a:latin typeface="Times New Roman" panose="02020603050405020304" pitchFamily="18" charset="0"/>
                <a:cs typeface="Times New Roman" panose="02020603050405020304" pitchFamily="18" charset="0"/>
              </a:rPr>
              <a:t> can enhance efficiency and connectivity for local farmers.</a:t>
            </a:r>
          </a:p>
        </p:txBody>
      </p:sp>
    </p:spTree>
    <p:extLst>
      <p:ext uri="{BB962C8B-B14F-4D97-AF65-F5344CB8AC3E}">
        <p14:creationId xmlns:p14="http://schemas.microsoft.com/office/powerpoint/2010/main" val="28268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14487-7054-B115-476C-DF613727192E}"/>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E0EA7A3A-AC33-6522-66E4-DEADC3B0C34E}"/>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Target Group</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4" name="TextBox 3">
            <a:extLst>
              <a:ext uri="{FF2B5EF4-FFF2-40B4-BE49-F238E27FC236}">
                <a16:creationId xmlns:a16="http://schemas.microsoft.com/office/drawing/2014/main" id="{F87A169B-89B0-8431-6D04-DDC68CE33492}"/>
              </a:ext>
            </a:extLst>
          </p:cNvPr>
          <p:cNvSpPr txBox="1"/>
          <p:nvPr/>
        </p:nvSpPr>
        <p:spPr>
          <a:xfrm>
            <a:off x="924232" y="1643115"/>
            <a:ext cx="10432025" cy="3539430"/>
          </a:xfrm>
          <a:prstGeom prst="rect">
            <a:avLst/>
          </a:prstGeom>
          <a:noFill/>
        </p:spPr>
        <p:txBody>
          <a:bodyPr wrap="square">
            <a:spAutoFit/>
          </a:bodyPr>
          <a:lstStyle/>
          <a:p>
            <a:pPr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Primary Users:</a:t>
            </a:r>
            <a:r>
              <a:rPr lang="en-IN" sz="2800" dirty="0">
                <a:latin typeface="Times New Roman" panose="02020603050405020304" pitchFamily="18" charset="0"/>
                <a:cs typeface="Times New Roman" panose="02020603050405020304" pitchFamily="18" charset="0"/>
              </a:rPr>
              <a:t> Small and medium-scale farmers in Bangladesh seeking better market access and resources.</a:t>
            </a:r>
          </a:p>
          <a:p>
            <a:pPr rtl="0"/>
            <a:endParaRPr lang="en-IN" sz="28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Secondary Users:</a:t>
            </a:r>
            <a:r>
              <a:rPr lang="en-IN" sz="2800" dirty="0">
                <a:latin typeface="Times New Roman" panose="02020603050405020304" pitchFamily="18" charset="0"/>
                <a:cs typeface="Times New Roman" panose="02020603050405020304" pitchFamily="18" charset="0"/>
              </a:rPr>
              <a:t> Wholesalers looking for direct farmer connections and suppliers of agricultural inputs (pesticides, fertilizers, equipment).</a:t>
            </a:r>
          </a:p>
          <a:p>
            <a:pPr rtl="0"/>
            <a:endParaRPr lang="en-IN" sz="28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Additional Stakeholders:</a:t>
            </a:r>
            <a:r>
              <a:rPr lang="en-IN" sz="2800" dirty="0">
                <a:latin typeface="Times New Roman" panose="02020603050405020304" pitchFamily="18" charset="0"/>
                <a:cs typeface="Times New Roman" panose="02020603050405020304" pitchFamily="18" charset="0"/>
              </a:rPr>
              <a:t> Agricultural experts and organizations aiming to support farmers through training and collaboration.</a:t>
            </a:r>
          </a:p>
        </p:txBody>
      </p:sp>
    </p:spTree>
    <p:extLst>
      <p:ext uri="{BB962C8B-B14F-4D97-AF65-F5344CB8AC3E}">
        <p14:creationId xmlns:p14="http://schemas.microsoft.com/office/powerpoint/2010/main" val="28843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10A67-E4B7-CDAC-492F-AF31341B0CBB}"/>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87BC3A43-8E24-B82B-20FE-40EE361B80B6}"/>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Business Model</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4" name="TextBox 3">
            <a:extLst>
              <a:ext uri="{FF2B5EF4-FFF2-40B4-BE49-F238E27FC236}">
                <a16:creationId xmlns:a16="http://schemas.microsoft.com/office/drawing/2014/main" id="{EE159A36-008A-205F-2C8D-46FCE797383F}"/>
              </a:ext>
            </a:extLst>
          </p:cNvPr>
          <p:cNvSpPr txBox="1"/>
          <p:nvPr/>
        </p:nvSpPr>
        <p:spPr>
          <a:xfrm>
            <a:off x="1897626" y="1216936"/>
            <a:ext cx="8996516" cy="5262979"/>
          </a:xfrm>
          <a:prstGeom prst="rect">
            <a:avLst/>
          </a:prstGeom>
          <a:noFill/>
        </p:spPr>
        <p:txBody>
          <a:bodyPr wrap="square">
            <a:spAutoFit/>
          </a:bodyPr>
          <a:lstStyle/>
          <a:p>
            <a:pPr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Revenue Streams:</a:t>
            </a:r>
            <a:endParaRPr lang="en-IN" sz="2800" dirty="0">
              <a:latin typeface="Times New Roman" panose="02020603050405020304" pitchFamily="18" charset="0"/>
              <a:cs typeface="Times New Roman" panose="02020603050405020304" pitchFamily="18" charset="0"/>
            </a:endParaRP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Subscription fees for premium features (e.g., advanced AI analytics).</a:t>
            </a: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Transaction fees on e-commerce purchases (equipment rentals, product sales).</a:t>
            </a: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Advertisement fees from suppliers and agricultural brands.</a:t>
            </a:r>
          </a:p>
          <a:p>
            <a:pPr marL="742950" lvl="1" indent="-285750" rtl="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Partnership fees with agricultural organizations for training content.</a:t>
            </a:r>
          </a:p>
          <a:p>
            <a:pPr rtl="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Value Proposition:</a:t>
            </a:r>
            <a:r>
              <a:rPr lang="en-IN" sz="2800" dirty="0">
                <a:latin typeface="Times New Roman" panose="02020603050405020304" pitchFamily="18" charset="0"/>
                <a:cs typeface="Times New Roman" panose="02020603050405020304" pitchFamily="18" charset="0"/>
              </a:rPr>
              <a:t> Affordable access to tools, market insights, and expert guidance for farmers, with seamless connectivity for wholesalers and suppliers.</a:t>
            </a:r>
          </a:p>
        </p:txBody>
      </p:sp>
    </p:spTree>
    <p:extLst>
      <p:ext uri="{BB962C8B-B14F-4D97-AF65-F5344CB8AC3E}">
        <p14:creationId xmlns:p14="http://schemas.microsoft.com/office/powerpoint/2010/main" val="291174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029A4-393C-83CE-25AA-455AB2241F14}"/>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5B984738-9EFF-5C6B-A4FA-9E64B0BC358A}"/>
              </a:ext>
            </a:extLst>
          </p:cNvPr>
          <p:cNvSpPr txBox="1">
            <a:spLocks/>
          </p:cNvSpPr>
          <p:nvPr/>
        </p:nvSpPr>
        <p:spPr>
          <a:xfrm>
            <a:off x="335703" y="503422"/>
            <a:ext cx="5760297" cy="587726"/>
          </a:xfrm>
          <a:prstGeom prst="rect">
            <a:avLst/>
          </a:prstGeom>
          <a:noFill/>
          <a:ln>
            <a:noFill/>
          </a:ln>
        </p:spPr>
        <p:txBody>
          <a:bodyPr spcFirstLastPara="1" vert="horz" wrap="square" lIns="91425" tIns="45700" rIns="91425" bIns="45700" rtlCol="0" anchor="ctr" anchorCtr="0">
            <a:normAutofit/>
          </a:bodyPr>
          <a:lstStyle>
            <a:lvl1pPr lvl="0" algn="l" defTabSz="914400" rtl="0" eaLnBrk="1" latinLnBrk="0" hangingPunct="1">
              <a:lnSpc>
                <a:spcPct val="90000"/>
              </a:lnSpc>
              <a:spcBef>
                <a:spcPts val="0"/>
              </a:spcBef>
              <a:spcAft>
                <a:spcPts val="0"/>
              </a:spcAft>
              <a:buClr>
                <a:srgbClr val="E20612"/>
              </a:buClr>
              <a:buSzPts val="6000"/>
              <a:buFont typeface="Nunito"/>
              <a:buNone/>
              <a:defRPr sz="6000" b="1" kern="1200">
                <a:solidFill>
                  <a:srgbClr val="E20612"/>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90000"/>
              </a:lnSpc>
              <a:spcBef>
                <a:spcPts val="0"/>
              </a:spcBef>
              <a:spcAft>
                <a:spcPts val="0"/>
              </a:spcAft>
              <a:buClr>
                <a:srgbClr val="E20612"/>
              </a:buClr>
              <a:buSzPts val="6000"/>
              <a:buFont typeface="Nunito"/>
              <a:buNone/>
              <a:tabLst/>
              <a:defRPr/>
            </a:pPr>
            <a:r>
              <a:rPr lang="en-US" sz="3200" dirty="0">
                <a:solidFill>
                  <a:schemeClr val="tx1"/>
                </a:solidFill>
              </a:rPr>
              <a:t>Competition</a:t>
            </a:r>
            <a:endParaRPr kumimoji="0" lang="en-US" sz="3200" b="1" i="0" u="none" strike="noStrike" kern="1200" cap="none" spc="0" normalizeH="0" baseline="0" noProof="0" dirty="0">
              <a:ln>
                <a:noFill/>
              </a:ln>
              <a:solidFill>
                <a:schemeClr val="tx1"/>
              </a:solidFill>
              <a:effectLst/>
              <a:uLnTx/>
              <a:uFillTx/>
              <a:sym typeface="Nunito"/>
            </a:endParaRPr>
          </a:p>
        </p:txBody>
      </p:sp>
      <p:sp>
        <p:nvSpPr>
          <p:cNvPr id="4" name="TextBox 3">
            <a:extLst>
              <a:ext uri="{FF2B5EF4-FFF2-40B4-BE49-F238E27FC236}">
                <a16:creationId xmlns:a16="http://schemas.microsoft.com/office/drawing/2014/main" id="{AF8A1613-9C98-EA94-7B79-EF7A7A65793C}"/>
              </a:ext>
            </a:extLst>
          </p:cNvPr>
          <p:cNvSpPr txBox="1"/>
          <p:nvPr/>
        </p:nvSpPr>
        <p:spPr>
          <a:xfrm>
            <a:off x="3048000" y="2153545"/>
            <a:ext cx="6096000" cy="2585323"/>
          </a:xfrm>
          <a:prstGeom prst="rect">
            <a:avLst/>
          </a:prstGeom>
          <a:noFill/>
        </p:spPr>
        <p:txBody>
          <a:bodyPr wrap="square">
            <a:spAutoFit/>
          </a:bodyPr>
          <a:lstStyle/>
          <a:p>
            <a:pPr rtl="0">
              <a:buFont typeface="Arial" panose="020B0604020202020204" pitchFamily="34" charset="0"/>
              <a:buChar char="•"/>
            </a:pPr>
            <a:r>
              <a:rPr lang="en-IN" b="1" dirty="0"/>
              <a:t>Existing Platforms:</a:t>
            </a:r>
            <a:r>
              <a:rPr lang="en-IN" dirty="0"/>
              <a:t> </a:t>
            </a:r>
            <a:r>
              <a:rPr lang="en-IN" dirty="0" err="1"/>
              <a:t>AgriHub</a:t>
            </a:r>
            <a:r>
              <a:rPr lang="en-IN" dirty="0"/>
              <a:t> and </a:t>
            </a:r>
            <a:r>
              <a:rPr lang="en-IN" dirty="0" err="1"/>
              <a:t>AgriSmart</a:t>
            </a:r>
            <a:r>
              <a:rPr lang="en-IN" dirty="0"/>
              <a:t> offer forums and resources but lack comprehensive AI integration and e-commerce features.</a:t>
            </a:r>
          </a:p>
          <a:p>
            <a:pPr rtl="0">
              <a:buFont typeface="Arial" panose="020B0604020202020204" pitchFamily="34" charset="0"/>
              <a:buChar char="•"/>
            </a:pPr>
            <a:r>
              <a:rPr lang="en-IN" b="1" dirty="0"/>
              <a:t>Gaps in Competition:</a:t>
            </a:r>
            <a:r>
              <a:rPr lang="en-IN" dirty="0"/>
              <a:t> Limited price prediction, minimal direct supplier-farmer connections, and less focus on user-friendly interfaces.</a:t>
            </a:r>
          </a:p>
          <a:p>
            <a:pPr rtl="0">
              <a:buFont typeface="Arial" panose="020B0604020202020204" pitchFamily="34" charset="0"/>
              <a:buChar char="•"/>
            </a:pPr>
            <a:r>
              <a:rPr lang="en-IN" b="1" dirty="0" err="1"/>
              <a:t>AgriConnect</a:t>
            </a:r>
            <a:r>
              <a:rPr lang="en-IN" b="1" dirty="0"/>
              <a:t> Advantage:</a:t>
            </a:r>
            <a:r>
              <a:rPr lang="en-IN" dirty="0"/>
              <a:t> Combines AI-driven insights, e-commerce, and discussion forums in a single platform tailored for Bangladesh’s agricultural needs.</a:t>
            </a:r>
          </a:p>
        </p:txBody>
      </p:sp>
    </p:spTree>
    <p:extLst>
      <p:ext uri="{BB962C8B-B14F-4D97-AF65-F5344CB8AC3E}">
        <p14:creationId xmlns:p14="http://schemas.microsoft.com/office/powerpoint/2010/main" val="2689050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RQ_EsAed9.1B94sXHXzAy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i_template" id="{F5B88252-C5B6-DA44-A660-AF61B0FB3AEB}" vid="{CF4C8345-5D1F-394A-BD81-78C338393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69902</TotalTime>
  <Words>746</Words>
  <Application>Microsoft Office PowerPoint</Application>
  <PresentationFormat>Widescreen</PresentationFormat>
  <Paragraphs>69</Paragraphs>
  <Slides>12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Nunito</vt:lpstr>
      <vt:lpstr>Times New Roman</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Robi Axiata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Nahidul/MO/Nahidul Haque (Email: nahidul.haque@robi.com.bd)</dc:creator>
  <cp:lastModifiedBy>MD. SHOHEDOZZAMAN BASUNIA</cp:lastModifiedBy>
  <cp:revision>4038</cp:revision>
  <dcterms:created xsi:type="dcterms:W3CDTF">2017-10-17T05:46:54Z</dcterms:created>
  <dcterms:modified xsi:type="dcterms:W3CDTF">2025-05-27T16:15:32Z</dcterms:modified>
</cp:coreProperties>
</file>