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8" r:id="rId3"/>
    <p:sldId id="269" r:id="rId4"/>
    <p:sldId id="264" r:id="rId5"/>
    <p:sldId id="261" r:id="rId6"/>
    <p:sldId id="270" r:id="rId7"/>
    <p:sldId id="271" r:id="rId8"/>
    <p:sldId id="272" r:id="rId9"/>
    <p:sldId id="273" r:id="rId10"/>
    <p:sldId id="293" r:id="rId11"/>
    <p:sldId id="274" r:id="rId12"/>
    <p:sldId id="275" r:id="rId13"/>
    <p:sldId id="276" r:id="rId14"/>
    <p:sldId id="294" r:id="rId15"/>
    <p:sldId id="277" r:id="rId16"/>
    <p:sldId id="278" r:id="rId17"/>
    <p:sldId id="290" r:id="rId18"/>
    <p:sldId id="291" r:id="rId19"/>
    <p:sldId id="292" r:id="rId20"/>
    <p:sldId id="279" r:id="rId21"/>
    <p:sldId id="280" r:id="rId22"/>
    <p:sldId id="285" r:id="rId23"/>
    <p:sldId id="289" r:id="rId24"/>
    <p:sldId id="286" r:id="rId25"/>
    <p:sldId id="287" r:id="rId26"/>
    <p:sldId id="299" r:id="rId27"/>
    <p:sldId id="297" r:id="rId28"/>
    <p:sldId id="300" r:id="rId29"/>
    <p:sldId id="298" r:id="rId30"/>
    <p:sldId id="301" r:id="rId31"/>
    <p:sldId id="25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0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9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85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3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997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085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4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3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0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8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1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3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9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2800" y="1237672"/>
            <a:ext cx="1102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Программная реализация </a:t>
            </a:r>
          </a:p>
          <a:p>
            <a:pPr algn="ctr"/>
            <a:r>
              <a:rPr lang="ru-RU" sz="36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методов скремблирования изображения</a:t>
            </a:r>
            <a:endParaRPr lang="ru-RU" sz="36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0727" y="4679597"/>
            <a:ext cx="4141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/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marL="63500"/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Студент группы ПО(б) - </a:t>
            </a:r>
            <a:r>
              <a:rPr lang="ru-RU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31</a:t>
            </a:r>
            <a:endParaRPr lang="ru-RU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63500"/>
            <a:r>
              <a:rPr lang="ru-RU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Синьков Д.С.</a:t>
            </a:r>
            <a:endParaRPr lang="ru-RU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63500"/>
            <a:endParaRPr lang="ru-RU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63500"/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Руководитель: Бахрушина Г. И.</a:t>
            </a:r>
          </a:p>
          <a:p>
            <a:endParaRPr lang="ru-RU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9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Georgia" panose="02040502050405020303" pitchFamily="18" charset="0"/>
              </a:rPr>
              <a:t>Программная реализация алгоритмов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0900" y="1701800"/>
            <a:ext cx="9613900" cy="492760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Georgia" panose="02040502050405020303" pitchFamily="18" charset="0"/>
              </a:rPr>
              <a:t>	Язык реализации - С++. </a:t>
            </a:r>
          </a:p>
          <a:p>
            <a:r>
              <a:rPr lang="ru-RU" sz="2400" dirty="0">
                <a:latin typeface="Georgia" panose="02040502050405020303" pitchFamily="18" charset="0"/>
              </a:rPr>
              <a:t>	Для тестирования реализованных </a:t>
            </a:r>
            <a:r>
              <a:rPr lang="ru-RU" sz="2400" dirty="0" smtClean="0">
                <a:latin typeface="Georgia" panose="02040502050405020303" pitchFamily="18" charset="0"/>
              </a:rPr>
              <a:t>алгоритмов использовались следующие изображения.</a:t>
            </a:r>
          </a:p>
          <a:p>
            <a:endParaRPr lang="ru-RU" sz="2400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ru-RU" sz="2400" dirty="0" smtClean="0">
                <a:latin typeface="Georgia" panose="02040502050405020303" pitchFamily="18" charset="0"/>
              </a:rPr>
              <a:t>Для алгоритма по Арнольду:</a:t>
            </a:r>
          </a:p>
          <a:p>
            <a:pPr marL="0" indent="0">
              <a:buNone/>
            </a:pPr>
            <a:r>
              <a:rPr lang="ru-RU" sz="2400" dirty="0" smtClean="0">
                <a:latin typeface="Georgia" panose="02040502050405020303" pitchFamily="18" charset="0"/>
              </a:rPr>
              <a:t>    - квадратные (400*400) изображения;</a:t>
            </a:r>
          </a:p>
          <a:p>
            <a:pPr marL="0" indent="0">
              <a:buNone/>
            </a:pPr>
            <a:r>
              <a:rPr lang="ru-RU" sz="2400" dirty="0">
                <a:latin typeface="Georgia" panose="02040502050405020303" pitchFamily="18" charset="0"/>
              </a:rPr>
              <a:t> </a:t>
            </a:r>
            <a:r>
              <a:rPr lang="ru-RU" sz="2400" dirty="0" smtClean="0">
                <a:latin typeface="Georgia" panose="02040502050405020303" pitchFamily="18" charset="0"/>
              </a:rPr>
              <a:t>   -прямоугольное изображение.</a:t>
            </a:r>
          </a:p>
          <a:p>
            <a:pPr marL="0" indent="0">
              <a:buNone/>
            </a:pPr>
            <a:endParaRPr lang="ru-RU" sz="2400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ru-RU" sz="2400" dirty="0">
                <a:latin typeface="Georgia" panose="02040502050405020303" pitchFamily="18" charset="0"/>
              </a:rPr>
              <a:t>Для </a:t>
            </a:r>
            <a:r>
              <a:rPr lang="ru-RU" sz="2400" dirty="0" smtClean="0">
                <a:latin typeface="Georgia" panose="02040502050405020303" pitchFamily="18" charset="0"/>
              </a:rPr>
              <a:t>алгоритма с использованием матриц </a:t>
            </a:r>
            <a:r>
              <a:rPr lang="ru-RU" sz="2400" dirty="0" err="1" smtClean="0">
                <a:latin typeface="Georgia" panose="02040502050405020303" pitchFamily="18" charset="0"/>
              </a:rPr>
              <a:t>Судоку</a:t>
            </a:r>
            <a:r>
              <a:rPr lang="ru-RU" sz="2400" dirty="0" smtClean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ru-RU" sz="2400" dirty="0" smtClean="0">
                <a:latin typeface="Georgia" panose="02040502050405020303" pitchFamily="18" charset="0"/>
              </a:rPr>
              <a:t>     - квадратные </a:t>
            </a:r>
            <a:r>
              <a:rPr lang="ru-RU" sz="2400" dirty="0">
                <a:latin typeface="Georgia" panose="02040502050405020303" pitchFamily="18" charset="0"/>
              </a:rPr>
              <a:t>(400*400) </a:t>
            </a:r>
            <a:r>
              <a:rPr lang="ru-RU" sz="2400" dirty="0" smtClean="0">
                <a:latin typeface="Georgia" panose="02040502050405020303" pitchFamily="18" charset="0"/>
              </a:rPr>
              <a:t>изображения.</a:t>
            </a:r>
            <a:endParaRPr lang="ru-RU" sz="2400" dirty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ru-RU" sz="2400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ru-RU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10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2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5110140" y="3108960"/>
            <a:ext cx="11535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11038500" y="3108960"/>
            <a:ext cx="11535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4554"/>
            <a:ext cx="11385251" cy="128089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Georgia" panose="02040502050405020303" pitchFamily="18" charset="0"/>
              </a:rPr>
              <a:t>Демонстрация результатов работы программы скремблирования по Арнольду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89" y="1287589"/>
            <a:ext cx="4945571" cy="494557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477" y="1287588"/>
            <a:ext cx="4945571" cy="4945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11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0"/>
            <a:ext cx="10437813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Georgia" panose="02040502050405020303" pitchFamily="18" charset="0"/>
              </a:rPr>
              <a:t>Демонстрация результатов работы программы скремблирования по Арнольду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1318622"/>
            <a:ext cx="4922520" cy="49225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00" y="1280890"/>
            <a:ext cx="4960252" cy="4960252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141900" y="3184211"/>
            <a:ext cx="98586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6065520" y="3184211"/>
            <a:ext cx="1057592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12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7685" y="441230"/>
            <a:ext cx="8911687" cy="1280890"/>
          </a:xfrm>
        </p:spPr>
        <p:txBody>
          <a:bodyPr/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Скремблирование прямоугольного изображения по Арнольду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" y="1905000"/>
            <a:ext cx="5635355" cy="377825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44" y="1905000"/>
            <a:ext cx="5635356" cy="3778250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5795375" y="3184211"/>
            <a:ext cx="761269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13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0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441230"/>
            <a:ext cx="10502899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Скремблирование прямоугольного изображения по Арнольду с наложением областей скремблирования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" y="1905000"/>
            <a:ext cx="5635355" cy="3778250"/>
          </a:xfrm>
        </p:spPr>
      </p:pic>
      <p:sp>
        <p:nvSpPr>
          <p:cNvPr id="5" name="Стрелка вправо 4"/>
          <p:cNvSpPr/>
          <p:nvPr/>
        </p:nvSpPr>
        <p:spPr>
          <a:xfrm>
            <a:off x="5795375" y="3184211"/>
            <a:ext cx="761269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44" y="1905000"/>
            <a:ext cx="5635355" cy="3778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14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1005" y="304070"/>
            <a:ext cx="8911687" cy="1280890"/>
          </a:xfrm>
        </p:spPr>
        <p:txBody>
          <a:bodyPr/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Матрица </a:t>
            </a:r>
            <a:r>
              <a:rPr lang="ru-RU" dirty="0" err="1" smtClean="0">
                <a:latin typeface="Georgia" panose="02040502050405020303" pitchFamily="18" charset="0"/>
              </a:rPr>
              <a:t>Судоку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40" y="1478280"/>
            <a:ext cx="5364480" cy="5379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15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9565" y="136430"/>
            <a:ext cx="8911687" cy="1280890"/>
          </a:xfrm>
        </p:spPr>
        <p:txBody>
          <a:bodyPr/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Алгоритм скремблирования с использованием матриц </a:t>
            </a:r>
            <a:r>
              <a:rPr lang="ru-RU" dirty="0" err="1" smtClean="0">
                <a:latin typeface="Georgia" panose="02040502050405020303" pitchFamily="18" charset="0"/>
              </a:rPr>
              <a:t>Судоку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88" y="1270000"/>
            <a:ext cx="4005558" cy="558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16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7525" y="392108"/>
            <a:ext cx="8911687" cy="1280890"/>
          </a:xfrm>
        </p:spPr>
        <p:txBody>
          <a:bodyPr/>
          <a:lstStyle/>
          <a:p>
            <a:r>
              <a:rPr lang="ru-RU" dirty="0" smtClean="0">
                <a:latin typeface="Georgia" panose="02040502050405020303" pitchFamily="18" charset="0"/>
              </a:rPr>
              <a:t>Модификация матриц </a:t>
            </a:r>
            <a:r>
              <a:rPr lang="ru-RU" dirty="0" err="1" smtClean="0">
                <a:latin typeface="Georgia" panose="02040502050405020303" pitchFamily="18" charset="0"/>
              </a:rPr>
              <a:t>Судоку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312" y="1905000"/>
            <a:ext cx="6424388" cy="20777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4648199"/>
            <a:ext cx="6757988" cy="2079233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3835400" y="3982767"/>
            <a:ext cx="635000" cy="66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7734300" y="3982767"/>
            <a:ext cx="660400" cy="66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08512" y="1534202"/>
            <a:ext cx="265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1 матрица </a:t>
            </a:r>
            <a:r>
              <a:rPr lang="ru-RU" sz="2000" b="1" dirty="0" err="1" smtClean="0"/>
              <a:t>Судоку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33505" y="1534202"/>
            <a:ext cx="2691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2 матрица </a:t>
            </a:r>
            <a:r>
              <a:rPr lang="ru-RU" sz="2000" b="1" dirty="0" err="1" smtClean="0"/>
              <a:t>Судоку</a:t>
            </a:r>
            <a:endParaRPr lang="ru-RU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17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5901" y="624110"/>
            <a:ext cx="10018712" cy="1280890"/>
          </a:xfrm>
        </p:spPr>
        <p:txBody>
          <a:bodyPr/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Скремблирование с помощью матриц </a:t>
            </a:r>
            <a:r>
              <a:rPr lang="ru-RU" dirty="0" err="1" smtClean="0">
                <a:latin typeface="Georgia" panose="02040502050405020303" pitchFamily="18" charset="0"/>
              </a:rPr>
              <a:t>Судоку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466" y="4098161"/>
            <a:ext cx="6309470" cy="22240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388" y="1470729"/>
            <a:ext cx="6651625" cy="215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18940" y="3417251"/>
            <a:ext cx="265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1 матрица </a:t>
            </a:r>
            <a:r>
              <a:rPr lang="ru-RU" sz="2000" b="1" dirty="0" err="1" smtClean="0"/>
              <a:t>Судоку</a:t>
            </a:r>
            <a:endParaRPr lang="ru-R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94234" y="3510419"/>
            <a:ext cx="265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2 матрица </a:t>
            </a:r>
            <a:r>
              <a:rPr lang="ru-RU" sz="2000" b="1" dirty="0" err="1" smtClean="0"/>
              <a:t>Судоку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67134" y="6254586"/>
            <a:ext cx="435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Исходный блок изображения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59200" y="6210974"/>
            <a:ext cx="520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Зашифрованный блок изображения</a:t>
            </a:r>
            <a:endParaRPr lang="ru-RU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18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5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Битовое скремблирование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311" y="1460500"/>
            <a:ext cx="7910914" cy="477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19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Актуальность </a:t>
            </a:r>
            <a:r>
              <a:rPr lang="ru-RU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темы</a:t>
            </a:r>
            <a:endParaRPr lang="ru-RU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2640" y="2133600"/>
            <a:ext cx="9431972" cy="377762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Необходимость в методах защиты цифровой графической информации от несанкционированного доступа.</a:t>
            </a:r>
            <a:endParaRPr lang="en-US" sz="2400" dirty="0" smtClean="0">
              <a:solidFill>
                <a:schemeClr val="tx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Доказанная эффективность применения скремблирования для обработки водяного знака в технологии цифрового маркирования </a:t>
            </a:r>
            <a:endParaRPr lang="ru-RU" sz="2400" dirty="0">
              <a:solidFill>
                <a:schemeClr val="tx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2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521" y="-55670"/>
            <a:ext cx="11353799" cy="1280890"/>
          </a:xfrm>
        </p:spPr>
        <p:txBody>
          <a:bodyPr>
            <a:noAutofit/>
          </a:bodyPr>
          <a:lstStyle/>
          <a:p>
            <a:pPr algn="ctr"/>
            <a:r>
              <a:rPr lang="ru-RU" sz="2700" dirty="0">
                <a:latin typeface="Georgia" panose="02040502050405020303" pitchFamily="18" charset="0"/>
              </a:rPr>
              <a:t>Демонстрация результатов </a:t>
            </a:r>
            <a:r>
              <a:rPr lang="ru-RU" sz="2700" dirty="0" smtClean="0">
                <a:latin typeface="Georgia" panose="02040502050405020303" pitchFamily="18" charset="0"/>
              </a:rPr>
              <a:t>работы программы скремблирования с использованием матриц </a:t>
            </a:r>
            <a:r>
              <a:rPr lang="ru-RU" sz="2700" dirty="0" err="1" smtClean="0">
                <a:latin typeface="Georgia" panose="02040502050405020303" pitchFamily="18" charset="0"/>
              </a:rPr>
              <a:t>Судоку</a:t>
            </a:r>
            <a:r>
              <a:rPr lang="ru-RU" sz="2700" dirty="0" smtClean="0">
                <a:latin typeface="Georgia" panose="02040502050405020303" pitchFamily="18" charset="0"/>
              </a:rPr>
              <a:t> для </a:t>
            </a:r>
            <a:r>
              <a:rPr lang="ru-RU" sz="2700" dirty="0">
                <a:latin typeface="Georgia" panose="02040502050405020303" pitchFamily="18" charset="0"/>
              </a:rPr>
              <a:t>изображения </a:t>
            </a:r>
            <a:r>
              <a:rPr lang="ru-RU" sz="2700" dirty="0" smtClean="0">
                <a:latin typeface="Georgia" panose="02040502050405020303" pitchFamily="18" charset="0"/>
              </a:rPr>
              <a:t>«Вулкан»</a:t>
            </a:r>
            <a:endParaRPr lang="ru-RU" sz="27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02080"/>
            <a:ext cx="4953000" cy="4953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80" y="1386840"/>
            <a:ext cx="4968240" cy="4968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04612" y="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20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1800" y="63500"/>
            <a:ext cx="10226039" cy="1280890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Georgia" panose="02040502050405020303" pitchFamily="18" charset="0"/>
              </a:rPr>
              <a:t>Демонстрация результатов работы программы скремблирования с использованием матриц </a:t>
            </a:r>
            <a:r>
              <a:rPr lang="ru-RU" sz="2800" dirty="0" err="1" smtClean="0">
                <a:latin typeface="Georgia" panose="02040502050405020303" pitchFamily="18" charset="0"/>
              </a:rPr>
              <a:t>Судоку</a:t>
            </a:r>
            <a:r>
              <a:rPr lang="ru-RU" sz="2800" dirty="0" smtClean="0">
                <a:latin typeface="Georgia" panose="02040502050405020303" pitchFamily="18" charset="0"/>
              </a:rPr>
              <a:t/>
            </a:r>
            <a:br>
              <a:rPr lang="ru-RU" sz="2800" dirty="0" smtClean="0">
                <a:latin typeface="Georgia" panose="02040502050405020303" pitchFamily="18" charset="0"/>
              </a:rPr>
            </a:br>
            <a:r>
              <a:rPr lang="ru-RU" sz="2800" dirty="0" smtClean="0">
                <a:latin typeface="Georgia" panose="02040502050405020303" pitchFamily="18" charset="0"/>
              </a:rPr>
              <a:t>для изображения «Луна»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1600200"/>
            <a:ext cx="4671060" cy="467106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05" y="1600200"/>
            <a:ext cx="4671060" cy="4671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21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203200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latin typeface="Georgia" panose="02040502050405020303" pitchFamily="18" charset="0"/>
              </a:rPr>
              <a:t>Оценка эффективности работы алгоритмов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095500"/>
            <a:ext cx="8915400" cy="44119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Ds</a:t>
            </a:r>
            <a:r>
              <a:rPr lang="ru-RU" sz="2400" dirty="0">
                <a:solidFill>
                  <a:schemeClr val="tx1"/>
                </a:solidFill>
                <a:latin typeface="Georgia" panose="02040502050405020303" pitchFamily="18" charset="0"/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DSF</a:t>
            </a:r>
            <a:r>
              <a:rPr lang="ru-RU" sz="2400" dirty="0">
                <a:solidFill>
                  <a:schemeClr val="tx1"/>
                </a:solidFill>
                <a:latin typeface="Georgia" panose="02040502050405020303" pitchFamily="18" charset="0"/>
              </a:rPr>
              <a:t> * </a:t>
            </a:r>
            <a:r>
              <a:rPr lang="en-US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GSF</a:t>
            </a: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</a:p>
          <a:p>
            <a:pPr marL="0" indent="0" algn="ctr">
              <a:buNone/>
            </a:pP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                                            </a:t>
            </a:r>
            <a:endParaRPr lang="ru-RU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Ds</a:t>
            </a: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Georgia" panose="02040502050405020303" pitchFamily="18" charset="0"/>
              </a:rPr>
              <a:t>– степень скремблирования;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DSF</a:t>
            </a:r>
            <a:r>
              <a:rPr lang="ru-RU" sz="2400" dirty="0">
                <a:solidFill>
                  <a:schemeClr val="tx1"/>
                </a:solidFill>
                <a:latin typeface="Georgia" panose="02040502050405020303" pitchFamily="18" charset="0"/>
              </a:rPr>
              <a:t> (англ. 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distance scrambling factor</a:t>
            </a:r>
            <a:r>
              <a:rPr lang="ru-RU" sz="2400" dirty="0">
                <a:solidFill>
                  <a:schemeClr val="tx1"/>
                </a:solidFill>
                <a:latin typeface="Georgia" panose="02040502050405020303" pitchFamily="18" charset="0"/>
              </a:rPr>
              <a:t>) – фактор, определяемый расстоянием между начальным и конечным положением пикселей изображения; 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GSF</a:t>
            </a:r>
            <a:r>
              <a:rPr lang="ru-RU" sz="2400" dirty="0">
                <a:solidFill>
                  <a:schemeClr val="tx1"/>
                </a:solidFill>
                <a:latin typeface="Georgia" panose="02040502050405020303" pitchFamily="18" charset="0"/>
              </a:rPr>
              <a:t> (англ. 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gray scrambling factor</a:t>
            </a:r>
            <a:r>
              <a:rPr lang="ru-RU" sz="2400" dirty="0">
                <a:solidFill>
                  <a:schemeClr val="tx1"/>
                </a:solidFill>
                <a:latin typeface="Georgia" panose="02040502050405020303" pitchFamily="18" charset="0"/>
              </a:rPr>
              <a:t>) – фактор, определяемый  величиной изменения хаотичности </a:t>
            </a: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изображения.</a:t>
            </a:r>
            <a:endParaRPr lang="en-US" sz="24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22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5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DSF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60600" y="1905000"/>
                <a:ext cx="8915400" cy="44069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Расстояние между начальным положением пикселя изображения (x, y) и конечным (</a:t>
                </a:r>
                <a:r>
                  <a:rPr lang="ru-RU" dirty="0" err="1">
                    <a:solidFill>
                      <a:schemeClr val="tx1"/>
                    </a:solidFill>
                    <a:latin typeface="Georgia" panose="02040502050405020303" pitchFamily="18" charset="0"/>
                  </a:rPr>
                  <a:t>x',y</a:t>
                </a:r>
                <a:r>
                  <a:rPr lang="ru-RU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')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</a:t>
                </a:r>
                <a:r>
                  <a:rPr lang="ru-RU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x</a:t>
                </a:r>
                <a:r>
                  <a:rPr lang="ru-RU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y</a:t>
                </a:r>
                <a:r>
                  <a:rPr lang="ru-RU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ru-RU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Среднее значение d(x, y) при обработке изображения А размера m × n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E(d) =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endParaRPr lang="ru-RU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Максимальное возможное значение </a:t>
                </a: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E(d) </a:t>
                </a:r>
                <a:endParaRPr lang="ru-RU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</a:t>
                </a:r>
                <a:r>
                  <a:rPr lang="ru-RU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</a:t>
                </a:r>
                <a:r>
                  <a:rPr lang="ru-RU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r>
                  <a:rPr lang="en-US" baseline="-25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max</a:t>
                </a:r>
                <a:r>
                  <a:rPr lang="ru-RU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endParaRPr lang="ru-RU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0" indent="0" algn="ctr">
                  <a:buNone/>
                </a:pPr>
                <a:endParaRPr lang="ru-RU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Вычисление </a:t>
                </a:r>
                <a:r>
                  <a:rPr lang="en-US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DSF </a:t>
                </a:r>
                <a:r>
                  <a:rPr lang="ru-RU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при переводе исходного изображения </a:t>
                </a:r>
                <a:r>
                  <a:rPr lang="en-US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 </a:t>
                </a:r>
                <a:r>
                  <a:rPr lang="ru-RU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к</a:t>
                </a:r>
                <a:r>
                  <a:rPr lang="en-US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скремблированному состоянию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0" indent="0" algn="ctr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DSF</a:t>
                </a:r>
                <a:r>
                  <a:rPr lang="ru-RU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(А,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= </a:t>
                </a: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</a:t>
                </a:r>
                <a:r>
                  <a:rPr lang="ru-RU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</a:t>
                </a:r>
                <a:r>
                  <a:rPr lang="ru-RU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 / </a:t>
                </a: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</a:t>
                </a:r>
                <a:r>
                  <a:rPr lang="ru-RU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</a:t>
                </a:r>
                <a:r>
                  <a:rPr lang="ru-RU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r>
                  <a:rPr lang="en-US" baseline="-25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max</a:t>
                </a:r>
                <a:r>
                  <a:rPr lang="ru-RU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endParaRPr lang="ru-RU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0600" y="1905000"/>
                <a:ext cx="8915400" cy="4406900"/>
              </a:xfrm>
              <a:blipFill rotWithShape="0">
                <a:blip r:embed="rId2"/>
                <a:stretch>
                  <a:fillRect l="-342" t="-1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23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GSF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89100"/>
                <a:ext cx="8915400" cy="480314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Изображение делится</a:t>
                </a:r>
                <a:r>
                  <a:rPr lang="en-US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ru-RU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на блоки размера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k * k</a:t>
                </a:r>
                <a:endParaRPr lang="ru-RU" sz="20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ru-RU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Среднее значение для пикселей блока B</a:t>
                </a:r>
                <a:endParaRPr lang="ru-RU" sz="2000" i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:endParaRPr lang="ru-RU" sz="20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ru-RU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Среднее значение </a:t>
                </a:r>
                <a:r>
                  <a:rPr lang="ru-RU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для пикселей </a:t>
                </a:r>
                <a:r>
                  <a:rPr lang="ru-RU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всего изображения</a:t>
                </a:r>
                <a:endParaRPr lang="ru-RU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)∗(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ru-RU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С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тепень од</m:t>
                    </m:r>
                  </m:oMath>
                </a14:m>
                <a:r>
                  <a:rPr lang="ru-RU" sz="2000" b="0" i="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норо</a:t>
                </a:r>
                <a:r>
                  <a:rPr lang="ru-RU" sz="2000" b="0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сти изображения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)∗(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p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p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𝐺𝑆𝐹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𝑜𝑟𝑔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, </a:t>
                </a:r>
                <a:endParaRPr lang="en-US" sz="20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0" indent="0" algn="ctr">
                  <a:buNone/>
                </a:pPr>
                <a:endParaRPr lang="ru-RU" sz="20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0" indent="0" algn="ctr">
                  <a:buNone/>
                </a:pPr>
                <a:endParaRPr lang="ru-RU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89100"/>
                <a:ext cx="8915400" cy="4803140"/>
              </a:xfrm>
              <a:blipFill rotWithShape="0">
                <a:blip r:embed="rId2"/>
                <a:stretch>
                  <a:fillRect l="-547" t="-1904" b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24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Устойчивость скремблированного изображения к атакам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Georgia" panose="02040502050405020303" pitchFamily="18" charset="0"/>
              </a:rPr>
              <a:t>Для определения </a:t>
            </a:r>
            <a:r>
              <a:rPr lang="ru-RU" dirty="0" smtClean="0">
                <a:solidFill>
                  <a:schemeClr val="tx1"/>
                </a:solidFill>
                <a:latin typeface="Georgia" panose="02040502050405020303" pitchFamily="18" charset="0"/>
              </a:rPr>
              <a:t>степени повреждения </a:t>
            </a:r>
            <a:r>
              <a:rPr lang="ru-RU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дескремблированного</a:t>
            </a:r>
            <a:r>
              <a:rPr lang="ru-RU" dirty="0" smtClean="0">
                <a:solidFill>
                  <a:schemeClr val="tx1"/>
                </a:solidFill>
                <a:latin typeface="Georgia" panose="02040502050405020303" pitchFamily="18" charset="0"/>
              </a:rPr>
              <a:t> атакованного изображения </a:t>
            </a:r>
            <a:r>
              <a:rPr lang="ru-RU" dirty="0">
                <a:solidFill>
                  <a:schemeClr val="tx1"/>
                </a:solidFill>
                <a:latin typeface="Georgia" panose="02040502050405020303" pitchFamily="18" charset="0"/>
              </a:rPr>
              <a:t>используется пиковое отношение сигнала к шуму (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PSNR</a:t>
            </a:r>
            <a:r>
              <a:rPr lang="ru-RU" dirty="0">
                <a:solidFill>
                  <a:schemeClr val="tx1"/>
                </a:solidFill>
                <a:latin typeface="Georgia" panose="02040502050405020303" pitchFamily="18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:</a:t>
            </a:r>
          </a:p>
          <a:p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Georgia" panose="02040502050405020303" pitchFamily="18" charset="0"/>
              </a:rPr>
              <a:t>   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Georgia" panose="02040502050405020303" pitchFamily="18" charset="0"/>
              </a:rPr>
              <a:t>где 	</a:t>
            </a:r>
            <a:r>
              <a:rPr lang="en-US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MAXi</a:t>
            </a: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 – </a:t>
            </a:r>
            <a:r>
              <a:rPr lang="ru-RU" dirty="0" smtClean="0">
                <a:solidFill>
                  <a:schemeClr val="tx1"/>
                </a:solidFill>
                <a:latin typeface="Georgia" panose="02040502050405020303" pitchFamily="18" charset="0"/>
              </a:rPr>
              <a:t>максимальное значение, принимаемое пикселем изображения.</a:t>
            </a:r>
          </a:p>
          <a:p>
            <a:r>
              <a:rPr lang="ru-RU" dirty="0">
                <a:solidFill>
                  <a:schemeClr val="tx1"/>
                </a:solidFill>
                <a:latin typeface="Georgia" panose="02040502050405020303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MSE – </a:t>
            </a:r>
            <a:r>
              <a:rPr lang="ru-RU" dirty="0" smtClean="0">
                <a:solidFill>
                  <a:schemeClr val="tx1"/>
                </a:solidFill>
                <a:latin typeface="Georgia" panose="02040502050405020303" pitchFamily="18" charset="0"/>
              </a:rPr>
              <a:t>среднеквадратичная ошибка, вычисляемая для двух полутоновых изображений </a:t>
            </a: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I </a:t>
            </a:r>
            <a:r>
              <a:rPr lang="ru-RU" dirty="0" smtClean="0">
                <a:solidFill>
                  <a:schemeClr val="tx1"/>
                </a:solidFill>
                <a:latin typeface="Georgia" panose="02040502050405020303" pitchFamily="18" charset="0"/>
              </a:rPr>
              <a:t>и </a:t>
            </a: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K </a:t>
            </a:r>
            <a:r>
              <a:rPr lang="ru-RU" dirty="0" smtClean="0">
                <a:solidFill>
                  <a:schemeClr val="tx1"/>
                </a:solidFill>
                <a:latin typeface="Georgia" panose="02040502050405020303" pitchFamily="18" charset="0"/>
              </a:rPr>
              <a:t>размера </a:t>
            </a: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m * n </a:t>
            </a:r>
            <a:r>
              <a:rPr lang="ru-RU" dirty="0" smtClean="0">
                <a:solidFill>
                  <a:schemeClr val="tx1"/>
                </a:solidFill>
                <a:latin typeface="Georgia" panose="02040502050405020303" pitchFamily="18" charset="0"/>
              </a:rPr>
              <a:t>по формуле: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Georgia" panose="02040502050405020303" pitchFamily="18" charset="0"/>
              </a:rPr>
              <a:t>                                                                                               </a:t>
            </a:r>
            <a:endParaRPr lang="ru-RU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15497" y="3016694"/>
            <a:ext cx="40211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9485" y="4931034"/>
            <a:ext cx="30861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25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449" y="192623"/>
            <a:ext cx="11950700" cy="128089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Атака «Соль и перец» на скремблированное по Арнольду изображение 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21523" y="4979423"/>
            <a:ext cx="283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Исходное изображение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2959100" y="3052911"/>
            <a:ext cx="269296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6008137" y="3036199"/>
            <a:ext cx="316274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9104152" y="3036199"/>
            <a:ext cx="287152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989783" y="4967746"/>
            <a:ext cx="333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Скремблированное</a:t>
            </a:r>
          </a:p>
          <a:p>
            <a:pPr algn="ctr"/>
            <a:r>
              <a:rPr lang="ru-RU" dirty="0" smtClean="0">
                <a:latin typeface="Georgia" panose="02040502050405020303" pitchFamily="18" charset="0"/>
              </a:rPr>
              <a:t>изображение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9799" y="4887090"/>
            <a:ext cx="2453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Атакованное скремблированное</a:t>
            </a:r>
          </a:p>
          <a:p>
            <a:pPr algn="ctr"/>
            <a:r>
              <a:rPr lang="ru-RU" dirty="0" smtClean="0">
                <a:latin typeface="Georgia" panose="02040502050405020303" pitchFamily="18" charset="0"/>
              </a:rPr>
              <a:t>изображение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30624" y="4979423"/>
            <a:ext cx="333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latin typeface="Georgia" panose="02040502050405020303" pitchFamily="18" charset="0"/>
              </a:rPr>
              <a:t>Дескремблированное</a:t>
            </a:r>
            <a:endParaRPr lang="ru-RU" dirty="0" smtClean="0">
              <a:latin typeface="Georgia" panose="02040502050405020303" pitchFamily="18" charset="0"/>
            </a:endParaRPr>
          </a:p>
          <a:p>
            <a:pPr algn="ctr"/>
            <a:r>
              <a:rPr lang="ru-RU" dirty="0" smtClean="0">
                <a:latin typeface="Georgia" panose="02040502050405020303" pitchFamily="18" charset="0"/>
              </a:rPr>
              <a:t>атакованное</a:t>
            </a:r>
          </a:p>
          <a:p>
            <a:pPr algn="ctr"/>
            <a:r>
              <a:rPr lang="ru-RU" dirty="0" smtClean="0">
                <a:latin typeface="Georgia" panose="02040502050405020303" pitchFamily="18" charset="0"/>
              </a:rPr>
              <a:t>изображение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049" y="2026025"/>
            <a:ext cx="2782088" cy="278208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6" y="2026025"/>
            <a:ext cx="2786947" cy="278694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62" y="2026025"/>
            <a:ext cx="2795687" cy="2795687"/>
          </a:xfrm>
          <a:prstGeom prst="rect">
            <a:avLst/>
          </a:prstGeom>
        </p:spPr>
      </p:pic>
      <p:pic>
        <p:nvPicPr>
          <p:cNvPr id="2050" name="Picture 2" descr="https://pp.userapi.com/c837620/v837620448/3fabf/_03Nabllz2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913" y="2002307"/>
            <a:ext cx="2782087" cy="27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26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300" y="171014"/>
            <a:ext cx="11950700" cy="128089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Атака «Соль и перец» на скремблированное с применением матриц </a:t>
            </a:r>
            <a:r>
              <a:rPr lang="ru-RU" sz="3200" dirty="0" err="1" smtClean="0"/>
              <a:t>Судоку</a:t>
            </a:r>
            <a:r>
              <a:rPr lang="ru-RU" sz="3200" dirty="0" smtClean="0"/>
              <a:t> изображение 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21523" y="4979423"/>
            <a:ext cx="283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Исходное изображение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2959100" y="3052911"/>
            <a:ext cx="269296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6058937" y="3036199"/>
            <a:ext cx="316274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9125830" y="3036199"/>
            <a:ext cx="265474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989783" y="4967746"/>
            <a:ext cx="333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Скремблированное</a:t>
            </a:r>
          </a:p>
          <a:p>
            <a:pPr algn="ctr"/>
            <a:r>
              <a:rPr lang="ru-RU" dirty="0" smtClean="0">
                <a:latin typeface="Georgia" panose="02040502050405020303" pitchFamily="18" charset="0"/>
              </a:rPr>
              <a:t>изображение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4224" y="4979423"/>
            <a:ext cx="333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Атакованное скремблированное</a:t>
            </a:r>
          </a:p>
          <a:p>
            <a:pPr algn="ctr"/>
            <a:r>
              <a:rPr lang="ru-RU" dirty="0" smtClean="0">
                <a:latin typeface="Georgia" panose="02040502050405020303" pitchFamily="18" charset="0"/>
              </a:rPr>
              <a:t>изображение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30624" y="4979423"/>
            <a:ext cx="333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latin typeface="Georgia" panose="02040502050405020303" pitchFamily="18" charset="0"/>
              </a:rPr>
              <a:t>Дескремблированное</a:t>
            </a:r>
            <a:endParaRPr lang="ru-RU" dirty="0" smtClean="0">
              <a:latin typeface="Georgia" panose="02040502050405020303" pitchFamily="18" charset="0"/>
            </a:endParaRPr>
          </a:p>
          <a:p>
            <a:pPr algn="ctr"/>
            <a:r>
              <a:rPr lang="ru-RU" dirty="0" smtClean="0">
                <a:latin typeface="Georgia" panose="02040502050405020303" pitchFamily="18" charset="0"/>
              </a:rPr>
              <a:t>атакованное</a:t>
            </a:r>
          </a:p>
          <a:p>
            <a:pPr algn="ctr"/>
            <a:r>
              <a:rPr lang="ru-RU" dirty="0" smtClean="0">
                <a:latin typeface="Georgia" panose="02040502050405020303" pitchFamily="18" charset="0"/>
              </a:rPr>
              <a:t>изображение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04" y="2064436"/>
            <a:ext cx="2781725" cy="27817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13" y="2075999"/>
            <a:ext cx="2792024" cy="279202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11" y="2086298"/>
            <a:ext cx="2781725" cy="278172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6" y="2026025"/>
            <a:ext cx="2786947" cy="278694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27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4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300" y="171014"/>
            <a:ext cx="11564691" cy="128089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Атака «</a:t>
            </a:r>
            <a:r>
              <a:rPr lang="ru-RU" sz="3200" dirty="0"/>
              <a:t>Шум </a:t>
            </a:r>
            <a:r>
              <a:rPr lang="ru-RU" sz="3200" dirty="0" err="1"/>
              <a:t>Гауса</a:t>
            </a:r>
            <a:r>
              <a:rPr lang="ru-RU" sz="3200" dirty="0" smtClean="0"/>
              <a:t>» на скремблированное по Арнольду изображение 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21523" y="4979423"/>
            <a:ext cx="283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Исходное изображение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2959100" y="3052911"/>
            <a:ext cx="269296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6008137" y="3036199"/>
            <a:ext cx="316274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9104152" y="3036199"/>
            <a:ext cx="287152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989783" y="4967746"/>
            <a:ext cx="333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Скремблированное</a:t>
            </a:r>
          </a:p>
          <a:p>
            <a:pPr algn="ctr"/>
            <a:r>
              <a:rPr lang="ru-RU" dirty="0" smtClean="0">
                <a:latin typeface="Georgia" panose="02040502050405020303" pitchFamily="18" charset="0"/>
              </a:rPr>
              <a:t>изображение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2263" y="4979423"/>
            <a:ext cx="2453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Атакованное скремблированное</a:t>
            </a:r>
          </a:p>
          <a:p>
            <a:pPr algn="ctr"/>
            <a:r>
              <a:rPr lang="ru-RU" dirty="0" smtClean="0">
                <a:latin typeface="Georgia" panose="02040502050405020303" pitchFamily="18" charset="0"/>
              </a:rPr>
              <a:t>изображение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30624" y="4979423"/>
            <a:ext cx="333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latin typeface="Georgia" panose="02040502050405020303" pitchFamily="18" charset="0"/>
              </a:rPr>
              <a:t>Дескремблированное</a:t>
            </a:r>
            <a:endParaRPr lang="ru-RU" dirty="0" smtClean="0">
              <a:latin typeface="Georgia" panose="02040502050405020303" pitchFamily="18" charset="0"/>
            </a:endParaRPr>
          </a:p>
          <a:p>
            <a:pPr algn="ctr"/>
            <a:r>
              <a:rPr lang="ru-RU" dirty="0" smtClean="0">
                <a:latin typeface="Georgia" panose="02040502050405020303" pitchFamily="18" charset="0"/>
              </a:rPr>
              <a:t>атакованное</a:t>
            </a:r>
          </a:p>
          <a:p>
            <a:pPr algn="ctr"/>
            <a:r>
              <a:rPr lang="ru-RU" dirty="0" smtClean="0">
                <a:latin typeface="Georgia" panose="02040502050405020303" pitchFamily="18" charset="0"/>
              </a:rPr>
              <a:t>изображение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049" y="2026025"/>
            <a:ext cx="2782088" cy="278208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6" y="2026025"/>
            <a:ext cx="2786947" cy="278694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62" y="2026025"/>
            <a:ext cx="2795687" cy="27956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304" y="2025126"/>
            <a:ext cx="2795687" cy="27956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28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300" y="171014"/>
            <a:ext cx="11950700" cy="128089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Атака «Шум </a:t>
            </a:r>
            <a:r>
              <a:rPr lang="ru-RU" sz="3200" dirty="0" err="1" smtClean="0"/>
              <a:t>Гауса</a:t>
            </a:r>
            <a:r>
              <a:rPr lang="ru-RU" sz="3200" dirty="0" smtClean="0"/>
              <a:t>» на скремблированное с применением матриц </a:t>
            </a:r>
            <a:r>
              <a:rPr lang="ru-RU" sz="3200" dirty="0" err="1" smtClean="0"/>
              <a:t>Судоку</a:t>
            </a:r>
            <a:r>
              <a:rPr lang="ru-RU" sz="3200" dirty="0" smtClean="0"/>
              <a:t> изображение 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21523" y="4979423"/>
            <a:ext cx="283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Исходное изображение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2959100" y="3052911"/>
            <a:ext cx="269296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6033537" y="3036199"/>
            <a:ext cx="316274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9125830" y="3036199"/>
            <a:ext cx="265474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989783" y="4967746"/>
            <a:ext cx="333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Скремблированное</a:t>
            </a:r>
          </a:p>
          <a:p>
            <a:pPr algn="ctr"/>
            <a:r>
              <a:rPr lang="ru-RU" dirty="0" smtClean="0">
                <a:latin typeface="Georgia" panose="02040502050405020303" pitchFamily="18" charset="0"/>
              </a:rPr>
              <a:t>изображение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4224" y="4979423"/>
            <a:ext cx="333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Атакованное скремблированное</a:t>
            </a:r>
          </a:p>
          <a:p>
            <a:pPr algn="ctr"/>
            <a:r>
              <a:rPr lang="ru-RU" dirty="0" smtClean="0">
                <a:latin typeface="Georgia" panose="02040502050405020303" pitchFamily="18" charset="0"/>
              </a:rPr>
              <a:t>изображение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30624" y="4979423"/>
            <a:ext cx="333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latin typeface="Georgia" panose="02040502050405020303" pitchFamily="18" charset="0"/>
              </a:rPr>
              <a:t>Дескремблированное</a:t>
            </a:r>
            <a:endParaRPr lang="ru-RU" dirty="0" smtClean="0">
              <a:latin typeface="Georgia" panose="02040502050405020303" pitchFamily="18" charset="0"/>
            </a:endParaRPr>
          </a:p>
          <a:p>
            <a:pPr algn="ctr"/>
            <a:r>
              <a:rPr lang="ru-RU" dirty="0" smtClean="0">
                <a:latin typeface="Georgia" panose="02040502050405020303" pitchFamily="18" charset="0"/>
              </a:rPr>
              <a:t>атакованное</a:t>
            </a:r>
          </a:p>
          <a:p>
            <a:pPr algn="ctr"/>
            <a:r>
              <a:rPr lang="ru-RU" dirty="0" smtClean="0">
                <a:latin typeface="Georgia" panose="02040502050405020303" pitchFamily="18" charset="0"/>
              </a:rPr>
              <a:t>изображение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13" y="2075999"/>
            <a:ext cx="2792024" cy="279202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11" y="2086298"/>
            <a:ext cx="2781725" cy="278172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6" y="2026025"/>
            <a:ext cx="2786947" cy="27869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04" y="2064436"/>
            <a:ext cx="2781725" cy="27817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29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скремблирование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11400" y="2052680"/>
            <a:ext cx="9193212" cy="3777622"/>
          </a:xfrm>
        </p:spPr>
        <p:txBody>
          <a:bodyPr>
            <a:normAutofit lnSpcReduction="10000"/>
          </a:bodyPr>
          <a:lstStyle/>
          <a:p>
            <a:r>
              <a:rPr lang="ru-RU" sz="2400" i="1" u="sng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Скремблер</a:t>
            </a:r>
            <a:r>
              <a:rPr lang="ru-RU" sz="24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(англ. </a:t>
            </a:r>
            <a:r>
              <a:rPr lang="ru-RU" sz="2400" dirty="0" err="1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scramble</a:t>
            </a:r>
            <a:r>
              <a:rPr lang="ru-RU" sz="24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– шифровать, перемешивать) – понятие, возникшее в сфере телекоммуникации, обозначает </a:t>
            </a: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алгоритм, выполняющий </a:t>
            </a:r>
            <a:r>
              <a:rPr lang="ru-RU" sz="2400" i="1" u="sng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скремблирование</a:t>
            </a:r>
            <a:r>
              <a:rPr lang="ru-RU" sz="24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– обратимое преобразование цифрового потока без изменения скорости передачи с целью получения свойств случайной </a:t>
            </a: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последовательности.</a:t>
            </a:r>
          </a:p>
          <a:p>
            <a:r>
              <a:rPr lang="ru-RU" sz="2400" i="1" u="sng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Скремблирование изображения </a:t>
            </a:r>
            <a:r>
              <a:rPr lang="ru-RU" sz="24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метод шифрования графической информации посредством применения алгоритмов, преобразующих порядок и значения пикселей изображения. 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3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Оценка степени скремблирования</a:t>
            </a:r>
            <a:endParaRPr lang="ru-RU" dirty="0">
              <a:latin typeface="Georgia" panose="02040502050405020303" pitchFamily="18" charset="0"/>
            </a:endParaRPr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721605"/>
              </p:ext>
            </p:extLst>
          </p:nvPr>
        </p:nvGraphicFramePr>
        <p:xfrm>
          <a:off x="3136900" y="3099752"/>
          <a:ext cx="7464425" cy="2415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3598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  <a:latin typeface="Georgia" panose="02040502050405020303" pitchFamily="18" charset="0"/>
                        </a:rPr>
                        <a:t>Скремблирование по Арнольду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  <a:latin typeface="Georgia" panose="02040502050405020303" pitchFamily="18" charset="0"/>
                        </a:rPr>
                        <a:t>Скремблирование с применением матриц </a:t>
                      </a:r>
                      <a:r>
                        <a:rPr lang="ru-RU" sz="2000" u="none" strike="noStrike" dirty="0" err="1">
                          <a:effectLst/>
                          <a:latin typeface="Georgia" panose="02040502050405020303" pitchFamily="18" charset="0"/>
                        </a:rPr>
                        <a:t>Судоку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F6D1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DSF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0,384</a:t>
                      </a:r>
                      <a:r>
                        <a:rPr lang="ru-RU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0,469</a:t>
                      </a:r>
                      <a:r>
                        <a:rPr lang="ru-RU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6D1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Georgia" panose="02040502050405020303" pitchFamily="18" charset="0"/>
                        </a:rPr>
                        <a:t>GSF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0,625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0,743</a:t>
                      </a:r>
                      <a:r>
                        <a:rPr lang="ru-RU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6D1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Georgia" panose="02040502050405020303" pitchFamily="18" charset="0"/>
                        </a:rPr>
                        <a:t>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0,240</a:t>
                      </a:r>
                      <a:r>
                        <a:rPr lang="ru-RU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6D1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0,442</a:t>
                      </a:r>
                      <a:r>
                        <a:rPr lang="ru-RU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6D1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3</a:t>
            </a:r>
            <a:r>
              <a:rPr lang="en-US" sz="3200" b="1" dirty="0" smtClean="0">
                <a:ln w="0"/>
                <a:solidFill>
                  <a:schemeClr val="accent1"/>
                </a:solidFill>
              </a:rPr>
              <a:t>0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70760" y="1402080"/>
            <a:ext cx="9464040" cy="4998720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Georgia" panose="02040502050405020303" pitchFamily="18" charset="0"/>
              </a:rPr>
              <a:t>Изучены </a:t>
            </a:r>
            <a:r>
              <a:rPr lang="ru-RU" sz="2000" dirty="0">
                <a:latin typeface="Georgia" panose="02040502050405020303" pitchFamily="18" charset="0"/>
              </a:rPr>
              <a:t>предложенные </a:t>
            </a:r>
            <a:r>
              <a:rPr lang="ru-RU" sz="2000" dirty="0" smtClean="0">
                <a:latin typeface="Georgia" panose="02040502050405020303" pitchFamily="18" charset="0"/>
              </a:rPr>
              <a:t>алгоритмы </a:t>
            </a:r>
            <a:r>
              <a:rPr lang="ru-RU" sz="2000" dirty="0">
                <a:latin typeface="Georgia" panose="02040502050405020303" pitchFamily="18" charset="0"/>
              </a:rPr>
              <a:t>скремблирования изображений</a:t>
            </a:r>
            <a:r>
              <a:rPr lang="ru-RU" sz="2000" dirty="0" smtClean="0">
                <a:latin typeface="Georgia" panose="02040502050405020303" pitchFamily="18" charset="0"/>
              </a:rPr>
              <a:t>, использующие преобразование Арнольда и свойства матриц </a:t>
            </a:r>
            <a:r>
              <a:rPr lang="ru-RU" sz="2000" dirty="0" err="1" smtClean="0">
                <a:latin typeface="Georgia" panose="02040502050405020303" pitchFamily="18" charset="0"/>
              </a:rPr>
              <a:t>Судоку</a:t>
            </a:r>
            <a:r>
              <a:rPr lang="ru-RU" sz="2000" dirty="0" smtClean="0">
                <a:latin typeface="Georgia" panose="02040502050405020303" pitchFamily="18" charset="0"/>
              </a:rPr>
              <a:t>;</a:t>
            </a:r>
          </a:p>
          <a:p>
            <a:r>
              <a:rPr lang="ru-RU" sz="2000" dirty="0" smtClean="0">
                <a:latin typeface="Georgia" panose="02040502050405020303" pitchFamily="18" charset="0"/>
              </a:rPr>
              <a:t> Разработаны программы на алгоритмическом языке С++, реализующие данные алгоритмы;</a:t>
            </a:r>
          </a:p>
          <a:p>
            <a:r>
              <a:rPr lang="ru-RU" sz="2000" dirty="0" smtClean="0">
                <a:latin typeface="Georgia" panose="02040502050405020303" pitchFamily="18" charset="0"/>
              </a:rPr>
              <a:t>Проведено экспериментальное исследование алгоритмов и их анализ на </a:t>
            </a:r>
            <a:r>
              <a:rPr lang="ru-RU" sz="2000" dirty="0">
                <a:latin typeface="Georgia" panose="02040502050405020303" pitchFamily="18" charset="0"/>
              </a:rPr>
              <a:t>эффективность скремблирования и устойчивость к </a:t>
            </a:r>
            <a:r>
              <a:rPr lang="ru-RU" sz="2000" dirty="0" smtClean="0">
                <a:latin typeface="Georgia" panose="02040502050405020303" pitchFamily="18" charset="0"/>
              </a:rPr>
              <a:t>атакам.</a:t>
            </a:r>
            <a:endParaRPr lang="ru-RU" sz="2000" dirty="0">
              <a:latin typeface="Georgia" panose="02040502050405020303" pitchFamily="18" charset="0"/>
            </a:endParaRPr>
          </a:p>
          <a:p>
            <a:r>
              <a:rPr lang="ru-RU" sz="2000" dirty="0" smtClean="0">
                <a:latin typeface="Georgia" panose="02040502050405020303" pitchFamily="18" charset="0"/>
              </a:rPr>
              <a:t>Разработанные программы могут </a:t>
            </a:r>
            <a:r>
              <a:rPr lang="ru-RU" sz="2000" dirty="0">
                <a:latin typeface="Georgia" panose="02040502050405020303" pitchFamily="18" charset="0"/>
              </a:rPr>
              <a:t>быть </a:t>
            </a:r>
            <a:r>
              <a:rPr lang="ru-RU" sz="2000" dirty="0" smtClean="0">
                <a:latin typeface="Georgia" panose="02040502050405020303" pitchFamily="18" charset="0"/>
              </a:rPr>
              <a:t>использованы </a:t>
            </a:r>
            <a:r>
              <a:rPr lang="ru-RU" sz="2000" dirty="0">
                <a:latin typeface="Georgia" panose="02040502050405020303" pitchFamily="18" charset="0"/>
              </a:rPr>
              <a:t>для шифрования изображений с целью их безопасной передачи и хранения. Также </a:t>
            </a:r>
            <a:r>
              <a:rPr lang="ru-RU" sz="2000" dirty="0" smtClean="0">
                <a:latin typeface="Georgia" panose="02040502050405020303" pitchFamily="18" charset="0"/>
              </a:rPr>
              <a:t>программы могут </a:t>
            </a:r>
            <a:r>
              <a:rPr lang="ru-RU" sz="2000" dirty="0">
                <a:latin typeface="Georgia" panose="02040502050405020303" pitchFamily="18" charset="0"/>
              </a:rPr>
              <a:t>применяться </a:t>
            </a:r>
            <a:r>
              <a:rPr lang="ru-RU" sz="2000" dirty="0" smtClean="0">
                <a:latin typeface="Georgia" panose="02040502050405020303" pitchFamily="18" charset="0"/>
              </a:rPr>
              <a:t>для предварительной </a:t>
            </a:r>
            <a:r>
              <a:rPr lang="ru-RU" sz="2000" dirty="0">
                <a:latin typeface="Georgia" panose="02040502050405020303" pitchFamily="18" charset="0"/>
              </a:rPr>
              <a:t>обработки водяного знака, внедряемого в </a:t>
            </a:r>
            <a:r>
              <a:rPr lang="ru-RU" sz="2000" dirty="0" smtClean="0">
                <a:latin typeface="Georgia" panose="02040502050405020303" pitchFamily="18" charset="0"/>
              </a:rPr>
              <a:t>изображение, с целью повышения эффективности технологии </a:t>
            </a:r>
            <a:r>
              <a:rPr lang="ru-RU" sz="2000" dirty="0">
                <a:latin typeface="Georgia" panose="02040502050405020303" pitchFamily="18" charset="0"/>
              </a:rPr>
              <a:t>цифрового маркирования.</a:t>
            </a:r>
          </a:p>
          <a:p>
            <a:pPr marL="0" indent="0">
              <a:buNone/>
            </a:pPr>
            <a:r>
              <a:rPr lang="ru-RU" sz="20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Georgia" panose="02040502050405020303" pitchFamily="18" charset="0"/>
                <a:cs typeface="Times New Roman" panose="02020603050405020304" pitchFamily="18" charset="0"/>
              </a:rPr>
            </a:br>
            <a:endParaRPr lang="ru-RU" sz="20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3</a:t>
            </a:r>
            <a:r>
              <a:rPr lang="en-US" sz="3200" b="1" dirty="0" smtClean="0">
                <a:ln w="0"/>
                <a:solidFill>
                  <a:schemeClr val="accent1"/>
                </a:solidFill>
              </a:rPr>
              <a:t>1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65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Объект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19301" y="2052679"/>
            <a:ext cx="10037832" cy="444972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Модифицированный алгоритм с использованием преобразования</a:t>
            </a:r>
            <a:endParaRPr lang="en-US" sz="2400" dirty="0" smtClean="0">
              <a:solidFill>
                <a:schemeClr val="tx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Арнольда, предложенный авторами </a:t>
            </a:r>
            <a:endParaRPr lang="en-US" sz="2400" dirty="0" smtClean="0">
              <a:solidFill>
                <a:schemeClr val="tx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i="1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Min Li, Ting Liang, Yu-</a:t>
            </a:r>
            <a:r>
              <a:rPr lang="en-US" sz="2400" i="1" dirty="0" err="1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jie</a:t>
            </a:r>
            <a:r>
              <a:rPr lang="en-US" sz="2400" i="1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-He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в статье «</a:t>
            </a:r>
            <a:r>
              <a:rPr lang="en-US" sz="2400" i="1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Arnold Transform Based Image Scrambling Method</a:t>
            </a: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»</a:t>
            </a:r>
            <a:endParaRPr lang="en-US" sz="2400" dirty="0" smtClean="0">
              <a:solidFill>
                <a:schemeClr val="tx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в 2013 году в материалах конференции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«</a:t>
            </a:r>
            <a:r>
              <a:rPr lang="en-US" sz="2400" i="1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</a:t>
            </a:r>
            <a:r>
              <a:rPr lang="en-US" sz="2400" i="1" baseline="300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rd</a:t>
            </a:r>
            <a:r>
              <a:rPr lang="en-US" sz="2400" i="1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International Conference on Multimedia Technology</a:t>
            </a: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»</a:t>
            </a:r>
            <a:r>
              <a:rPr lang="en-US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Алгоритм с использованием матриц </a:t>
            </a:r>
            <a:r>
              <a:rPr lang="ru-RU" sz="2400" dirty="0" err="1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Судоку</a:t>
            </a: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предложенный авторами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i="1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Yang </a:t>
            </a:r>
            <a:r>
              <a:rPr lang="en-US" sz="2400" i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Zou, </a:t>
            </a:r>
            <a:r>
              <a:rPr lang="en-US" sz="2400" i="1" dirty="0" err="1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Xiaolin</a:t>
            </a:r>
            <a:r>
              <a:rPr lang="en-US" sz="2400" i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Tian, </a:t>
            </a:r>
            <a:r>
              <a:rPr lang="en-US" sz="2400" i="1" dirty="0" err="1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Shaowei</a:t>
            </a:r>
            <a:r>
              <a:rPr lang="en-US" sz="2400" i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Xia, and </a:t>
            </a:r>
            <a:r>
              <a:rPr lang="en-US" sz="2400" i="1" dirty="0" err="1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Yali</a:t>
            </a:r>
            <a:r>
              <a:rPr lang="en-US" sz="2400" i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Song </a:t>
            </a:r>
            <a:endParaRPr lang="en-US" sz="2400" i="1" dirty="0" smtClean="0">
              <a:solidFill>
                <a:schemeClr val="tx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в статье «</a:t>
            </a:r>
            <a:r>
              <a:rPr lang="en-US" sz="2400" i="1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Novel Image Scrambling Algorithm Based on Sudoku </a:t>
            </a:r>
            <a:r>
              <a:rPr lang="en-US" sz="2400" i="1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Puzzle</a:t>
            </a: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»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в 2011 году в материалах конференции «</a:t>
            </a:r>
            <a:r>
              <a:rPr lang="en-US" sz="2400" i="1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Proceedings of the Fourth </a:t>
            </a:r>
            <a:r>
              <a:rPr lang="en-US" sz="2400" i="1" dirty="0" err="1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Internetional</a:t>
            </a:r>
            <a:r>
              <a:rPr lang="en-US" sz="2400" i="1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Congress on Image and Signal Processing</a:t>
            </a: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solidFill>
                <a:schemeClr val="tx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4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Цели и задачи ВКР</a:t>
            </a:r>
            <a:endParaRPr lang="ru-RU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Изучение предложенных алгоритмов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Программная реализация алгоритмов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Проведение исследований эффективности скремблирования и  устойчивости алгоритмов к атакам</a:t>
            </a:r>
            <a:endParaRPr lang="ru-RU" sz="2200" dirty="0">
              <a:solidFill>
                <a:schemeClr val="tx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5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Преобразование Арнольда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034473"/>
            <a:ext cx="8915400" cy="3777622"/>
          </a:xfrm>
        </p:spPr>
        <p:txBody>
          <a:bodyPr/>
          <a:lstStyle/>
          <a:p>
            <a:r>
              <a:rPr lang="ru-RU" sz="1400" i="1" dirty="0" smtClean="0">
                <a:latin typeface="Georgia" panose="02040502050405020303" pitchFamily="18" charset="0"/>
              </a:rPr>
              <a:t>Прямое преобразование Арнольда</a:t>
            </a:r>
          </a:p>
          <a:p>
            <a:endParaRPr lang="ru-RU" sz="1400" i="1" dirty="0" smtClean="0">
              <a:latin typeface="Georgia" panose="02040502050405020303" pitchFamily="18" charset="0"/>
            </a:endParaRPr>
          </a:p>
          <a:p>
            <a:endParaRPr lang="ru-RU" sz="1400" i="1" dirty="0">
              <a:latin typeface="Georgia" panose="02040502050405020303" pitchFamily="18" charset="0"/>
            </a:endParaRPr>
          </a:p>
          <a:p>
            <a:endParaRPr lang="ru-RU" sz="1400" i="1" dirty="0" smtClean="0">
              <a:latin typeface="Georgia" panose="02040502050405020303" pitchFamily="18" charset="0"/>
            </a:endParaRPr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ru-RU" sz="1400" dirty="0">
                <a:latin typeface="Georgia" panose="02040502050405020303" pitchFamily="18" charset="0"/>
              </a:rPr>
              <a:t>где </a:t>
            </a:r>
            <a:r>
              <a:rPr lang="ru-RU" sz="1400" dirty="0" smtClean="0">
                <a:latin typeface="Georgia" panose="02040502050405020303" pitchFamily="18" charset="0"/>
              </a:rPr>
              <a:t> </a:t>
            </a:r>
            <a:r>
              <a:rPr lang="en-US" sz="1400" dirty="0" smtClean="0">
                <a:latin typeface="Georgia" panose="02040502050405020303" pitchFamily="18" charset="0"/>
              </a:rPr>
              <a:t>x</a:t>
            </a:r>
            <a:r>
              <a:rPr lang="ru-RU" sz="1400" dirty="0">
                <a:latin typeface="Georgia" panose="02040502050405020303" pitchFamily="18" charset="0"/>
              </a:rPr>
              <a:t>, </a:t>
            </a:r>
            <a:r>
              <a:rPr lang="en-US" sz="1400" dirty="0">
                <a:latin typeface="Georgia" panose="02040502050405020303" pitchFamily="18" charset="0"/>
              </a:rPr>
              <a:t>y </a:t>
            </a:r>
            <a:r>
              <a:rPr lang="ru-RU" sz="1400" dirty="0">
                <a:latin typeface="Georgia" panose="02040502050405020303" pitchFamily="18" charset="0"/>
              </a:rPr>
              <a:t>– координаты пикселя в </a:t>
            </a:r>
            <a:r>
              <a:rPr lang="ru-RU" sz="1400" dirty="0" smtClean="0">
                <a:latin typeface="Georgia" panose="02040502050405020303" pitchFamily="18" charset="0"/>
              </a:rPr>
              <a:t>исходном </a:t>
            </a:r>
            <a:r>
              <a:rPr lang="ru-RU" sz="1400" dirty="0">
                <a:latin typeface="Georgia" panose="02040502050405020303" pitchFamily="18" charset="0"/>
              </a:rPr>
              <a:t>изображении;</a:t>
            </a:r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ru-RU" sz="1400" dirty="0">
                <a:latin typeface="Georgia" panose="02040502050405020303" pitchFamily="18" charset="0"/>
              </a:rPr>
              <a:t>	</a:t>
            </a:r>
            <a:r>
              <a:rPr lang="ru-RU" sz="1400" dirty="0" smtClean="0">
                <a:latin typeface="Georgia" panose="02040502050405020303" pitchFamily="18" charset="0"/>
              </a:rPr>
              <a:t>  </a:t>
            </a:r>
            <a:r>
              <a:rPr lang="en-US" sz="1400" dirty="0">
                <a:latin typeface="Georgia" panose="02040502050405020303" pitchFamily="18" charset="0"/>
              </a:rPr>
              <a:t>x</a:t>
            </a:r>
            <a:r>
              <a:rPr lang="ru-RU" sz="1400" dirty="0">
                <a:latin typeface="Georgia" panose="02040502050405020303" pitchFamily="18" charset="0"/>
              </a:rPr>
              <a:t>', </a:t>
            </a:r>
            <a:r>
              <a:rPr lang="en-US" sz="1400" dirty="0">
                <a:latin typeface="Georgia" panose="02040502050405020303" pitchFamily="18" charset="0"/>
              </a:rPr>
              <a:t>y</a:t>
            </a:r>
            <a:r>
              <a:rPr lang="ru-RU" sz="1400" dirty="0">
                <a:latin typeface="Georgia" panose="02040502050405020303" pitchFamily="18" charset="0"/>
              </a:rPr>
              <a:t>' – новое положение пикселя </a:t>
            </a:r>
            <a:r>
              <a:rPr lang="ru-RU" sz="1400" dirty="0" smtClean="0">
                <a:latin typeface="Georgia" panose="02040502050405020303" pitchFamily="18" charset="0"/>
              </a:rPr>
              <a:t>изображения</a:t>
            </a:r>
            <a:r>
              <a:rPr lang="en-US" sz="1400" dirty="0">
                <a:latin typeface="Georgia" panose="02040502050405020303" pitchFamily="18" charset="0"/>
              </a:rPr>
              <a:t>;</a:t>
            </a:r>
            <a:endParaRPr lang="ru-RU" sz="1400" dirty="0" smtClean="0">
              <a:latin typeface="Georgia" panose="02040502050405020303" pitchFamily="18" charset="0"/>
            </a:endParaRPr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ru-RU" sz="1400" dirty="0">
                <a:latin typeface="Georgia" panose="02040502050405020303" pitchFamily="18" charset="0"/>
              </a:rPr>
              <a:t>	</a:t>
            </a:r>
            <a:r>
              <a:rPr lang="ru-RU" sz="1400" dirty="0" smtClean="0">
                <a:latin typeface="Georgia" panose="02040502050405020303" pitchFamily="18" charset="0"/>
              </a:rPr>
              <a:t> </a:t>
            </a:r>
            <a:r>
              <a:rPr lang="en-US" sz="1400" dirty="0" smtClean="0">
                <a:latin typeface="Georgia" panose="02040502050405020303" pitchFamily="18" charset="0"/>
              </a:rPr>
              <a:t> mod N – </a:t>
            </a:r>
            <a:r>
              <a:rPr lang="ru-RU" sz="1400" dirty="0" smtClean="0">
                <a:latin typeface="Georgia" panose="02040502050405020303" pitchFamily="18" charset="0"/>
              </a:rPr>
              <a:t>остаток от деления на порядок квадратной матрицы изображения.</a:t>
            </a:r>
          </a:p>
          <a:p>
            <a:pPr marL="365760" indent="-256032">
              <a:buClr>
                <a:schemeClr val="accent3"/>
              </a:buClr>
              <a:buNone/>
              <a:defRPr/>
            </a:pPr>
            <a:endParaRPr lang="ru-RU" sz="1400" i="1" dirty="0">
              <a:latin typeface="Georgia" panose="02040502050405020303" pitchFamily="18" charset="0"/>
            </a:endParaRPr>
          </a:p>
          <a:p>
            <a:r>
              <a:rPr lang="ru-RU" sz="1400" dirty="0">
                <a:latin typeface="Georgia" panose="02040502050405020303" pitchFamily="18" charset="0"/>
              </a:rPr>
              <a:t>Обратное </a:t>
            </a:r>
            <a:r>
              <a:rPr lang="ru-RU" sz="1400" dirty="0" smtClean="0">
                <a:latin typeface="Georgia" panose="02040502050405020303" pitchFamily="18" charset="0"/>
              </a:rPr>
              <a:t>преобразование Арнольда:</a:t>
            </a:r>
            <a:endParaRPr lang="ru-RU" sz="1400" dirty="0">
              <a:latin typeface="Georgia" panose="02040502050405020303" pitchFamily="18" charset="0"/>
            </a:endParaRPr>
          </a:p>
          <a:p>
            <a:endParaRPr lang="ru-RU" sz="1400" i="1" dirty="0" smtClean="0">
              <a:latin typeface="Georgia" panose="02040502050405020303" pitchFamily="18" charset="0"/>
            </a:endParaRP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402" y="2571013"/>
            <a:ext cx="2896948" cy="6112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901" y="5200191"/>
            <a:ext cx="3409950" cy="590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6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1169" y="624110"/>
            <a:ext cx="8911687" cy="1280890"/>
          </a:xfrm>
        </p:spPr>
        <p:txBody>
          <a:bodyPr/>
          <a:lstStyle/>
          <a:p>
            <a:r>
              <a:rPr lang="ru-RU" dirty="0" smtClean="0">
                <a:latin typeface="Georgia" panose="02040502050405020303" pitchFamily="18" charset="0"/>
              </a:rPr>
              <a:t>Цикличность преобразования Арнольда</a:t>
            </a:r>
            <a:endParaRPr lang="ru-RU" dirty="0">
              <a:latin typeface="Georgia" panose="02040502050405020303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041964"/>
              </p:ext>
            </p:extLst>
          </p:nvPr>
        </p:nvGraphicFramePr>
        <p:xfrm>
          <a:off x="4060125" y="2319689"/>
          <a:ext cx="6123403" cy="3863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50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Размер блока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 Циклы      </a:t>
                      </a:r>
                      <a:r>
                        <a:rPr lang="ru-RU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_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  скремблирования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(T)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54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54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54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54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54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854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854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854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49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854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854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69" marR="67469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7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7339" y="-66979"/>
            <a:ext cx="10164278" cy="1280890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</a:pPr>
            <a:r>
              <a:rPr lang="ru-RU" sz="24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Модифицированный алгоритм </a:t>
            </a: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скремблирования с </a:t>
            </a:r>
            <a:r>
              <a:rPr lang="ru-RU" sz="24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использованием </a:t>
            </a: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преобразования Арнольда</a:t>
            </a:r>
            <a:endParaRPr lang="ru-RU" sz="2400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0286" y="746137"/>
            <a:ext cx="2107933" cy="60236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23823" y="-11309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8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408862" y="3352800"/>
            <a:ext cx="73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7481888" y="4324350"/>
            <a:ext cx="73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666038" y="5395912"/>
            <a:ext cx="73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1423" y="624110"/>
            <a:ext cx="9743189" cy="1280890"/>
          </a:xfrm>
        </p:spPr>
        <p:txBody>
          <a:bodyPr/>
          <a:lstStyle/>
          <a:p>
            <a:pPr algn="ctr"/>
            <a:r>
              <a:rPr lang="ru-RU" dirty="0" smtClean="0">
                <a:latin typeface="Georgia" panose="02040502050405020303" pitchFamily="18" charset="0"/>
              </a:rPr>
              <a:t>Ассоциативный подход к скремблированию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215" y="1722921"/>
            <a:ext cx="6150543" cy="4186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04612" y="65310"/>
            <a:ext cx="68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0"/>
                <a:solidFill>
                  <a:schemeClr val="accent1"/>
                </a:solidFill>
              </a:rPr>
              <a:t>9</a:t>
            </a:r>
            <a:endParaRPr lang="ru-RU" sz="3200" b="1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2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3368</TotalTime>
  <Words>731</Words>
  <Application>Microsoft Office PowerPoint</Application>
  <PresentationFormat>Широкоэкранный</PresentationFormat>
  <Paragraphs>213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Cambria Math</vt:lpstr>
      <vt:lpstr>Century Gothic</vt:lpstr>
      <vt:lpstr>Georgia</vt:lpstr>
      <vt:lpstr>Times New Roman</vt:lpstr>
      <vt:lpstr>Wingdings 3</vt:lpstr>
      <vt:lpstr>Легкий дым</vt:lpstr>
      <vt:lpstr>Презентация PowerPoint</vt:lpstr>
      <vt:lpstr>Актуальность темы</vt:lpstr>
      <vt:lpstr>Понятие скремблирование</vt:lpstr>
      <vt:lpstr>Объект исследования</vt:lpstr>
      <vt:lpstr>Цели и задачи ВКР</vt:lpstr>
      <vt:lpstr>Преобразование Арнольда</vt:lpstr>
      <vt:lpstr>Цикличность преобразования Арнольда</vt:lpstr>
      <vt:lpstr>Модифицированный алгоритм скремблирования с использованием  преобразования Арнольда</vt:lpstr>
      <vt:lpstr>Ассоциативный подход к скремблированию</vt:lpstr>
      <vt:lpstr>Программная реализация алгоритмов</vt:lpstr>
      <vt:lpstr>Демонстрация результатов работы программы скремблирования по Арнольду</vt:lpstr>
      <vt:lpstr>Демонстрация результатов работы программы скремблирования по Арнольду</vt:lpstr>
      <vt:lpstr>Скремблирование прямоугольного изображения по Арнольду</vt:lpstr>
      <vt:lpstr>Скремблирование прямоугольного изображения по Арнольду с наложением областей скремблирования</vt:lpstr>
      <vt:lpstr>Матрица Судоку</vt:lpstr>
      <vt:lpstr>Алгоритм скремблирования с использованием матриц Судоку</vt:lpstr>
      <vt:lpstr>Модификация матриц Судоку</vt:lpstr>
      <vt:lpstr>Скремблирование с помощью матриц Судоку</vt:lpstr>
      <vt:lpstr>Битовое скремблирование</vt:lpstr>
      <vt:lpstr>Демонстрация результатов работы программы скремблирования с использованием матриц Судоку для изображения «Вулкан»</vt:lpstr>
      <vt:lpstr>Демонстрация результатов работы программы скремблирования с использованием матриц Судоку для изображения «Луна»</vt:lpstr>
      <vt:lpstr>Оценка эффективности работы алгоритмов</vt:lpstr>
      <vt:lpstr>DSF</vt:lpstr>
      <vt:lpstr>GSF</vt:lpstr>
      <vt:lpstr>Устойчивость скремблированного изображения к атакам</vt:lpstr>
      <vt:lpstr>Атака «Соль и перец» на скремблированное по Арнольду изображение </vt:lpstr>
      <vt:lpstr>Атака «Соль и перец» на скремблированное с применением матриц Судоку изображение </vt:lpstr>
      <vt:lpstr>Атака «Шум Гауса» на скремблированное по Арнольду изображение </vt:lpstr>
      <vt:lpstr>Атака «Шум Гауса» на скремблированное с применением матриц Судоку изображение </vt:lpstr>
      <vt:lpstr>Оценка степени скремблирования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Кем</dc:creator>
  <cp:lastModifiedBy>Денис Синьков</cp:lastModifiedBy>
  <cp:revision>109</cp:revision>
  <dcterms:created xsi:type="dcterms:W3CDTF">2017-03-20T12:43:59Z</dcterms:created>
  <dcterms:modified xsi:type="dcterms:W3CDTF">2019-06-29T10:17:54Z</dcterms:modified>
</cp:coreProperties>
</file>