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CD4969-89A4-4D0A-9BCC-8385D4281B5F}" v="7830" dt="2020-02-18T09:34:12.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7684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559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4550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3353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0602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4139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6333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951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1164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702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810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894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994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247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997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059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90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1"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4"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p:cNvSpPr>
            <a:spLocks noGrp="1"/>
          </p:cNvSpPr>
          <p:nvPr>
            <p:ph type="ctrTitle"/>
          </p:nvPr>
        </p:nvSpPr>
        <p:spPr>
          <a:xfrm>
            <a:off x="987215" y="1318590"/>
            <a:ext cx="5111684" cy="4077945"/>
          </a:xfrm>
        </p:spPr>
        <p:txBody>
          <a:bodyPr anchor="ctr">
            <a:normAutofit fontScale="90000"/>
          </a:bodyPr>
          <a:lstStyle/>
          <a:p>
            <a:pPr>
              <a:lnSpc>
                <a:spcPct val="90000"/>
              </a:lnSpc>
            </a:pPr>
            <a:r>
              <a:rPr lang="en-US" sz="5000" dirty="0">
                <a:solidFill>
                  <a:srgbClr val="FFFFFF"/>
                </a:solidFill>
                <a:latin typeface="Comic Sans MS"/>
              </a:rPr>
              <a:t>Combinational circuits and</a:t>
            </a:r>
            <a:br>
              <a:rPr lang="en-US" sz="5000" dirty="0">
                <a:latin typeface="Comic Sans MS"/>
              </a:rPr>
            </a:br>
            <a:br>
              <a:rPr lang="en-US" sz="5000" dirty="0">
                <a:latin typeface="Comic Sans MS"/>
              </a:rPr>
            </a:br>
            <a:br>
              <a:rPr lang="en-US" sz="5000" dirty="0">
                <a:latin typeface="Comic Sans MS"/>
              </a:rPr>
            </a:br>
            <a:r>
              <a:rPr lang="en-US" sz="5000" dirty="0">
                <a:solidFill>
                  <a:srgbClr val="FFFFFF"/>
                </a:solidFill>
                <a:latin typeface="Comic Sans MS"/>
              </a:rPr>
              <a:t>its industrial application</a:t>
            </a:r>
          </a:p>
        </p:txBody>
      </p:sp>
      <p:sp>
        <p:nvSpPr>
          <p:cNvPr id="6" name="TextBox 5">
            <a:extLst>
              <a:ext uri="{FF2B5EF4-FFF2-40B4-BE49-F238E27FC236}">
                <a16:creationId xmlns:a16="http://schemas.microsoft.com/office/drawing/2014/main" id="{43861517-9EE7-43E3-9E46-B43ABAC8C83C}"/>
              </a:ext>
            </a:extLst>
          </p:cNvPr>
          <p:cNvSpPr txBox="1"/>
          <p:nvPr/>
        </p:nvSpPr>
        <p:spPr>
          <a:xfrm>
            <a:off x="9286875" y="63341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By : MD SHAKIL ANSARI</a:t>
            </a:r>
          </a:p>
        </p:txBody>
      </p:sp>
      <p:pic>
        <p:nvPicPr>
          <p:cNvPr id="7" name="Picture 8" descr="A screenshot of a cell phone&#10;&#10;Description generated with high confidence">
            <a:extLst>
              <a:ext uri="{FF2B5EF4-FFF2-40B4-BE49-F238E27FC236}">
                <a16:creationId xmlns:a16="http://schemas.microsoft.com/office/drawing/2014/main" id="{72E3A7F2-602C-4029-9EA0-E300F99C4C93}"/>
              </a:ext>
            </a:extLst>
          </p:cNvPr>
          <p:cNvPicPr>
            <a:picLocks noChangeAspect="1"/>
          </p:cNvPicPr>
          <p:nvPr/>
        </p:nvPicPr>
        <p:blipFill>
          <a:blip r:embed="rId2"/>
          <a:stretch>
            <a:fillRect/>
          </a:stretch>
        </p:blipFill>
        <p:spPr>
          <a:xfrm>
            <a:off x="7962900" y="1396064"/>
            <a:ext cx="3605463" cy="2120765"/>
          </a:xfrm>
          <a:prstGeom prst="rect">
            <a:avLst/>
          </a:prstGeom>
        </p:spPr>
      </p:pic>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426A-0F67-4303-9AA2-FBF839D7C5FB}"/>
              </a:ext>
            </a:extLst>
          </p:cNvPr>
          <p:cNvSpPr>
            <a:spLocks noGrp="1"/>
          </p:cNvSpPr>
          <p:nvPr>
            <p:ph type="title"/>
          </p:nvPr>
        </p:nvSpPr>
        <p:spPr>
          <a:xfrm>
            <a:off x="2592925" y="47462"/>
            <a:ext cx="8921984" cy="642458"/>
          </a:xfrm>
        </p:spPr>
        <p:txBody>
          <a:bodyPr/>
          <a:lstStyle/>
          <a:p>
            <a:r>
              <a:rPr lang="en-GB" dirty="0">
                <a:solidFill>
                  <a:srgbClr val="00B050"/>
                </a:solidFill>
              </a:rPr>
              <a:t>                    HALF SUBTRACTOR</a:t>
            </a:r>
          </a:p>
        </p:txBody>
      </p:sp>
      <p:sp>
        <p:nvSpPr>
          <p:cNvPr id="3" name="Content Placeholder 2">
            <a:extLst>
              <a:ext uri="{FF2B5EF4-FFF2-40B4-BE49-F238E27FC236}">
                <a16:creationId xmlns:a16="http://schemas.microsoft.com/office/drawing/2014/main" id="{6B19DD87-5D15-4177-8A95-B91393F44C5E}"/>
              </a:ext>
            </a:extLst>
          </p:cNvPr>
          <p:cNvSpPr>
            <a:spLocks noGrp="1"/>
          </p:cNvSpPr>
          <p:nvPr>
            <p:ph idx="1"/>
          </p:nvPr>
        </p:nvSpPr>
        <p:spPr>
          <a:xfrm>
            <a:off x="1610969" y="691979"/>
            <a:ext cx="9893643" cy="5940053"/>
          </a:xfrm>
        </p:spPr>
        <p:txBody>
          <a:bodyPr vert="horz" lIns="91440" tIns="45720" rIns="91440" bIns="45720" rtlCol="0" anchor="t">
            <a:normAutofit/>
          </a:bodyPr>
          <a:lstStyle/>
          <a:p>
            <a:r>
              <a:rPr lang="en-GB" sz="2400" dirty="0">
                <a:ea typeface="+mn-lt"/>
                <a:cs typeface="+mn-lt"/>
              </a:rPr>
              <a:t>A combinational circuit which subtracts 2 binary digits and produce the SUM and BORROW as its output is known as HALF SUBTRACTOR.</a:t>
            </a:r>
            <a:endParaRPr lang="en-US" sz="2400" dirty="0">
              <a:ea typeface="+mn-lt"/>
              <a:cs typeface="+mn-lt"/>
            </a:endParaRPr>
          </a:p>
          <a:p>
            <a:r>
              <a:rPr lang="en-GB" sz="2400" dirty="0">
                <a:ea typeface="+mn-lt"/>
                <a:cs typeface="+mn-lt"/>
              </a:rPr>
              <a:t>For 2 binary variables we have 4 possible combination and thus four different combination of subtraction is performed by this circuit.</a:t>
            </a:r>
            <a:endParaRPr lang="en-US" sz="2400" dirty="0">
              <a:ea typeface="+mn-lt"/>
              <a:cs typeface="+mn-lt"/>
            </a:endParaRPr>
          </a:p>
          <a:p>
            <a:endParaRPr lang="en-GB" sz="2400" dirty="0"/>
          </a:p>
        </p:txBody>
      </p:sp>
      <p:pic>
        <p:nvPicPr>
          <p:cNvPr id="4" name="Picture 4" descr="A picture containing drawing&#10;&#10;Description generated with very high confidence">
            <a:extLst>
              <a:ext uri="{FF2B5EF4-FFF2-40B4-BE49-F238E27FC236}">
                <a16:creationId xmlns:a16="http://schemas.microsoft.com/office/drawing/2014/main" id="{05BF0F39-2F0D-4739-83B4-252B3D58DD8D}"/>
              </a:ext>
            </a:extLst>
          </p:cNvPr>
          <p:cNvPicPr>
            <a:picLocks noChangeAspect="1"/>
          </p:cNvPicPr>
          <p:nvPr/>
        </p:nvPicPr>
        <p:blipFill>
          <a:blip r:embed="rId2"/>
          <a:stretch>
            <a:fillRect/>
          </a:stretch>
        </p:blipFill>
        <p:spPr>
          <a:xfrm>
            <a:off x="1677301" y="3886587"/>
            <a:ext cx="3091506" cy="2266692"/>
          </a:xfrm>
          <a:prstGeom prst="rect">
            <a:avLst/>
          </a:prstGeom>
        </p:spPr>
      </p:pic>
      <p:pic>
        <p:nvPicPr>
          <p:cNvPr id="6" name="Picture 6" descr="A screenshot of a social media post&#10;&#10;Description generated with very high confidence">
            <a:extLst>
              <a:ext uri="{FF2B5EF4-FFF2-40B4-BE49-F238E27FC236}">
                <a16:creationId xmlns:a16="http://schemas.microsoft.com/office/drawing/2014/main" id="{02375F5B-571F-44B3-B4C3-A1F8E7BD8A62}"/>
              </a:ext>
            </a:extLst>
          </p:cNvPr>
          <p:cNvPicPr>
            <a:picLocks noChangeAspect="1"/>
          </p:cNvPicPr>
          <p:nvPr/>
        </p:nvPicPr>
        <p:blipFill>
          <a:blip r:embed="rId3"/>
          <a:stretch>
            <a:fillRect/>
          </a:stretch>
        </p:blipFill>
        <p:spPr>
          <a:xfrm>
            <a:off x="8287266" y="3698060"/>
            <a:ext cx="3906793" cy="2664339"/>
          </a:xfrm>
          <a:prstGeom prst="rect">
            <a:avLst/>
          </a:prstGeom>
        </p:spPr>
      </p:pic>
    </p:spTree>
    <p:extLst>
      <p:ext uri="{BB962C8B-B14F-4D97-AF65-F5344CB8AC3E}">
        <p14:creationId xmlns:p14="http://schemas.microsoft.com/office/powerpoint/2010/main" val="299795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34C5-F66B-4479-AC3F-4160E5314978}"/>
              </a:ext>
            </a:extLst>
          </p:cNvPr>
          <p:cNvSpPr>
            <a:spLocks noGrp="1"/>
          </p:cNvSpPr>
          <p:nvPr>
            <p:ph type="title"/>
          </p:nvPr>
        </p:nvSpPr>
        <p:spPr>
          <a:xfrm>
            <a:off x="2592925" y="68056"/>
            <a:ext cx="8921984" cy="652757"/>
          </a:xfrm>
        </p:spPr>
        <p:txBody>
          <a:bodyPr/>
          <a:lstStyle/>
          <a:p>
            <a:r>
              <a:rPr lang="en-GB" dirty="0">
                <a:solidFill>
                  <a:srgbClr val="00B050"/>
                </a:solidFill>
                <a:ea typeface="+mj-lt"/>
                <a:cs typeface="+mj-lt"/>
              </a:rPr>
              <a:t>                   FULL SUBTRACTOR</a:t>
            </a:r>
            <a:endParaRPr lang="en-GB" dirty="0">
              <a:ea typeface="+mj-lt"/>
              <a:cs typeface="+mj-lt"/>
            </a:endParaRPr>
          </a:p>
          <a:p>
            <a:endParaRPr lang="en-GB" dirty="0"/>
          </a:p>
        </p:txBody>
      </p:sp>
      <p:sp>
        <p:nvSpPr>
          <p:cNvPr id="3" name="Content Placeholder 2">
            <a:extLst>
              <a:ext uri="{FF2B5EF4-FFF2-40B4-BE49-F238E27FC236}">
                <a16:creationId xmlns:a16="http://schemas.microsoft.com/office/drawing/2014/main" id="{F9407CE4-A771-4B85-8D16-D7C525F2457D}"/>
              </a:ext>
            </a:extLst>
          </p:cNvPr>
          <p:cNvSpPr>
            <a:spLocks noGrp="1"/>
          </p:cNvSpPr>
          <p:nvPr>
            <p:ph idx="1"/>
          </p:nvPr>
        </p:nvSpPr>
        <p:spPr>
          <a:xfrm>
            <a:off x="1775726" y="774357"/>
            <a:ext cx="10037804" cy="5960648"/>
          </a:xfrm>
        </p:spPr>
        <p:txBody>
          <a:bodyPr vert="horz" lIns="91440" tIns="45720" rIns="91440" bIns="45720" rtlCol="0" anchor="t">
            <a:normAutofit/>
          </a:bodyPr>
          <a:lstStyle/>
          <a:p>
            <a:r>
              <a:rPr lang="en-GB" sz="2400" dirty="0">
                <a:ea typeface="+mn-lt"/>
                <a:cs typeface="+mn-lt"/>
              </a:rPr>
              <a:t>A combinational circuit which subtracts 3 binary digits and produce the SUM and BORROW as its output is known as FULL SUBTRACTOR.</a:t>
            </a:r>
            <a:endParaRPr lang="en-US" sz="2400" dirty="0">
              <a:ea typeface="+mn-lt"/>
              <a:cs typeface="+mn-lt"/>
            </a:endParaRPr>
          </a:p>
          <a:p>
            <a:r>
              <a:rPr lang="en-GB" sz="2400" dirty="0">
                <a:ea typeface="+mn-lt"/>
                <a:cs typeface="+mn-lt"/>
              </a:rPr>
              <a:t>For 3 binary variables we have 8 possible combination and thus eight different combination of subtraction is performed by this circuit.</a:t>
            </a:r>
            <a:endParaRPr lang="en-US" sz="2400" dirty="0">
              <a:ea typeface="+mn-lt"/>
              <a:cs typeface="+mn-lt"/>
            </a:endParaRPr>
          </a:p>
          <a:p>
            <a:endParaRPr lang="en-GB" sz="2400" dirty="0"/>
          </a:p>
        </p:txBody>
      </p:sp>
      <p:pic>
        <p:nvPicPr>
          <p:cNvPr id="4" name="Picture 4" descr="A screenshot of a cell phone&#10;&#10;Description generated with very high confidence">
            <a:extLst>
              <a:ext uri="{FF2B5EF4-FFF2-40B4-BE49-F238E27FC236}">
                <a16:creationId xmlns:a16="http://schemas.microsoft.com/office/drawing/2014/main" id="{29ACB8BC-AA35-49AA-B546-B1EBDE3C8628}"/>
              </a:ext>
            </a:extLst>
          </p:cNvPr>
          <p:cNvPicPr>
            <a:picLocks noChangeAspect="1"/>
          </p:cNvPicPr>
          <p:nvPr/>
        </p:nvPicPr>
        <p:blipFill>
          <a:blip r:embed="rId2"/>
          <a:stretch>
            <a:fillRect/>
          </a:stretch>
        </p:blipFill>
        <p:spPr>
          <a:xfrm>
            <a:off x="8726573" y="3903191"/>
            <a:ext cx="3398879" cy="2882212"/>
          </a:xfrm>
          <a:prstGeom prst="rect">
            <a:avLst/>
          </a:prstGeom>
        </p:spPr>
      </p:pic>
      <p:pic>
        <p:nvPicPr>
          <p:cNvPr id="6" name="Picture 6" descr="A close up of text on a white background&#10;&#10;Description generated with high confidence">
            <a:extLst>
              <a:ext uri="{FF2B5EF4-FFF2-40B4-BE49-F238E27FC236}">
                <a16:creationId xmlns:a16="http://schemas.microsoft.com/office/drawing/2014/main" id="{1DC4EBF2-C738-4DE0-BC7A-91380F19B5D0}"/>
              </a:ext>
            </a:extLst>
          </p:cNvPr>
          <p:cNvPicPr>
            <a:picLocks noChangeAspect="1"/>
          </p:cNvPicPr>
          <p:nvPr/>
        </p:nvPicPr>
        <p:blipFill>
          <a:blip r:embed="rId3"/>
          <a:stretch>
            <a:fillRect/>
          </a:stretch>
        </p:blipFill>
        <p:spPr>
          <a:xfrm>
            <a:off x="1933833" y="4252566"/>
            <a:ext cx="3618469" cy="2255544"/>
          </a:xfrm>
          <a:prstGeom prst="rect">
            <a:avLst/>
          </a:prstGeom>
        </p:spPr>
      </p:pic>
      <p:pic>
        <p:nvPicPr>
          <p:cNvPr id="8" name="Picture 8" descr="A close up of a clock&#10;&#10;Description generated with high confidence">
            <a:extLst>
              <a:ext uri="{FF2B5EF4-FFF2-40B4-BE49-F238E27FC236}">
                <a16:creationId xmlns:a16="http://schemas.microsoft.com/office/drawing/2014/main" id="{FD81F466-A19E-44A7-92D7-E2ECCF7F269D}"/>
              </a:ext>
            </a:extLst>
          </p:cNvPr>
          <p:cNvPicPr>
            <a:picLocks noChangeAspect="1"/>
          </p:cNvPicPr>
          <p:nvPr/>
        </p:nvPicPr>
        <p:blipFill>
          <a:blip r:embed="rId4"/>
          <a:stretch>
            <a:fillRect/>
          </a:stretch>
        </p:blipFill>
        <p:spPr>
          <a:xfrm>
            <a:off x="5589373" y="4521051"/>
            <a:ext cx="2743200" cy="554978"/>
          </a:xfrm>
          <a:prstGeom prst="rect">
            <a:avLst/>
          </a:prstGeom>
        </p:spPr>
      </p:pic>
      <p:pic>
        <p:nvPicPr>
          <p:cNvPr id="10" name="Picture 10" descr="A picture containing keyboard&#10;&#10;Description generated with very high confidence">
            <a:extLst>
              <a:ext uri="{FF2B5EF4-FFF2-40B4-BE49-F238E27FC236}">
                <a16:creationId xmlns:a16="http://schemas.microsoft.com/office/drawing/2014/main" id="{D432E30E-40AE-4CFD-B9E8-43372B1854B1}"/>
              </a:ext>
            </a:extLst>
          </p:cNvPr>
          <p:cNvPicPr>
            <a:picLocks noChangeAspect="1"/>
          </p:cNvPicPr>
          <p:nvPr/>
        </p:nvPicPr>
        <p:blipFill>
          <a:blip r:embed="rId5"/>
          <a:stretch>
            <a:fillRect/>
          </a:stretch>
        </p:blipFill>
        <p:spPr>
          <a:xfrm>
            <a:off x="5352535" y="3014267"/>
            <a:ext cx="2928551" cy="1086899"/>
          </a:xfrm>
          <a:prstGeom prst="rect">
            <a:avLst/>
          </a:prstGeom>
        </p:spPr>
      </p:pic>
    </p:spTree>
    <p:extLst>
      <p:ext uri="{BB962C8B-B14F-4D97-AF65-F5344CB8AC3E}">
        <p14:creationId xmlns:p14="http://schemas.microsoft.com/office/powerpoint/2010/main" val="1686263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99D1-39E9-447A-B129-0090E0693B03}"/>
              </a:ext>
            </a:extLst>
          </p:cNvPr>
          <p:cNvSpPr>
            <a:spLocks noGrp="1"/>
          </p:cNvSpPr>
          <p:nvPr>
            <p:ph type="title"/>
          </p:nvPr>
        </p:nvSpPr>
        <p:spPr>
          <a:xfrm>
            <a:off x="2592925" y="47462"/>
            <a:ext cx="8921984" cy="776322"/>
          </a:xfrm>
        </p:spPr>
        <p:txBody>
          <a:bodyPr/>
          <a:lstStyle/>
          <a:p>
            <a:r>
              <a:rPr lang="en-GB">
                <a:solidFill>
                  <a:srgbClr val="00B050"/>
                </a:solidFill>
              </a:rPr>
              <a:t>                      ENCORDER</a:t>
            </a:r>
          </a:p>
        </p:txBody>
      </p:sp>
      <p:sp>
        <p:nvSpPr>
          <p:cNvPr id="3" name="Content Placeholder 2">
            <a:extLst>
              <a:ext uri="{FF2B5EF4-FFF2-40B4-BE49-F238E27FC236}">
                <a16:creationId xmlns:a16="http://schemas.microsoft.com/office/drawing/2014/main" id="{70081379-6DA1-435B-A2DB-251B6E02188C}"/>
              </a:ext>
            </a:extLst>
          </p:cNvPr>
          <p:cNvSpPr>
            <a:spLocks noGrp="1"/>
          </p:cNvSpPr>
          <p:nvPr>
            <p:ph idx="1"/>
          </p:nvPr>
        </p:nvSpPr>
        <p:spPr>
          <a:xfrm>
            <a:off x="1610969" y="609601"/>
            <a:ext cx="10501183" cy="6248972"/>
          </a:xfrm>
        </p:spPr>
        <p:txBody>
          <a:bodyPr vert="horz" lIns="91440" tIns="45720" rIns="91440" bIns="45720" rtlCol="0" anchor="t">
            <a:normAutofit/>
          </a:bodyPr>
          <a:lstStyle/>
          <a:p>
            <a:r>
              <a:rPr lang="en-GB" sz="2400"/>
              <a:t>Encorder is basically a combinational circuit which has many inputs and many outputs and is used to convert other code into binary code.</a:t>
            </a:r>
            <a:endParaRPr lang="en-US"/>
          </a:p>
          <a:p>
            <a:r>
              <a:rPr lang="en-GB" sz="2400"/>
              <a:t>At a time only one input will be HIGH and the corresponding binary code will be given at the output side.</a:t>
            </a:r>
            <a:endParaRPr lang="en-GB" dirty="0"/>
          </a:p>
          <a:p>
            <a:pPr marL="0" indent="0">
              <a:buNone/>
            </a:pPr>
            <a:r>
              <a:rPr lang="en-GB" sz="2400"/>
              <a:t> Few basic kinds of encorder are given as example below. </a:t>
            </a:r>
          </a:p>
          <a:p>
            <a:pPr marL="457200" indent="-457200">
              <a:buAutoNum type="arabicPeriod"/>
            </a:pPr>
            <a:r>
              <a:rPr lang="en-GB" sz="2400"/>
              <a:t>Octal to binary (8x3 encorder)</a:t>
            </a:r>
            <a:endParaRPr lang="en-GB" sz="2400" dirty="0"/>
          </a:p>
          <a:p>
            <a:pPr marL="457200" indent="-457200">
              <a:buAutoNum type="arabicPeriod"/>
            </a:pPr>
            <a:r>
              <a:rPr lang="en-GB" sz="2400"/>
              <a:t>Hexadimal to binary (16x4 encorder)</a:t>
            </a:r>
            <a:endParaRPr lang="en-GB" sz="2400" dirty="0"/>
          </a:p>
          <a:p>
            <a:pPr marL="457200" indent="-457200">
              <a:buAutoNum type="arabicPeriod"/>
            </a:pPr>
            <a:r>
              <a:rPr lang="en-GB" sz="2400"/>
              <a:t>Bcd to binary(10x4 encorder)</a:t>
            </a:r>
            <a:endParaRPr lang="en-GB" sz="2400" dirty="0"/>
          </a:p>
          <a:p>
            <a:pPr marL="457200" indent="-457200">
              <a:buAutoNum type="arabicPeriod"/>
            </a:pPr>
            <a:endParaRPr lang="en-GB" sz="2400" dirty="0"/>
          </a:p>
        </p:txBody>
      </p:sp>
      <p:pic>
        <p:nvPicPr>
          <p:cNvPr id="4" name="Picture 4" descr="A screenshot of a cell phone&#10;&#10;Description generated with very high confidence">
            <a:extLst>
              <a:ext uri="{FF2B5EF4-FFF2-40B4-BE49-F238E27FC236}">
                <a16:creationId xmlns:a16="http://schemas.microsoft.com/office/drawing/2014/main" id="{AE6BC3B0-3031-4914-A7BF-7E22ED43F11A}"/>
              </a:ext>
            </a:extLst>
          </p:cNvPr>
          <p:cNvPicPr>
            <a:picLocks noChangeAspect="1"/>
          </p:cNvPicPr>
          <p:nvPr/>
        </p:nvPicPr>
        <p:blipFill>
          <a:blip r:embed="rId2"/>
          <a:stretch>
            <a:fillRect/>
          </a:stretch>
        </p:blipFill>
        <p:spPr>
          <a:xfrm>
            <a:off x="9047465" y="3361810"/>
            <a:ext cx="2870370" cy="2101163"/>
          </a:xfrm>
          <a:prstGeom prst="rect">
            <a:avLst/>
          </a:prstGeom>
        </p:spPr>
      </p:pic>
      <p:pic>
        <p:nvPicPr>
          <p:cNvPr id="6" name="Picture 6" descr="A picture containing text&#10;&#10;Description generated with very high confidence">
            <a:extLst>
              <a:ext uri="{FF2B5EF4-FFF2-40B4-BE49-F238E27FC236}">
                <a16:creationId xmlns:a16="http://schemas.microsoft.com/office/drawing/2014/main" id="{6B91D366-1CD2-4989-B624-87C07C8A5810}"/>
              </a:ext>
            </a:extLst>
          </p:cNvPr>
          <p:cNvPicPr>
            <a:picLocks noChangeAspect="1"/>
          </p:cNvPicPr>
          <p:nvPr/>
        </p:nvPicPr>
        <p:blipFill>
          <a:blip r:embed="rId3"/>
          <a:stretch>
            <a:fillRect/>
          </a:stretch>
        </p:blipFill>
        <p:spPr>
          <a:xfrm>
            <a:off x="1730718" y="4856334"/>
            <a:ext cx="2758131" cy="1768818"/>
          </a:xfrm>
          <a:prstGeom prst="rect">
            <a:avLst/>
          </a:prstGeom>
        </p:spPr>
      </p:pic>
      <p:pic>
        <p:nvPicPr>
          <p:cNvPr id="8" name="Picture 8" descr="A picture containing screen, clock&#10;&#10;Description generated with very high confidence">
            <a:extLst>
              <a:ext uri="{FF2B5EF4-FFF2-40B4-BE49-F238E27FC236}">
                <a16:creationId xmlns:a16="http://schemas.microsoft.com/office/drawing/2014/main" id="{1E004089-CF77-4441-A759-2C85D2187E07}"/>
              </a:ext>
            </a:extLst>
          </p:cNvPr>
          <p:cNvPicPr>
            <a:picLocks noChangeAspect="1"/>
          </p:cNvPicPr>
          <p:nvPr/>
        </p:nvPicPr>
        <p:blipFill>
          <a:blip r:embed="rId4"/>
          <a:stretch>
            <a:fillRect/>
          </a:stretch>
        </p:blipFill>
        <p:spPr>
          <a:xfrm>
            <a:off x="5136292" y="4785588"/>
            <a:ext cx="3031524" cy="1838229"/>
          </a:xfrm>
          <a:prstGeom prst="rect">
            <a:avLst/>
          </a:prstGeom>
        </p:spPr>
      </p:pic>
    </p:spTree>
    <p:extLst>
      <p:ext uri="{BB962C8B-B14F-4D97-AF65-F5344CB8AC3E}">
        <p14:creationId xmlns:p14="http://schemas.microsoft.com/office/powerpoint/2010/main" val="2493376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7C0A-06DF-44D0-A199-2C41749A9D17}"/>
              </a:ext>
            </a:extLst>
          </p:cNvPr>
          <p:cNvSpPr>
            <a:spLocks noGrp="1"/>
          </p:cNvSpPr>
          <p:nvPr>
            <p:ph type="title"/>
          </p:nvPr>
        </p:nvSpPr>
        <p:spPr>
          <a:xfrm>
            <a:off x="2592925" y="6273"/>
            <a:ext cx="8921984" cy="714538"/>
          </a:xfrm>
        </p:spPr>
        <p:txBody>
          <a:bodyPr/>
          <a:lstStyle/>
          <a:p>
            <a:r>
              <a:rPr lang="en-GB">
                <a:solidFill>
                  <a:srgbClr val="00B050"/>
                </a:solidFill>
              </a:rPr>
              <a:t>                        DECORDER</a:t>
            </a:r>
          </a:p>
        </p:txBody>
      </p:sp>
      <p:sp>
        <p:nvSpPr>
          <p:cNvPr id="3" name="Content Placeholder 2">
            <a:extLst>
              <a:ext uri="{FF2B5EF4-FFF2-40B4-BE49-F238E27FC236}">
                <a16:creationId xmlns:a16="http://schemas.microsoft.com/office/drawing/2014/main" id="{3A9E83C4-487F-48BD-B000-85CE331E4781}"/>
              </a:ext>
            </a:extLst>
          </p:cNvPr>
          <p:cNvSpPr>
            <a:spLocks noGrp="1"/>
          </p:cNvSpPr>
          <p:nvPr>
            <p:ph idx="1"/>
          </p:nvPr>
        </p:nvSpPr>
        <p:spPr>
          <a:xfrm>
            <a:off x="1466808" y="599303"/>
            <a:ext cx="10593858" cy="6321053"/>
          </a:xfrm>
        </p:spPr>
        <p:txBody>
          <a:bodyPr vert="horz" lIns="91440" tIns="45720" rIns="91440" bIns="45720" rtlCol="0" anchor="t">
            <a:normAutofit/>
          </a:bodyPr>
          <a:lstStyle/>
          <a:p>
            <a:r>
              <a:rPr lang="en-GB" sz="2400">
                <a:ea typeface="+mn-lt"/>
                <a:cs typeface="+mn-lt"/>
              </a:rPr>
              <a:t>Decorder is basically a combinational circuit which has many inputs and many outputs and is used to convert binary code into any other code.</a:t>
            </a:r>
            <a:endParaRPr lang="en-US" sz="2400">
              <a:ea typeface="+mn-lt"/>
              <a:cs typeface="+mn-lt"/>
            </a:endParaRPr>
          </a:p>
          <a:p>
            <a:r>
              <a:rPr lang="en-GB" sz="2400">
                <a:ea typeface="+mn-lt"/>
                <a:cs typeface="+mn-lt"/>
              </a:rPr>
              <a:t>At a time all inputs will be HIGH representing a binary code and the corresponding other code will be given at the output side with only one output as HIGH </a:t>
            </a:r>
            <a:r>
              <a:rPr lang="en-GB" sz="2400" dirty="0">
                <a:ea typeface="+mn-lt"/>
                <a:cs typeface="+mn-lt"/>
              </a:rPr>
              <a:t>.</a:t>
            </a:r>
          </a:p>
          <a:p>
            <a:r>
              <a:rPr lang="en-GB" sz="2400">
                <a:ea typeface="+mn-lt"/>
                <a:cs typeface="+mn-lt"/>
              </a:rPr>
              <a:t> Few basic kinds of decorder are given as example below. </a:t>
            </a:r>
          </a:p>
          <a:p>
            <a:pPr marL="457200" indent="-457200">
              <a:buAutoNum type="arabicPeriod"/>
            </a:pPr>
            <a:r>
              <a:rPr lang="en-GB" sz="2400" dirty="0">
                <a:ea typeface="+mn-lt"/>
                <a:cs typeface="+mn-lt"/>
              </a:rPr>
              <a:t> </a:t>
            </a:r>
            <a:r>
              <a:rPr lang="en-GB" sz="2400">
                <a:ea typeface="+mn-lt"/>
                <a:cs typeface="+mn-lt"/>
              </a:rPr>
              <a:t>Binary to octal (3x8 decorder)</a:t>
            </a:r>
          </a:p>
          <a:p>
            <a:pPr marL="457200" indent="-457200">
              <a:buAutoNum type="arabicPeriod"/>
            </a:pPr>
            <a:r>
              <a:rPr lang="en-GB" sz="2400" dirty="0">
                <a:ea typeface="+mn-lt"/>
                <a:cs typeface="+mn-lt"/>
              </a:rPr>
              <a:t> </a:t>
            </a:r>
            <a:r>
              <a:rPr lang="en-GB" sz="2400">
                <a:ea typeface="+mn-lt"/>
                <a:cs typeface="+mn-lt"/>
              </a:rPr>
              <a:t>Binary to hexadecimal (4x16 decorder)</a:t>
            </a:r>
          </a:p>
          <a:p>
            <a:pPr marL="0" indent="0">
              <a:buNone/>
            </a:pPr>
            <a:endParaRPr lang="en-GB" sz="2400" dirty="0"/>
          </a:p>
          <a:p>
            <a:endParaRPr lang="en-GB" sz="2400" dirty="0"/>
          </a:p>
        </p:txBody>
      </p:sp>
      <p:pic>
        <p:nvPicPr>
          <p:cNvPr id="4" name="Picture 4" descr="A close up of a device&#10;&#10;Description generated with high confidence">
            <a:extLst>
              <a:ext uri="{FF2B5EF4-FFF2-40B4-BE49-F238E27FC236}">
                <a16:creationId xmlns:a16="http://schemas.microsoft.com/office/drawing/2014/main" id="{8D395F18-4F1B-49A8-A3EA-DB4484761AD2}"/>
              </a:ext>
            </a:extLst>
          </p:cNvPr>
          <p:cNvPicPr>
            <a:picLocks noChangeAspect="1"/>
          </p:cNvPicPr>
          <p:nvPr/>
        </p:nvPicPr>
        <p:blipFill>
          <a:blip r:embed="rId2"/>
          <a:stretch>
            <a:fillRect/>
          </a:stretch>
        </p:blipFill>
        <p:spPr>
          <a:xfrm>
            <a:off x="9076553" y="3545488"/>
            <a:ext cx="2801894" cy="2042726"/>
          </a:xfrm>
          <a:prstGeom prst="rect">
            <a:avLst/>
          </a:prstGeom>
        </p:spPr>
      </p:pic>
      <p:pic>
        <p:nvPicPr>
          <p:cNvPr id="6" name="Picture 6" descr="A screen shot of a clock&#10;&#10;Description generated with very high confidence">
            <a:extLst>
              <a:ext uri="{FF2B5EF4-FFF2-40B4-BE49-F238E27FC236}">
                <a16:creationId xmlns:a16="http://schemas.microsoft.com/office/drawing/2014/main" id="{DA708E27-9C76-4AAA-8C03-90231CBC30B0}"/>
              </a:ext>
            </a:extLst>
          </p:cNvPr>
          <p:cNvPicPr>
            <a:picLocks noChangeAspect="1"/>
          </p:cNvPicPr>
          <p:nvPr/>
        </p:nvPicPr>
        <p:blipFill>
          <a:blip r:embed="rId3"/>
          <a:stretch>
            <a:fillRect/>
          </a:stretch>
        </p:blipFill>
        <p:spPr>
          <a:xfrm>
            <a:off x="1542535" y="4752267"/>
            <a:ext cx="3464009" cy="1688630"/>
          </a:xfrm>
          <a:prstGeom prst="rect">
            <a:avLst/>
          </a:prstGeom>
        </p:spPr>
      </p:pic>
    </p:spTree>
    <p:extLst>
      <p:ext uri="{BB962C8B-B14F-4D97-AF65-F5344CB8AC3E}">
        <p14:creationId xmlns:p14="http://schemas.microsoft.com/office/powerpoint/2010/main" val="1880522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D2A-1598-417A-9500-70E37568A41A}"/>
              </a:ext>
            </a:extLst>
          </p:cNvPr>
          <p:cNvSpPr>
            <a:spLocks noGrp="1"/>
          </p:cNvSpPr>
          <p:nvPr>
            <p:ph type="title"/>
          </p:nvPr>
        </p:nvSpPr>
        <p:spPr>
          <a:xfrm>
            <a:off x="2592925" y="68056"/>
            <a:ext cx="8921984" cy="704242"/>
          </a:xfrm>
        </p:spPr>
        <p:txBody>
          <a:bodyPr/>
          <a:lstStyle/>
          <a:p>
            <a:r>
              <a:rPr lang="en-GB">
                <a:solidFill>
                  <a:srgbClr val="00B050"/>
                </a:solidFill>
              </a:rPr>
              <a:t>                    MULTIPLEXERS</a:t>
            </a:r>
          </a:p>
        </p:txBody>
      </p:sp>
      <p:sp>
        <p:nvSpPr>
          <p:cNvPr id="3" name="Content Placeholder 2">
            <a:extLst>
              <a:ext uri="{FF2B5EF4-FFF2-40B4-BE49-F238E27FC236}">
                <a16:creationId xmlns:a16="http://schemas.microsoft.com/office/drawing/2014/main" id="{0570B6B8-96EE-42F2-91FA-EFA022337BB5}"/>
              </a:ext>
            </a:extLst>
          </p:cNvPr>
          <p:cNvSpPr>
            <a:spLocks noGrp="1"/>
          </p:cNvSpPr>
          <p:nvPr>
            <p:ph idx="1"/>
          </p:nvPr>
        </p:nvSpPr>
        <p:spPr>
          <a:xfrm>
            <a:off x="1621267" y="671384"/>
            <a:ext cx="10490885" cy="6125405"/>
          </a:xfrm>
        </p:spPr>
        <p:txBody>
          <a:bodyPr vert="horz" lIns="91440" tIns="45720" rIns="91440" bIns="45720" rtlCol="0" anchor="t">
            <a:normAutofit/>
          </a:bodyPr>
          <a:lstStyle/>
          <a:p>
            <a:r>
              <a:rPr lang="en-GB" sz="2400"/>
              <a:t>MUX is a combinational circuit which has many input lines and single output line,depending upon the select lines ,one of the input lines is selected at a time and the data available on the input line will be tranferred to the output line.So it is also known as ….</a:t>
            </a:r>
          </a:p>
          <a:p>
            <a:pPr marL="457200" indent="-457200">
              <a:buAutoNum type="romanUcPeriod"/>
            </a:pPr>
            <a:r>
              <a:rPr lang="en-GB" sz="2400"/>
              <a:t>Many to one circuit</a:t>
            </a:r>
          </a:p>
          <a:p>
            <a:pPr marL="457200" indent="-457200">
              <a:buAutoNum type="romanUcPeriod"/>
            </a:pPr>
            <a:r>
              <a:rPr lang="en-GB" sz="2400"/>
              <a:t>Parrallel to serial data converter</a:t>
            </a:r>
            <a:endParaRPr lang="en-GB" sz="2400" dirty="0"/>
          </a:p>
        </p:txBody>
      </p:sp>
      <p:pic>
        <p:nvPicPr>
          <p:cNvPr id="4" name="Picture 4" descr="A close up of a logo&#10;&#10;Description generated with very high confidence">
            <a:extLst>
              <a:ext uri="{FF2B5EF4-FFF2-40B4-BE49-F238E27FC236}">
                <a16:creationId xmlns:a16="http://schemas.microsoft.com/office/drawing/2014/main" id="{F64AFBE0-5A32-4562-AFBC-AC28E41E1A0B}"/>
              </a:ext>
            </a:extLst>
          </p:cNvPr>
          <p:cNvPicPr>
            <a:picLocks noChangeAspect="1"/>
          </p:cNvPicPr>
          <p:nvPr/>
        </p:nvPicPr>
        <p:blipFill>
          <a:blip r:embed="rId2"/>
          <a:stretch>
            <a:fillRect/>
          </a:stretch>
        </p:blipFill>
        <p:spPr>
          <a:xfrm>
            <a:off x="9379293" y="2298872"/>
            <a:ext cx="2247900" cy="2857500"/>
          </a:xfrm>
          <a:prstGeom prst="rect">
            <a:avLst/>
          </a:prstGeom>
        </p:spPr>
      </p:pic>
      <p:pic>
        <p:nvPicPr>
          <p:cNvPr id="6" name="Picture 6" descr="A picture containing cabinet&#10;&#10;Description generated with very high confidence">
            <a:extLst>
              <a:ext uri="{FF2B5EF4-FFF2-40B4-BE49-F238E27FC236}">
                <a16:creationId xmlns:a16="http://schemas.microsoft.com/office/drawing/2014/main" id="{ECA04BB8-059B-41F7-81FB-3B44533F3D6C}"/>
              </a:ext>
            </a:extLst>
          </p:cNvPr>
          <p:cNvPicPr>
            <a:picLocks noChangeAspect="1"/>
          </p:cNvPicPr>
          <p:nvPr/>
        </p:nvPicPr>
        <p:blipFill>
          <a:blip r:embed="rId3"/>
          <a:stretch>
            <a:fillRect/>
          </a:stretch>
        </p:blipFill>
        <p:spPr>
          <a:xfrm>
            <a:off x="1583724" y="4054003"/>
            <a:ext cx="3010929" cy="2354048"/>
          </a:xfrm>
          <a:prstGeom prst="rect">
            <a:avLst/>
          </a:prstGeom>
        </p:spPr>
      </p:pic>
      <p:sp>
        <p:nvSpPr>
          <p:cNvPr id="8" name="TextBox 7">
            <a:extLst>
              <a:ext uri="{FF2B5EF4-FFF2-40B4-BE49-F238E27FC236}">
                <a16:creationId xmlns:a16="http://schemas.microsoft.com/office/drawing/2014/main" id="{C7FB0DB3-3825-4F6E-9DC4-AF6458B78107}"/>
              </a:ext>
            </a:extLst>
          </p:cNvPr>
          <p:cNvSpPr txBox="1"/>
          <p:nvPr/>
        </p:nvSpPr>
        <p:spPr>
          <a:xfrm>
            <a:off x="4868563" y="4116858"/>
            <a:ext cx="42363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Y=</a:t>
            </a:r>
            <a:r>
              <a:rPr lang="en-GB">
                <a:solidFill>
                  <a:schemeClr val="accent1">
                    <a:lumMod val="60000"/>
                    <a:lumOff val="40000"/>
                  </a:schemeClr>
                </a:solidFill>
              </a:rPr>
              <a:t>S2'S1'S0'D0+</a:t>
            </a:r>
            <a:r>
              <a:rPr lang="en-GB">
                <a:solidFill>
                  <a:schemeClr val="accent1">
                    <a:lumMod val="60000"/>
                    <a:lumOff val="40000"/>
                  </a:schemeClr>
                </a:solidFill>
                <a:ea typeface="+mn-lt"/>
                <a:cs typeface="+mn-lt"/>
              </a:rPr>
              <a:t>S2'S1'S0D1+S2'S1S0'D2+….........+S2S1S0D7</a:t>
            </a:r>
          </a:p>
        </p:txBody>
      </p:sp>
      <p:sp>
        <p:nvSpPr>
          <p:cNvPr id="9" name="TextBox 8">
            <a:extLst>
              <a:ext uri="{FF2B5EF4-FFF2-40B4-BE49-F238E27FC236}">
                <a16:creationId xmlns:a16="http://schemas.microsoft.com/office/drawing/2014/main" id="{64EF9490-FF54-4B49-8B96-E54B6195AA31}"/>
              </a:ext>
            </a:extLst>
          </p:cNvPr>
          <p:cNvSpPr txBox="1"/>
          <p:nvPr/>
        </p:nvSpPr>
        <p:spPr>
          <a:xfrm>
            <a:off x="5289465" y="354921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u="sng"/>
              <a:t>OUTPUT:</a:t>
            </a:r>
          </a:p>
        </p:txBody>
      </p:sp>
    </p:spTree>
    <p:extLst>
      <p:ext uri="{BB962C8B-B14F-4D97-AF65-F5344CB8AC3E}">
        <p14:creationId xmlns:p14="http://schemas.microsoft.com/office/powerpoint/2010/main" val="1306025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06BB-9A48-4CA8-9F2B-55E6B369AB1E}"/>
              </a:ext>
            </a:extLst>
          </p:cNvPr>
          <p:cNvSpPr>
            <a:spLocks noGrp="1"/>
          </p:cNvSpPr>
          <p:nvPr>
            <p:ph type="title"/>
          </p:nvPr>
        </p:nvSpPr>
        <p:spPr>
          <a:xfrm>
            <a:off x="2592925" y="68056"/>
            <a:ext cx="8921984" cy="693945"/>
          </a:xfrm>
        </p:spPr>
        <p:txBody>
          <a:bodyPr>
            <a:normAutofit/>
          </a:bodyPr>
          <a:lstStyle/>
          <a:p>
            <a:r>
              <a:rPr lang="en-GB" dirty="0"/>
              <a:t>                       </a:t>
            </a:r>
            <a:r>
              <a:rPr lang="en-GB">
                <a:solidFill>
                  <a:srgbClr val="00B050"/>
                </a:solidFill>
                <a:ea typeface="+mj-lt"/>
                <a:cs typeface="+mj-lt"/>
              </a:rPr>
              <a:t>DEMULTIPLEXERS</a:t>
            </a:r>
            <a:endParaRPr lang="en-GB"/>
          </a:p>
        </p:txBody>
      </p:sp>
      <p:sp>
        <p:nvSpPr>
          <p:cNvPr id="3" name="Content Placeholder 2">
            <a:extLst>
              <a:ext uri="{FF2B5EF4-FFF2-40B4-BE49-F238E27FC236}">
                <a16:creationId xmlns:a16="http://schemas.microsoft.com/office/drawing/2014/main" id="{1EBD4C7D-3F49-4A15-BED6-A0DD179ACF66}"/>
              </a:ext>
            </a:extLst>
          </p:cNvPr>
          <p:cNvSpPr>
            <a:spLocks noGrp="1"/>
          </p:cNvSpPr>
          <p:nvPr>
            <p:ph idx="1"/>
          </p:nvPr>
        </p:nvSpPr>
        <p:spPr>
          <a:xfrm>
            <a:off x="1631564" y="825844"/>
            <a:ext cx="9873048" cy="5960648"/>
          </a:xfrm>
        </p:spPr>
        <p:txBody>
          <a:bodyPr vert="horz" lIns="91440" tIns="45720" rIns="91440" bIns="45720" rtlCol="0" anchor="t">
            <a:normAutofit/>
          </a:bodyPr>
          <a:lstStyle/>
          <a:p>
            <a:r>
              <a:rPr lang="en-GB" sz="2400">
                <a:ea typeface="+mn-lt"/>
                <a:cs typeface="+mn-lt"/>
              </a:rPr>
              <a:t>DEMUX is a combinational circuit which has ONLY ONE input line and many output lines,depending upon the select lines ,one of the ouput lines is selected at a time and the data available on the input line will be tranferred to the selected output line.So it is also known as ….</a:t>
            </a:r>
            <a:endParaRPr lang="en-US" sz="2400">
              <a:ea typeface="+mn-lt"/>
              <a:cs typeface="+mn-lt"/>
            </a:endParaRPr>
          </a:p>
          <a:p>
            <a:pPr marL="457200" indent="-457200">
              <a:buAutoNum type="romanUcPeriod"/>
            </a:pPr>
            <a:r>
              <a:rPr lang="en-GB" sz="2400">
                <a:ea typeface="+mn-lt"/>
                <a:cs typeface="+mn-lt"/>
              </a:rPr>
              <a:t>One to many circuit</a:t>
            </a:r>
            <a:endParaRPr lang="en-US" sz="2400">
              <a:ea typeface="+mn-lt"/>
              <a:cs typeface="+mn-lt"/>
            </a:endParaRPr>
          </a:p>
          <a:p>
            <a:pPr marL="457200" indent="-457200">
              <a:buAutoNum type="romanUcPeriod"/>
            </a:pPr>
            <a:r>
              <a:rPr lang="en-GB" sz="2400">
                <a:ea typeface="+mn-lt"/>
                <a:cs typeface="+mn-lt"/>
              </a:rPr>
              <a:t>Serial to parallel data converter</a:t>
            </a:r>
            <a:endParaRPr lang="en-US" sz="2400">
              <a:ea typeface="+mn-lt"/>
              <a:cs typeface="+mn-lt"/>
            </a:endParaRPr>
          </a:p>
          <a:p>
            <a:endParaRPr lang="en-GB" sz="2400" dirty="0"/>
          </a:p>
        </p:txBody>
      </p:sp>
      <p:pic>
        <p:nvPicPr>
          <p:cNvPr id="4" name="Picture 4" descr="A close up of a logo&#10;&#10;Description generated with very high confidence">
            <a:extLst>
              <a:ext uri="{FF2B5EF4-FFF2-40B4-BE49-F238E27FC236}">
                <a16:creationId xmlns:a16="http://schemas.microsoft.com/office/drawing/2014/main" id="{C00F63DD-EA98-4F75-8213-A880023D2A95}"/>
              </a:ext>
            </a:extLst>
          </p:cNvPr>
          <p:cNvPicPr>
            <a:picLocks noChangeAspect="1"/>
          </p:cNvPicPr>
          <p:nvPr/>
        </p:nvPicPr>
        <p:blipFill>
          <a:blip r:embed="rId2"/>
          <a:stretch>
            <a:fillRect/>
          </a:stretch>
        </p:blipFill>
        <p:spPr>
          <a:xfrm>
            <a:off x="8410833" y="2780696"/>
            <a:ext cx="3371335" cy="3314878"/>
          </a:xfrm>
          <a:prstGeom prst="rect">
            <a:avLst/>
          </a:prstGeom>
        </p:spPr>
      </p:pic>
      <p:pic>
        <p:nvPicPr>
          <p:cNvPr id="6" name="Picture 6" descr="A picture containing clock, drawing&#10;&#10;Description generated with very high confidence">
            <a:extLst>
              <a:ext uri="{FF2B5EF4-FFF2-40B4-BE49-F238E27FC236}">
                <a16:creationId xmlns:a16="http://schemas.microsoft.com/office/drawing/2014/main" id="{63807C13-E094-4E06-A499-230E0D5C0B44}"/>
              </a:ext>
            </a:extLst>
          </p:cNvPr>
          <p:cNvPicPr>
            <a:picLocks noChangeAspect="1"/>
          </p:cNvPicPr>
          <p:nvPr/>
        </p:nvPicPr>
        <p:blipFill>
          <a:blip r:embed="rId3"/>
          <a:stretch>
            <a:fillRect/>
          </a:stretch>
        </p:blipFill>
        <p:spPr>
          <a:xfrm>
            <a:off x="1789799" y="4388323"/>
            <a:ext cx="2619375" cy="2115607"/>
          </a:xfrm>
          <a:prstGeom prst="rect">
            <a:avLst/>
          </a:prstGeom>
        </p:spPr>
      </p:pic>
      <p:sp>
        <p:nvSpPr>
          <p:cNvPr id="9" name="TextBox 8">
            <a:extLst>
              <a:ext uri="{FF2B5EF4-FFF2-40B4-BE49-F238E27FC236}">
                <a16:creationId xmlns:a16="http://schemas.microsoft.com/office/drawing/2014/main" id="{3D45682C-D7B6-4B4F-A22B-D04A43B047B1}"/>
              </a:ext>
            </a:extLst>
          </p:cNvPr>
          <p:cNvSpPr txBox="1"/>
          <p:nvPr/>
        </p:nvSpPr>
        <p:spPr>
          <a:xfrm>
            <a:off x="4959951" y="394051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t>OUTPUT:</a:t>
            </a:r>
            <a:endParaRPr lang="en-US"/>
          </a:p>
        </p:txBody>
      </p:sp>
      <p:sp>
        <p:nvSpPr>
          <p:cNvPr id="10" name="TextBox 9">
            <a:extLst>
              <a:ext uri="{FF2B5EF4-FFF2-40B4-BE49-F238E27FC236}">
                <a16:creationId xmlns:a16="http://schemas.microsoft.com/office/drawing/2014/main" id="{759ECB87-DD31-4BF6-9F8A-FAF3EE326EAD}"/>
              </a:ext>
            </a:extLst>
          </p:cNvPr>
          <p:cNvSpPr txBox="1"/>
          <p:nvPr/>
        </p:nvSpPr>
        <p:spPr>
          <a:xfrm>
            <a:off x="4660042" y="4557068"/>
            <a:ext cx="27431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C00000"/>
                </a:solidFill>
              </a:rPr>
              <a:t>D0=   S1'S0'</a:t>
            </a:r>
            <a:endParaRPr lang="en-US">
              <a:solidFill>
                <a:srgbClr val="C00000"/>
              </a:solidFill>
            </a:endParaRPr>
          </a:p>
          <a:p>
            <a:r>
              <a:rPr lang="en-GB">
                <a:solidFill>
                  <a:srgbClr val="C00000"/>
                </a:solidFill>
              </a:rPr>
              <a:t>D1= </a:t>
            </a:r>
            <a:r>
              <a:rPr lang="en-GB">
                <a:solidFill>
                  <a:srgbClr val="C00000"/>
                </a:solidFill>
                <a:ea typeface="+mn-lt"/>
                <a:cs typeface="+mn-lt"/>
              </a:rPr>
              <a:t>  S1'S0</a:t>
            </a:r>
            <a:endParaRPr lang="en-GB" dirty="0">
              <a:solidFill>
                <a:srgbClr val="C00000"/>
              </a:solidFill>
            </a:endParaRPr>
          </a:p>
          <a:p>
            <a:r>
              <a:rPr lang="en-GB">
                <a:solidFill>
                  <a:srgbClr val="C00000"/>
                </a:solidFill>
              </a:rPr>
              <a:t>D2=</a:t>
            </a:r>
            <a:r>
              <a:rPr lang="en-GB">
                <a:solidFill>
                  <a:srgbClr val="C00000"/>
                </a:solidFill>
                <a:ea typeface="+mn-lt"/>
                <a:cs typeface="+mn-lt"/>
              </a:rPr>
              <a:t>   S1S0'</a:t>
            </a:r>
          </a:p>
          <a:p>
            <a:r>
              <a:rPr lang="en-GB">
                <a:solidFill>
                  <a:srgbClr val="C00000"/>
                </a:solidFill>
              </a:rPr>
              <a:t>D3=</a:t>
            </a:r>
            <a:r>
              <a:rPr lang="en-GB">
                <a:solidFill>
                  <a:srgbClr val="C00000"/>
                </a:solidFill>
                <a:ea typeface="+mn-lt"/>
                <a:cs typeface="+mn-lt"/>
              </a:rPr>
              <a:t>   S1S0</a:t>
            </a:r>
          </a:p>
          <a:p>
            <a:endParaRPr lang="en-GB" dirty="0">
              <a:solidFill>
                <a:srgbClr val="C00000"/>
              </a:solidFill>
            </a:endParaRPr>
          </a:p>
        </p:txBody>
      </p:sp>
    </p:spTree>
    <p:extLst>
      <p:ext uri="{BB962C8B-B14F-4D97-AF65-F5344CB8AC3E}">
        <p14:creationId xmlns:p14="http://schemas.microsoft.com/office/powerpoint/2010/main" val="471542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7216-A988-47AC-97F4-8C8BAF74F968}"/>
              </a:ext>
            </a:extLst>
          </p:cNvPr>
          <p:cNvSpPr>
            <a:spLocks noGrp="1"/>
          </p:cNvSpPr>
          <p:nvPr>
            <p:ph type="title"/>
          </p:nvPr>
        </p:nvSpPr>
        <p:spPr>
          <a:xfrm>
            <a:off x="2592925" y="98948"/>
            <a:ext cx="8921984" cy="1239701"/>
          </a:xfrm>
        </p:spPr>
        <p:txBody>
          <a:bodyPr/>
          <a:lstStyle/>
          <a:p>
            <a:r>
              <a:rPr lang="en-GB">
                <a:solidFill>
                  <a:srgbClr val="00B050"/>
                </a:solidFill>
              </a:rPr>
              <a:t>INDUSTRIAL APPLICATION OF COMBINATIONAL </a:t>
            </a:r>
            <a:r>
              <a:rPr lang="en-GB" dirty="0">
                <a:solidFill>
                  <a:srgbClr val="00B050"/>
                </a:solidFill>
              </a:rPr>
              <a:t>CIRCUITS</a:t>
            </a:r>
          </a:p>
        </p:txBody>
      </p:sp>
      <p:sp>
        <p:nvSpPr>
          <p:cNvPr id="3" name="Content Placeholder 2">
            <a:extLst>
              <a:ext uri="{FF2B5EF4-FFF2-40B4-BE49-F238E27FC236}">
                <a16:creationId xmlns:a16="http://schemas.microsoft.com/office/drawing/2014/main" id="{B2CEEF34-1A1B-42C2-B1B3-85161FD11F1E}"/>
              </a:ext>
            </a:extLst>
          </p:cNvPr>
          <p:cNvSpPr>
            <a:spLocks noGrp="1"/>
          </p:cNvSpPr>
          <p:nvPr>
            <p:ph idx="1"/>
          </p:nvPr>
        </p:nvSpPr>
        <p:spPr>
          <a:xfrm>
            <a:off x="1374131" y="1248033"/>
            <a:ext cx="10686535" cy="5466378"/>
          </a:xfrm>
        </p:spPr>
        <p:txBody>
          <a:bodyPr vert="horz" lIns="91440" tIns="45720" rIns="91440" bIns="45720" rtlCol="0" anchor="t">
            <a:normAutofit/>
          </a:bodyPr>
          <a:lstStyle/>
          <a:p>
            <a:r>
              <a:rPr lang="en-GB" sz="2400">
                <a:ea typeface="+mn-lt"/>
                <a:cs typeface="+mn-lt"/>
              </a:rPr>
              <a:t>Combinational circuits find their application in various digital systems which are readily used in industries nowadays.Most of the combinational circuits like adders and subtractors are used by digital calculator </a:t>
            </a:r>
          </a:p>
          <a:p>
            <a:r>
              <a:rPr lang="en-GB" sz="2400">
                <a:ea typeface="+mn-lt"/>
                <a:cs typeface="+mn-lt"/>
              </a:rPr>
              <a:t>Multiplexers and de-multiplexers are used in Synchronous Time Domain Multiplexing Technique, to achieve multi-line communication via single wire.</a:t>
            </a:r>
            <a:endParaRPr lang="en-GB" sz="2400"/>
          </a:p>
          <a:p>
            <a:r>
              <a:rPr lang="en-GB" sz="2400">
                <a:ea typeface="+mn-lt"/>
                <a:cs typeface="+mn-lt"/>
              </a:rPr>
              <a:t>Decoders and Encoders are used to design RAM from registers to cut off the power consumption.</a:t>
            </a:r>
            <a:endParaRPr lang="en-GB" sz="2400" dirty="0"/>
          </a:p>
          <a:p>
            <a:endParaRPr lang="en-GB" sz="2400" dirty="0"/>
          </a:p>
        </p:txBody>
      </p:sp>
    </p:spTree>
    <p:extLst>
      <p:ext uri="{BB962C8B-B14F-4D97-AF65-F5344CB8AC3E}">
        <p14:creationId xmlns:p14="http://schemas.microsoft.com/office/powerpoint/2010/main" val="62733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DD293-3E62-4474-8FE2-DD72BD7E00AB}"/>
              </a:ext>
            </a:extLst>
          </p:cNvPr>
          <p:cNvSpPr>
            <a:spLocks noGrp="1"/>
          </p:cNvSpPr>
          <p:nvPr>
            <p:ph type="title"/>
          </p:nvPr>
        </p:nvSpPr>
        <p:spPr>
          <a:xfrm>
            <a:off x="649224" y="645106"/>
            <a:ext cx="5122652" cy="1259894"/>
          </a:xfrm>
        </p:spPr>
        <p:txBody>
          <a:bodyPr>
            <a:normAutofit/>
          </a:bodyPr>
          <a:lstStyle/>
          <a:p>
            <a:r>
              <a:rPr lang="en-GB" sz="3100"/>
              <a:t>                    CONCLUSION</a:t>
            </a:r>
          </a:p>
        </p:txBody>
      </p:sp>
      <p:sp>
        <p:nvSpPr>
          <p:cNvPr id="11" name="Rectangle 10">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CE67796-115E-4E25-970C-482A798E458F}"/>
              </a:ext>
            </a:extLst>
          </p:cNvPr>
          <p:cNvSpPr>
            <a:spLocks noGrp="1"/>
          </p:cNvSpPr>
          <p:nvPr>
            <p:ph idx="1"/>
          </p:nvPr>
        </p:nvSpPr>
        <p:spPr>
          <a:xfrm>
            <a:off x="649225" y="2133600"/>
            <a:ext cx="5122652" cy="3759253"/>
          </a:xfrm>
        </p:spPr>
        <p:txBody>
          <a:bodyPr vert="horz" lIns="91440" tIns="45720" rIns="91440" bIns="45720" rtlCol="0">
            <a:normAutofit/>
          </a:bodyPr>
          <a:lstStyle/>
          <a:p>
            <a:r>
              <a:rPr lang="en-GB"/>
              <a:t>In this PPT,we've gone through several aspects of combinational circuits ,its types ,features,working and importance in designing digital system.Thus we can now conclude that digital systems employ combinational circuits as their building blocks to perform many complex problem.It's uses are so widely spreaded that we come across using these cicuits in calculators,memories etc.</a:t>
            </a:r>
          </a:p>
        </p:txBody>
      </p:sp>
      <p:pic>
        <p:nvPicPr>
          <p:cNvPr id="4" name="Picture 4" descr="A calculator on a table&#10;&#10;Description generated with very high confidence">
            <a:extLst>
              <a:ext uri="{FF2B5EF4-FFF2-40B4-BE49-F238E27FC236}">
                <a16:creationId xmlns:a16="http://schemas.microsoft.com/office/drawing/2014/main" id="{56D94757-49B3-42F1-8CC3-F53EC243A1A0}"/>
              </a:ext>
            </a:extLst>
          </p:cNvPr>
          <p:cNvPicPr>
            <a:picLocks noChangeAspect="1"/>
          </p:cNvPicPr>
          <p:nvPr/>
        </p:nvPicPr>
        <p:blipFill>
          <a:blip r:embed="rId2"/>
          <a:stretch>
            <a:fillRect/>
          </a:stretch>
        </p:blipFill>
        <p:spPr>
          <a:xfrm>
            <a:off x="6193856" y="645106"/>
            <a:ext cx="5247747" cy="5247747"/>
          </a:xfrm>
          <a:prstGeom prst="rect">
            <a:avLst/>
          </a:prstGeom>
        </p:spPr>
      </p:pic>
      <p:sp>
        <p:nvSpPr>
          <p:cNvPr id="13"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994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piece of paper&#10;&#10;Description generated with very high confidence">
            <a:extLst>
              <a:ext uri="{FF2B5EF4-FFF2-40B4-BE49-F238E27FC236}">
                <a16:creationId xmlns:a16="http://schemas.microsoft.com/office/drawing/2014/main" id="{5C93777D-DE84-4D8A-9C43-32AAF7A6EFF2}"/>
              </a:ext>
            </a:extLst>
          </p:cNvPr>
          <p:cNvPicPr>
            <a:picLocks noChangeAspect="1"/>
          </p:cNvPicPr>
          <p:nvPr/>
        </p:nvPicPr>
        <p:blipFill>
          <a:blip r:embed="rId2"/>
          <a:stretch>
            <a:fillRect/>
          </a:stretch>
        </p:blipFill>
        <p:spPr>
          <a:xfrm>
            <a:off x="2442648" y="875143"/>
            <a:ext cx="7759785" cy="5241579"/>
          </a:xfrm>
          <a:prstGeom prst="rect">
            <a:avLst/>
          </a:prstGeom>
        </p:spPr>
      </p:pic>
    </p:spTree>
    <p:extLst>
      <p:ext uri="{BB962C8B-B14F-4D97-AF65-F5344CB8AC3E}">
        <p14:creationId xmlns:p14="http://schemas.microsoft.com/office/powerpoint/2010/main" val="2217207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ECF42F-FC7F-4E71-8555-AC486E08FDEB}"/>
              </a:ext>
            </a:extLst>
          </p:cNvPr>
          <p:cNvSpPr txBox="1"/>
          <p:nvPr/>
        </p:nvSpPr>
        <p:spPr>
          <a:xfrm>
            <a:off x="685800" y="1466850"/>
            <a:ext cx="678180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rabicPeriod"/>
            </a:pPr>
            <a:r>
              <a:rPr lang="en-GB" sz="2000" dirty="0">
                <a:solidFill>
                  <a:schemeClr val="accent1">
                    <a:lumMod val="60000"/>
                    <a:lumOff val="40000"/>
                  </a:schemeClr>
                </a:solidFill>
                <a:latin typeface="Comic Sans MS"/>
              </a:rPr>
              <a:t>INTRODUCTION</a:t>
            </a:r>
          </a:p>
          <a:p>
            <a:pPr marL="514350" indent="-514350">
              <a:buAutoNum type="arabicPeriod"/>
            </a:pPr>
            <a:r>
              <a:rPr lang="en-GB" sz="2000" dirty="0">
                <a:solidFill>
                  <a:schemeClr val="accent1">
                    <a:lumMod val="60000"/>
                    <a:lumOff val="40000"/>
                  </a:schemeClr>
                </a:solidFill>
                <a:latin typeface="Comic Sans MS"/>
              </a:rPr>
              <a:t>CONTENTS</a:t>
            </a:r>
          </a:p>
          <a:p>
            <a:pPr marL="514350" indent="-514350">
              <a:buAutoNum type="arabicPeriod"/>
            </a:pPr>
            <a:r>
              <a:rPr lang="en-GB" sz="2000" dirty="0">
                <a:solidFill>
                  <a:schemeClr val="accent1">
                    <a:lumMod val="60000"/>
                    <a:lumOff val="40000"/>
                  </a:schemeClr>
                </a:solidFill>
                <a:latin typeface="Comic Sans MS"/>
              </a:rPr>
              <a:t>WHAT A COMBINATIONAL CIRCUIT IS</a:t>
            </a:r>
          </a:p>
          <a:p>
            <a:pPr marL="514350" indent="-514350">
              <a:buAutoNum type="arabicPeriod"/>
            </a:pPr>
            <a:r>
              <a:rPr lang="en-GB" sz="2000" dirty="0">
                <a:solidFill>
                  <a:schemeClr val="accent1">
                    <a:lumMod val="60000"/>
                    <a:lumOff val="40000"/>
                  </a:schemeClr>
                </a:solidFill>
                <a:latin typeface="Comic Sans MS"/>
              </a:rPr>
              <a:t>COMBINATIONAL CIRCUITS &amp; ITS  VARIOUS TYPES</a:t>
            </a:r>
          </a:p>
          <a:p>
            <a:pPr marL="514350" indent="-514350">
              <a:buAutoNum type="arabicPeriod"/>
            </a:pPr>
            <a:r>
              <a:rPr lang="en-GB" sz="2000" dirty="0">
                <a:solidFill>
                  <a:schemeClr val="accent1">
                    <a:lumMod val="60000"/>
                    <a:lumOff val="40000"/>
                  </a:schemeClr>
                </a:solidFill>
                <a:latin typeface="Comic Sans MS"/>
              </a:rPr>
              <a:t>ADDERs (H.A &amp; F.A)</a:t>
            </a:r>
          </a:p>
          <a:p>
            <a:pPr marL="514350" indent="-514350">
              <a:buAutoNum type="arabicPeriod"/>
            </a:pPr>
            <a:r>
              <a:rPr lang="en-GB" sz="2000" dirty="0">
                <a:solidFill>
                  <a:schemeClr val="accent1">
                    <a:lumMod val="60000"/>
                    <a:lumOff val="40000"/>
                  </a:schemeClr>
                </a:solidFill>
                <a:latin typeface="Comic Sans MS"/>
              </a:rPr>
              <a:t>SUBTRACTORs(H.S &amp; F.S)</a:t>
            </a:r>
          </a:p>
          <a:p>
            <a:pPr marL="514350" indent="-514350">
              <a:buAutoNum type="arabicPeriod"/>
            </a:pPr>
            <a:r>
              <a:rPr lang="en-GB" sz="2000" dirty="0">
                <a:solidFill>
                  <a:schemeClr val="accent1">
                    <a:lumMod val="60000"/>
                    <a:lumOff val="40000"/>
                  </a:schemeClr>
                </a:solidFill>
                <a:latin typeface="Comic Sans MS"/>
              </a:rPr>
              <a:t>ENCORDERS</a:t>
            </a:r>
          </a:p>
          <a:p>
            <a:pPr marL="514350" indent="-514350">
              <a:buAutoNum type="arabicPeriod"/>
            </a:pPr>
            <a:r>
              <a:rPr lang="en-GB" sz="2000" dirty="0">
                <a:solidFill>
                  <a:schemeClr val="accent1">
                    <a:lumMod val="60000"/>
                    <a:lumOff val="40000"/>
                  </a:schemeClr>
                </a:solidFill>
                <a:latin typeface="Comic Sans MS"/>
              </a:rPr>
              <a:t>DECORDERS</a:t>
            </a:r>
          </a:p>
          <a:p>
            <a:pPr marL="514350" indent="-514350">
              <a:buAutoNum type="arabicPeriod"/>
            </a:pPr>
            <a:r>
              <a:rPr lang="en-GB" sz="2000" dirty="0">
                <a:solidFill>
                  <a:schemeClr val="accent1">
                    <a:lumMod val="60000"/>
                    <a:lumOff val="40000"/>
                  </a:schemeClr>
                </a:solidFill>
                <a:latin typeface="Comic Sans MS"/>
              </a:rPr>
              <a:t>MUX</a:t>
            </a:r>
          </a:p>
          <a:p>
            <a:pPr marL="514350" indent="-514350">
              <a:buAutoNum type="arabicPeriod"/>
            </a:pPr>
            <a:r>
              <a:rPr lang="en-GB" sz="2000" dirty="0">
                <a:solidFill>
                  <a:schemeClr val="accent1">
                    <a:lumMod val="60000"/>
                    <a:lumOff val="40000"/>
                  </a:schemeClr>
                </a:solidFill>
                <a:latin typeface="Comic Sans MS"/>
              </a:rPr>
              <a:t>DEMUX</a:t>
            </a:r>
          </a:p>
          <a:p>
            <a:pPr marL="514350" indent="-514350">
              <a:buAutoNum type="arabicPeriod"/>
            </a:pPr>
            <a:r>
              <a:rPr lang="en-GB" sz="2000" dirty="0">
                <a:solidFill>
                  <a:schemeClr val="accent1">
                    <a:lumMod val="60000"/>
                    <a:lumOff val="40000"/>
                  </a:schemeClr>
                </a:solidFill>
                <a:latin typeface="Comic Sans MS"/>
              </a:rPr>
              <a:t>APPLICATION OF COMBINATIONAL CIRCUITS</a:t>
            </a:r>
          </a:p>
          <a:p>
            <a:pPr marL="514350" indent="-514350">
              <a:buAutoNum type="arabicPeriod"/>
            </a:pPr>
            <a:r>
              <a:rPr lang="en-GB" sz="2000" dirty="0">
                <a:solidFill>
                  <a:schemeClr val="accent1">
                    <a:lumMod val="60000"/>
                    <a:lumOff val="40000"/>
                  </a:schemeClr>
                </a:solidFill>
                <a:latin typeface="Comic Sans MS"/>
              </a:rPr>
              <a:t>CONCLUSION</a:t>
            </a:r>
          </a:p>
          <a:p>
            <a:pPr marL="514350" indent="-514350">
              <a:buAutoNum type="arabicPeriod"/>
            </a:pPr>
            <a:endParaRPr lang="en-GB" sz="2000" dirty="0">
              <a:latin typeface="Comic Sans MS"/>
            </a:endParaRPr>
          </a:p>
        </p:txBody>
      </p:sp>
      <p:sp>
        <p:nvSpPr>
          <p:cNvPr id="3" name="TextBox 2">
            <a:extLst>
              <a:ext uri="{FF2B5EF4-FFF2-40B4-BE49-F238E27FC236}">
                <a16:creationId xmlns:a16="http://schemas.microsoft.com/office/drawing/2014/main" id="{FBDB7049-2634-4AEC-99AC-9FBF6393E95D}"/>
              </a:ext>
            </a:extLst>
          </p:cNvPr>
          <p:cNvSpPr txBox="1"/>
          <p:nvPr/>
        </p:nvSpPr>
        <p:spPr>
          <a:xfrm>
            <a:off x="4829175" y="4191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u="sng" dirty="0">
                <a:solidFill>
                  <a:srgbClr val="00B050"/>
                </a:solidFill>
              </a:rPr>
              <a:t>CONTENTS</a:t>
            </a:r>
          </a:p>
        </p:txBody>
      </p:sp>
    </p:spTree>
    <p:extLst>
      <p:ext uri="{BB962C8B-B14F-4D97-AF65-F5344CB8AC3E}">
        <p14:creationId xmlns:p14="http://schemas.microsoft.com/office/powerpoint/2010/main" val="237188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93D4-7E37-48E6-A443-885F9B188E53}"/>
              </a:ext>
            </a:extLst>
          </p:cNvPr>
          <p:cNvSpPr>
            <a:spLocks noGrp="1"/>
          </p:cNvSpPr>
          <p:nvPr>
            <p:ph type="ctrTitle"/>
          </p:nvPr>
        </p:nvSpPr>
        <p:spPr>
          <a:xfrm>
            <a:off x="2589213" y="66675"/>
            <a:ext cx="8915399" cy="567331"/>
          </a:xfrm>
        </p:spPr>
        <p:txBody>
          <a:bodyPr>
            <a:normAutofit/>
          </a:bodyPr>
          <a:lstStyle/>
          <a:p>
            <a:r>
              <a:rPr lang="en-GB" sz="2800" b="1" dirty="0">
                <a:solidFill>
                  <a:srgbClr val="00B050"/>
                </a:solidFill>
              </a:rPr>
              <a:t>                        INTRODUCTION</a:t>
            </a:r>
          </a:p>
        </p:txBody>
      </p:sp>
      <p:sp>
        <p:nvSpPr>
          <p:cNvPr id="3" name="Subtitle 2">
            <a:extLst>
              <a:ext uri="{FF2B5EF4-FFF2-40B4-BE49-F238E27FC236}">
                <a16:creationId xmlns:a16="http://schemas.microsoft.com/office/drawing/2014/main" id="{5CCAD645-3C72-4042-988E-91167099CCEF}"/>
              </a:ext>
            </a:extLst>
          </p:cNvPr>
          <p:cNvSpPr>
            <a:spLocks noGrp="1"/>
          </p:cNvSpPr>
          <p:nvPr>
            <p:ph type="subTitle" idx="1"/>
          </p:nvPr>
        </p:nvSpPr>
        <p:spPr>
          <a:xfrm>
            <a:off x="1550988" y="738779"/>
            <a:ext cx="8915399" cy="2069258"/>
          </a:xfrm>
        </p:spPr>
        <p:txBody>
          <a:bodyPr>
            <a:normAutofit/>
          </a:bodyPr>
          <a:lstStyle/>
          <a:p>
            <a:r>
              <a:rPr lang="en-GB" sz="2000" b="1" dirty="0"/>
              <a:t>Going through this PPT ,we'll see how the combinational circuits play</a:t>
            </a:r>
            <a:endParaRPr lang="en-US" dirty="0"/>
          </a:p>
          <a:p>
            <a:r>
              <a:rPr lang="en-GB" sz="2000" b="1" dirty="0"/>
              <a:t> an important role in the design of any digital system .Digital systems</a:t>
            </a:r>
            <a:endParaRPr lang="en-GB" dirty="0"/>
          </a:p>
          <a:p>
            <a:r>
              <a:rPr lang="en-GB" sz="2000" b="1" dirty="0"/>
              <a:t> work on bits ,a binary information. Any digital system consists of  various kinds of combinational &amp; sequential circuits . </a:t>
            </a:r>
            <a:endParaRPr lang="en-GB" dirty="0"/>
          </a:p>
        </p:txBody>
      </p:sp>
      <p:pic>
        <p:nvPicPr>
          <p:cNvPr id="4" name="Picture 4" descr="A picture containing clock&#10;&#10;Description generated with very high confidence">
            <a:extLst>
              <a:ext uri="{FF2B5EF4-FFF2-40B4-BE49-F238E27FC236}">
                <a16:creationId xmlns:a16="http://schemas.microsoft.com/office/drawing/2014/main" id="{B2B70F10-7AB6-484F-AF5B-C228C24F2312}"/>
              </a:ext>
            </a:extLst>
          </p:cNvPr>
          <p:cNvPicPr>
            <a:picLocks noChangeAspect="1"/>
          </p:cNvPicPr>
          <p:nvPr/>
        </p:nvPicPr>
        <p:blipFill>
          <a:blip r:embed="rId2"/>
          <a:stretch>
            <a:fillRect/>
          </a:stretch>
        </p:blipFill>
        <p:spPr>
          <a:xfrm>
            <a:off x="2211859" y="3665791"/>
            <a:ext cx="3144794" cy="1905095"/>
          </a:xfrm>
          <a:prstGeom prst="rect">
            <a:avLst/>
          </a:prstGeom>
        </p:spPr>
      </p:pic>
      <p:pic>
        <p:nvPicPr>
          <p:cNvPr id="42" name="Picture 43" descr="A close up of a logo&#10;&#10;Description generated with very high confidence">
            <a:extLst>
              <a:ext uri="{FF2B5EF4-FFF2-40B4-BE49-F238E27FC236}">
                <a16:creationId xmlns:a16="http://schemas.microsoft.com/office/drawing/2014/main" id="{FDB4C1AB-BC0C-4F1A-A28F-A69C184404D9}"/>
              </a:ext>
            </a:extLst>
          </p:cNvPr>
          <p:cNvPicPr>
            <a:picLocks noChangeAspect="1"/>
          </p:cNvPicPr>
          <p:nvPr/>
        </p:nvPicPr>
        <p:blipFill>
          <a:blip r:embed="rId3"/>
          <a:stretch>
            <a:fillRect/>
          </a:stretch>
        </p:blipFill>
        <p:spPr>
          <a:xfrm>
            <a:off x="9487415" y="2444192"/>
            <a:ext cx="2628900" cy="1784264"/>
          </a:xfrm>
          <a:prstGeom prst="rect">
            <a:avLst/>
          </a:prstGeom>
        </p:spPr>
      </p:pic>
      <p:pic>
        <p:nvPicPr>
          <p:cNvPr id="46" name="Picture 46" descr="A picture containing indoor, table, sitting, white&#10;&#10;Description generated with very high confidence">
            <a:extLst>
              <a:ext uri="{FF2B5EF4-FFF2-40B4-BE49-F238E27FC236}">
                <a16:creationId xmlns:a16="http://schemas.microsoft.com/office/drawing/2014/main" id="{8C573ED9-0588-44AA-B9C8-37858787BF0E}"/>
              </a:ext>
            </a:extLst>
          </p:cNvPr>
          <p:cNvPicPr>
            <a:picLocks noChangeAspect="1"/>
          </p:cNvPicPr>
          <p:nvPr/>
        </p:nvPicPr>
        <p:blipFill>
          <a:blip r:embed="rId4"/>
          <a:stretch>
            <a:fillRect/>
          </a:stretch>
        </p:blipFill>
        <p:spPr>
          <a:xfrm>
            <a:off x="6289589" y="4178643"/>
            <a:ext cx="2743200" cy="2465173"/>
          </a:xfrm>
          <a:prstGeom prst="rect">
            <a:avLst/>
          </a:prstGeom>
        </p:spPr>
      </p:pic>
    </p:spTree>
    <p:extLst>
      <p:ext uri="{BB962C8B-B14F-4D97-AF65-F5344CB8AC3E}">
        <p14:creationId xmlns:p14="http://schemas.microsoft.com/office/powerpoint/2010/main" val="155808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7B57-A32A-4A5D-8CDD-A37EF7765AD5}"/>
              </a:ext>
            </a:extLst>
          </p:cNvPr>
          <p:cNvSpPr>
            <a:spLocks noGrp="1"/>
          </p:cNvSpPr>
          <p:nvPr>
            <p:ph type="title"/>
          </p:nvPr>
        </p:nvSpPr>
        <p:spPr>
          <a:xfrm>
            <a:off x="2592925" y="191624"/>
            <a:ext cx="8911687" cy="1095539"/>
          </a:xfrm>
        </p:spPr>
        <p:txBody>
          <a:bodyPr/>
          <a:lstStyle/>
          <a:p>
            <a:r>
              <a:rPr lang="en-GB" dirty="0">
                <a:solidFill>
                  <a:srgbClr val="00B050"/>
                </a:solidFill>
              </a:rPr>
              <a:t>WHAT A COMBINATIONAL CIRCUIT IS...</a:t>
            </a:r>
          </a:p>
        </p:txBody>
      </p:sp>
      <p:sp>
        <p:nvSpPr>
          <p:cNvPr id="3" name="Content Placeholder 2">
            <a:extLst>
              <a:ext uri="{FF2B5EF4-FFF2-40B4-BE49-F238E27FC236}">
                <a16:creationId xmlns:a16="http://schemas.microsoft.com/office/drawing/2014/main" id="{EC1FB7E9-EE13-4ED8-866A-EFF059E27C99}"/>
              </a:ext>
            </a:extLst>
          </p:cNvPr>
          <p:cNvSpPr>
            <a:spLocks noGrp="1"/>
          </p:cNvSpPr>
          <p:nvPr>
            <p:ph idx="1"/>
          </p:nvPr>
        </p:nvSpPr>
        <p:spPr>
          <a:xfrm>
            <a:off x="1497699" y="1402492"/>
            <a:ext cx="9996616" cy="4508730"/>
          </a:xfrm>
        </p:spPr>
        <p:txBody>
          <a:bodyPr vert="horz" lIns="91440" tIns="45720" rIns="91440" bIns="45720" rtlCol="0" anchor="t">
            <a:normAutofit/>
          </a:bodyPr>
          <a:lstStyle/>
          <a:p>
            <a:r>
              <a:rPr lang="en-GB" sz="2400" dirty="0"/>
              <a:t>A combinational circuit consist of logic gates whose outputs at any time are determined directly from the present combination of inputs without regard of previous inputs or outputs.</a:t>
            </a:r>
          </a:p>
          <a:p>
            <a:r>
              <a:rPr lang="en-GB" sz="2400" dirty="0"/>
              <a:t>A combinational circuit performs specific information-processing operation specified logically by a set of Boolean Function.</a:t>
            </a:r>
          </a:p>
          <a:p>
            <a:r>
              <a:rPr lang="en-GB" sz="2400" dirty="0"/>
              <a:t>The output function for a combinational circuit is basically a function of inputs.</a:t>
            </a:r>
          </a:p>
          <a:p>
            <a:r>
              <a:rPr lang="en-GB" sz="2400" dirty="0"/>
              <a:t>In contrast with sequential circuit, combinational circuits are normally faster and less costly as it doesn't employ any memory elements.</a:t>
            </a:r>
          </a:p>
        </p:txBody>
      </p:sp>
    </p:spTree>
    <p:extLst>
      <p:ext uri="{BB962C8B-B14F-4D97-AF65-F5344CB8AC3E}">
        <p14:creationId xmlns:p14="http://schemas.microsoft.com/office/powerpoint/2010/main" val="136773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E646-9BE6-4D3C-9400-BC9EA3F0B8D6}"/>
              </a:ext>
            </a:extLst>
          </p:cNvPr>
          <p:cNvSpPr>
            <a:spLocks noGrp="1"/>
          </p:cNvSpPr>
          <p:nvPr>
            <p:ph type="title"/>
          </p:nvPr>
        </p:nvSpPr>
        <p:spPr>
          <a:xfrm>
            <a:off x="2592925" y="68056"/>
            <a:ext cx="8921984" cy="745432"/>
          </a:xfrm>
        </p:spPr>
        <p:txBody>
          <a:bodyPr>
            <a:normAutofit/>
          </a:bodyPr>
          <a:lstStyle/>
          <a:p>
            <a:r>
              <a:rPr lang="en-GB" sz="2800" b="1" dirty="0">
                <a:solidFill>
                  <a:srgbClr val="00B050"/>
                </a:solidFill>
              </a:rPr>
              <a:t>COMBINATIONAL CIRCUIT AND ITS VARIOUS TYPES</a:t>
            </a:r>
          </a:p>
        </p:txBody>
      </p:sp>
      <p:sp>
        <p:nvSpPr>
          <p:cNvPr id="3" name="Content Placeholder 2">
            <a:extLst>
              <a:ext uri="{FF2B5EF4-FFF2-40B4-BE49-F238E27FC236}">
                <a16:creationId xmlns:a16="http://schemas.microsoft.com/office/drawing/2014/main" id="{271FA1C5-3607-4902-9682-FF16FC8DB691}"/>
              </a:ext>
            </a:extLst>
          </p:cNvPr>
          <p:cNvSpPr>
            <a:spLocks noGrp="1"/>
          </p:cNvSpPr>
          <p:nvPr>
            <p:ph idx="1"/>
          </p:nvPr>
        </p:nvSpPr>
        <p:spPr>
          <a:xfrm>
            <a:off x="1559482" y="1000899"/>
            <a:ext cx="9945130" cy="4910323"/>
          </a:xfrm>
        </p:spPr>
        <p:txBody>
          <a:bodyPr vert="horz" lIns="91440" tIns="45720" rIns="91440" bIns="45720" rtlCol="0" anchor="t">
            <a:normAutofit/>
          </a:bodyPr>
          <a:lstStyle/>
          <a:p>
            <a:pPr marL="0" indent="0">
              <a:buNone/>
            </a:pPr>
            <a:r>
              <a:rPr lang="en-GB" sz="2400" dirty="0"/>
              <a:t>Combinational circuits are found in various forms depending upon the </a:t>
            </a:r>
            <a:r>
              <a:rPr lang="en-GB" sz="2400" dirty="0" err="1"/>
              <a:t>application.Some</a:t>
            </a:r>
            <a:r>
              <a:rPr lang="en-GB" sz="2400" dirty="0"/>
              <a:t> fundamental combinational circuits are listed below.</a:t>
            </a:r>
            <a:endParaRPr lang="en-US" dirty="0"/>
          </a:p>
          <a:p>
            <a:pPr marL="457200" indent="-457200">
              <a:buAutoNum type="arabicParenR"/>
            </a:pPr>
            <a:r>
              <a:rPr lang="en-GB" sz="2400" dirty="0"/>
              <a:t>ADDERS( HALF ADDER &amp;FULL ADDER)</a:t>
            </a:r>
          </a:p>
          <a:p>
            <a:pPr marL="457200" indent="-457200">
              <a:buAutoNum type="arabicParenR"/>
            </a:pPr>
            <a:r>
              <a:rPr lang="en-GB" sz="2400" dirty="0"/>
              <a:t>SUBTRACTOR(HALF SUBTRACTOR &amp; FUL SUBTRACTOR)</a:t>
            </a:r>
          </a:p>
          <a:p>
            <a:pPr marL="457200" indent="-457200">
              <a:buAutoNum type="arabicParenR"/>
            </a:pPr>
            <a:r>
              <a:rPr lang="en-GB" sz="2400" dirty="0"/>
              <a:t>ENCORDERS</a:t>
            </a:r>
          </a:p>
          <a:p>
            <a:pPr marL="457200" indent="-457200">
              <a:buAutoNum type="arabicParenR"/>
            </a:pPr>
            <a:r>
              <a:rPr lang="en-GB" sz="2400" dirty="0"/>
              <a:t>DECORDERS</a:t>
            </a:r>
          </a:p>
          <a:p>
            <a:pPr marL="457200" indent="-457200">
              <a:buAutoNum type="arabicParenR"/>
            </a:pPr>
            <a:r>
              <a:rPr lang="en-GB" sz="2400" dirty="0"/>
              <a:t>MULTIPLEXERS</a:t>
            </a:r>
          </a:p>
          <a:p>
            <a:pPr marL="457200" indent="-457200">
              <a:buAutoNum type="arabicParenR"/>
            </a:pPr>
            <a:r>
              <a:rPr lang="en-GB" sz="2400" dirty="0"/>
              <a:t>DEMULTIPLEXERS</a:t>
            </a:r>
          </a:p>
          <a:p>
            <a:pPr marL="0" indent="0">
              <a:buNone/>
            </a:pPr>
            <a:r>
              <a:rPr lang="en-GB" sz="2400" dirty="0"/>
              <a:t>We'll see each type of combinational circuits in our next slide.</a:t>
            </a:r>
          </a:p>
          <a:p>
            <a:pPr marL="457200" indent="-457200">
              <a:buAutoNum type="arabicParenR"/>
            </a:pPr>
            <a:endParaRPr lang="en-GB" sz="2400" dirty="0"/>
          </a:p>
          <a:p>
            <a:pPr>
              <a:buAutoNum type="arabicParenR"/>
            </a:pPr>
            <a:endParaRPr lang="en-GB" sz="2400" dirty="0"/>
          </a:p>
        </p:txBody>
      </p:sp>
    </p:spTree>
    <p:extLst>
      <p:ext uri="{BB962C8B-B14F-4D97-AF65-F5344CB8AC3E}">
        <p14:creationId xmlns:p14="http://schemas.microsoft.com/office/powerpoint/2010/main" val="238147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84E9-AF61-4FDB-A7E6-1348FCF41A20}"/>
              </a:ext>
            </a:extLst>
          </p:cNvPr>
          <p:cNvSpPr>
            <a:spLocks noGrp="1"/>
          </p:cNvSpPr>
          <p:nvPr>
            <p:ph type="title"/>
          </p:nvPr>
        </p:nvSpPr>
        <p:spPr>
          <a:xfrm>
            <a:off x="2592925" y="57759"/>
            <a:ext cx="8921984" cy="776323"/>
          </a:xfrm>
        </p:spPr>
        <p:txBody>
          <a:bodyPr/>
          <a:lstStyle/>
          <a:p>
            <a:r>
              <a:rPr lang="en-GB" dirty="0">
                <a:solidFill>
                  <a:srgbClr val="00B050"/>
                </a:solidFill>
              </a:rPr>
              <a:t>                          ADDERS</a:t>
            </a:r>
          </a:p>
        </p:txBody>
      </p:sp>
      <p:sp>
        <p:nvSpPr>
          <p:cNvPr id="3" name="Content Placeholder 2">
            <a:extLst>
              <a:ext uri="{FF2B5EF4-FFF2-40B4-BE49-F238E27FC236}">
                <a16:creationId xmlns:a16="http://schemas.microsoft.com/office/drawing/2014/main" id="{FCEC9AB8-5D77-4025-BB47-FA13DBD48517}"/>
              </a:ext>
            </a:extLst>
          </p:cNvPr>
          <p:cNvSpPr>
            <a:spLocks noGrp="1"/>
          </p:cNvSpPr>
          <p:nvPr>
            <p:ph idx="1"/>
          </p:nvPr>
        </p:nvSpPr>
        <p:spPr>
          <a:xfrm>
            <a:off x="1621267" y="691979"/>
            <a:ext cx="10429101" cy="5219243"/>
          </a:xfrm>
        </p:spPr>
        <p:txBody>
          <a:bodyPr vert="horz" lIns="91440" tIns="45720" rIns="91440" bIns="45720" rtlCol="0" anchor="t">
            <a:normAutofit/>
          </a:bodyPr>
          <a:lstStyle/>
          <a:p>
            <a:pPr marL="0" indent="0">
              <a:buNone/>
            </a:pPr>
            <a:r>
              <a:rPr lang="en-GB" sz="2400" dirty="0"/>
              <a:t>Adders are basically an arithmetic operation circuits which adds binary digits and produce the result which are used in digital computers.</a:t>
            </a:r>
            <a:endParaRPr lang="en-US" dirty="0"/>
          </a:p>
          <a:p>
            <a:pPr marL="0" indent="0">
              <a:buNone/>
            </a:pPr>
            <a:r>
              <a:rPr lang="en-GB" sz="2400" dirty="0"/>
              <a:t>Depending upon the number of bits it handles as operands ,Adders are of two types.</a:t>
            </a:r>
          </a:p>
          <a:p>
            <a:pPr marL="457200" indent="-457200">
              <a:buAutoNum type="arabicPeriod"/>
            </a:pPr>
            <a:r>
              <a:rPr lang="en-GB" sz="2400" b="1" dirty="0"/>
              <a:t>Half Adder- 2 bit addition :</a:t>
            </a:r>
            <a:r>
              <a:rPr lang="en-GB" sz="2400" dirty="0"/>
              <a:t> Adds 2 binary bits and produce the result as SUM and CARRY</a:t>
            </a:r>
          </a:p>
          <a:p>
            <a:pPr marL="457200" indent="-457200">
              <a:buAutoNum type="arabicPeriod"/>
            </a:pPr>
            <a:r>
              <a:rPr lang="en-GB" sz="2400" b="1" dirty="0">
                <a:ea typeface="+mn-lt"/>
                <a:cs typeface="+mn-lt"/>
              </a:rPr>
              <a:t>Full Adder- 3 bit addition: </a:t>
            </a:r>
            <a:r>
              <a:rPr lang="en-GB" sz="2400" dirty="0">
                <a:ea typeface="+mn-lt"/>
                <a:cs typeface="+mn-lt"/>
              </a:rPr>
              <a:t>Adds 3 bits (3rd bit is the carry of previous stage) and produce the result as SUM and CARRY.</a:t>
            </a:r>
          </a:p>
          <a:p>
            <a:pPr marL="457200" indent="-457200">
              <a:buAutoNum type="arabicPeriod"/>
            </a:pPr>
            <a:endParaRPr lang="en-GB" sz="2400" dirty="0"/>
          </a:p>
          <a:p>
            <a:pPr marL="457200" indent="-457200">
              <a:buAutoNum type="arabicPeriod"/>
            </a:pPr>
            <a:endParaRPr lang="en-GB" sz="2400" dirty="0"/>
          </a:p>
          <a:p>
            <a:pPr marL="457200" indent="-457200">
              <a:buAutoNum type="arabicPeriod"/>
            </a:pPr>
            <a:endParaRPr lang="en-GB" sz="2400" dirty="0"/>
          </a:p>
          <a:p>
            <a:pPr marL="457200" indent="-457200">
              <a:buAutoNum type="arabicPeriod"/>
            </a:pPr>
            <a:endParaRPr lang="en-GB" sz="2400" dirty="0"/>
          </a:p>
          <a:p>
            <a:pPr marL="457200" indent="-457200">
              <a:buAutoNum type="arabicPeriod"/>
            </a:pPr>
            <a:endParaRPr lang="en-GB" sz="2400" dirty="0"/>
          </a:p>
        </p:txBody>
      </p:sp>
    </p:spTree>
    <p:extLst>
      <p:ext uri="{BB962C8B-B14F-4D97-AF65-F5344CB8AC3E}">
        <p14:creationId xmlns:p14="http://schemas.microsoft.com/office/powerpoint/2010/main" val="24081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C405-667D-45A8-8CAB-3500B7CADE2F}"/>
              </a:ext>
            </a:extLst>
          </p:cNvPr>
          <p:cNvSpPr>
            <a:spLocks noGrp="1"/>
          </p:cNvSpPr>
          <p:nvPr>
            <p:ph type="title"/>
          </p:nvPr>
        </p:nvSpPr>
        <p:spPr>
          <a:xfrm>
            <a:off x="2592925" y="47462"/>
            <a:ext cx="8921984" cy="714539"/>
          </a:xfrm>
        </p:spPr>
        <p:txBody>
          <a:bodyPr/>
          <a:lstStyle/>
          <a:p>
            <a:r>
              <a:rPr lang="en-GB" dirty="0">
                <a:solidFill>
                  <a:srgbClr val="00B050"/>
                </a:solidFill>
              </a:rPr>
              <a:t>                      HALF ADDER</a:t>
            </a:r>
          </a:p>
        </p:txBody>
      </p:sp>
      <p:sp>
        <p:nvSpPr>
          <p:cNvPr id="3" name="Content Placeholder 2">
            <a:extLst>
              <a:ext uri="{FF2B5EF4-FFF2-40B4-BE49-F238E27FC236}">
                <a16:creationId xmlns:a16="http://schemas.microsoft.com/office/drawing/2014/main" id="{2ABC730B-BF26-488A-8EA2-CCA0AAB4CBF0}"/>
              </a:ext>
            </a:extLst>
          </p:cNvPr>
          <p:cNvSpPr>
            <a:spLocks noGrp="1"/>
          </p:cNvSpPr>
          <p:nvPr>
            <p:ph idx="1"/>
          </p:nvPr>
        </p:nvSpPr>
        <p:spPr>
          <a:xfrm>
            <a:off x="1713942" y="722871"/>
            <a:ext cx="9790670" cy="5754702"/>
          </a:xfrm>
        </p:spPr>
        <p:txBody>
          <a:bodyPr vert="horz" lIns="91440" tIns="45720" rIns="91440" bIns="45720" rtlCol="0" anchor="t">
            <a:normAutofit/>
          </a:bodyPr>
          <a:lstStyle/>
          <a:p>
            <a:r>
              <a:rPr lang="en-GB" sz="2400" dirty="0"/>
              <a:t>A combinational circuit which adds 2 binary digits and produce the SUM and CARRY as its output is known as HALF ADDER.</a:t>
            </a:r>
          </a:p>
          <a:p>
            <a:r>
              <a:rPr lang="en-GB" sz="2400" dirty="0"/>
              <a:t>For 2 binary variables we have 4 possible combination and thus four different combination of addition is performed by the circuit.</a:t>
            </a:r>
          </a:p>
          <a:p>
            <a:pPr marL="0" indent="0">
              <a:buNone/>
            </a:pPr>
            <a:endParaRPr lang="en-GB" sz="2400" dirty="0"/>
          </a:p>
        </p:txBody>
      </p:sp>
      <p:pic>
        <p:nvPicPr>
          <p:cNvPr id="6" name="Picture 6" descr="A drawing of a person&#10;&#10;Description generated with high confidence">
            <a:extLst>
              <a:ext uri="{FF2B5EF4-FFF2-40B4-BE49-F238E27FC236}">
                <a16:creationId xmlns:a16="http://schemas.microsoft.com/office/drawing/2014/main" id="{BFBEC37B-7700-4F5D-A654-B04F78E899D0}"/>
              </a:ext>
            </a:extLst>
          </p:cNvPr>
          <p:cNvPicPr>
            <a:picLocks noChangeAspect="1"/>
          </p:cNvPicPr>
          <p:nvPr/>
        </p:nvPicPr>
        <p:blipFill>
          <a:blip r:embed="rId2"/>
          <a:stretch>
            <a:fillRect/>
          </a:stretch>
        </p:blipFill>
        <p:spPr>
          <a:xfrm>
            <a:off x="1795334" y="3530429"/>
            <a:ext cx="3092278" cy="2247899"/>
          </a:xfrm>
          <a:prstGeom prst="rect">
            <a:avLst/>
          </a:prstGeom>
        </p:spPr>
      </p:pic>
      <p:pic>
        <p:nvPicPr>
          <p:cNvPr id="8" name="Picture 8" descr="A close up of text on a white background&#10;&#10;Description generated with very high confidence">
            <a:extLst>
              <a:ext uri="{FF2B5EF4-FFF2-40B4-BE49-F238E27FC236}">
                <a16:creationId xmlns:a16="http://schemas.microsoft.com/office/drawing/2014/main" id="{BC8D5E6B-B211-48B9-9D8C-ED75527DA610}"/>
              </a:ext>
            </a:extLst>
          </p:cNvPr>
          <p:cNvPicPr>
            <a:picLocks noChangeAspect="1"/>
          </p:cNvPicPr>
          <p:nvPr/>
        </p:nvPicPr>
        <p:blipFill>
          <a:blip r:embed="rId3"/>
          <a:stretch>
            <a:fillRect/>
          </a:stretch>
        </p:blipFill>
        <p:spPr>
          <a:xfrm>
            <a:off x="8153399" y="3600375"/>
            <a:ext cx="4040660" cy="2931792"/>
          </a:xfrm>
          <a:prstGeom prst="rect">
            <a:avLst/>
          </a:prstGeom>
        </p:spPr>
      </p:pic>
      <p:sp>
        <p:nvSpPr>
          <p:cNvPr id="10" name="TextBox 9">
            <a:extLst>
              <a:ext uri="{FF2B5EF4-FFF2-40B4-BE49-F238E27FC236}">
                <a16:creationId xmlns:a16="http://schemas.microsoft.com/office/drawing/2014/main" id="{EDA7F6A6-2B33-4EC6-99D1-64A65571D9E3}"/>
              </a:ext>
            </a:extLst>
          </p:cNvPr>
          <p:cNvSpPr txBox="1"/>
          <p:nvPr/>
        </p:nvSpPr>
        <p:spPr>
          <a:xfrm>
            <a:off x="5084805" y="3200399"/>
            <a:ext cx="238279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 A </a:t>
            </a:r>
            <a:r>
              <a:rPr lang="en-GB" b="1" dirty="0"/>
              <a:t>XOR</a:t>
            </a:r>
            <a:r>
              <a:rPr lang="en-GB" dirty="0"/>
              <a:t> B</a:t>
            </a:r>
          </a:p>
          <a:p>
            <a:endParaRPr lang="en-GB" dirty="0"/>
          </a:p>
          <a:p>
            <a:r>
              <a:rPr lang="en-GB" dirty="0"/>
              <a:t>C = A </a:t>
            </a:r>
            <a:r>
              <a:rPr lang="en-GB" b="1" dirty="0"/>
              <a:t>AND</a:t>
            </a:r>
            <a:r>
              <a:rPr lang="en-GB" dirty="0"/>
              <a:t> B</a:t>
            </a:r>
          </a:p>
        </p:txBody>
      </p:sp>
    </p:spTree>
    <p:extLst>
      <p:ext uri="{BB962C8B-B14F-4D97-AF65-F5344CB8AC3E}">
        <p14:creationId xmlns:p14="http://schemas.microsoft.com/office/powerpoint/2010/main" val="223665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7F6D-30FE-4CCA-AFE1-6AEDAA84E999}"/>
              </a:ext>
            </a:extLst>
          </p:cNvPr>
          <p:cNvSpPr>
            <a:spLocks noGrp="1"/>
          </p:cNvSpPr>
          <p:nvPr>
            <p:ph type="title"/>
          </p:nvPr>
        </p:nvSpPr>
        <p:spPr>
          <a:xfrm>
            <a:off x="2592925" y="57759"/>
            <a:ext cx="8921984" cy="663053"/>
          </a:xfrm>
        </p:spPr>
        <p:txBody>
          <a:bodyPr/>
          <a:lstStyle/>
          <a:p>
            <a:r>
              <a:rPr lang="en-GB" dirty="0"/>
              <a:t>                       </a:t>
            </a:r>
            <a:r>
              <a:rPr lang="en-GB" dirty="0">
                <a:solidFill>
                  <a:srgbClr val="00B050"/>
                </a:solidFill>
              </a:rPr>
              <a:t>FULL ADDER</a:t>
            </a:r>
          </a:p>
        </p:txBody>
      </p:sp>
      <p:sp>
        <p:nvSpPr>
          <p:cNvPr id="3" name="Content Placeholder 2">
            <a:extLst>
              <a:ext uri="{FF2B5EF4-FFF2-40B4-BE49-F238E27FC236}">
                <a16:creationId xmlns:a16="http://schemas.microsoft.com/office/drawing/2014/main" id="{F90BD9AF-AA98-4695-87F9-07EBB4E755E6}"/>
              </a:ext>
            </a:extLst>
          </p:cNvPr>
          <p:cNvSpPr>
            <a:spLocks noGrp="1"/>
          </p:cNvSpPr>
          <p:nvPr>
            <p:ph idx="1"/>
          </p:nvPr>
        </p:nvSpPr>
        <p:spPr>
          <a:xfrm>
            <a:off x="1621267" y="712573"/>
            <a:ext cx="9883345" cy="5795892"/>
          </a:xfrm>
        </p:spPr>
        <p:txBody>
          <a:bodyPr vert="horz" lIns="91440" tIns="45720" rIns="91440" bIns="45720" rtlCol="0" anchor="t">
            <a:normAutofit/>
          </a:bodyPr>
          <a:lstStyle/>
          <a:p>
            <a:r>
              <a:rPr lang="en-GB" sz="2400" dirty="0">
                <a:ea typeface="+mn-lt"/>
                <a:cs typeface="+mn-lt"/>
              </a:rPr>
              <a:t>When the adder circuit deals with 3 input variables ,the adder so formed is called FULL </a:t>
            </a:r>
            <a:r>
              <a:rPr lang="en-GB" sz="2400" dirty="0" err="1">
                <a:ea typeface="+mn-lt"/>
                <a:cs typeface="+mn-lt"/>
              </a:rPr>
              <a:t>ADDER.The</a:t>
            </a:r>
            <a:r>
              <a:rPr lang="en-GB" sz="2400" dirty="0">
                <a:ea typeface="+mn-lt"/>
                <a:cs typeface="+mn-lt"/>
              </a:rPr>
              <a:t> 3rd input is basically the carry from the previous stage addition.</a:t>
            </a:r>
          </a:p>
          <a:p>
            <a:r>
              <a:rPr lang="en-GB" sz="2400" dirty="0">
                <a:ea typeface="+mn-lt"/>
                <a:cs typeface="+mn-lt"/>
              </a:rPr>
              <a:t>For 3 binary variables we have 8 possible combination and thus eight different combination of addition is performed by this circuit.</a:t>
            </a:r>
          </a:p>
          <a:p>
            <a:endParaRPr lang="en-GB" sz="2400" dirty="0"/>
          </a:p>
          <a:p>
            <a:pPr marL="457200" indent="-457200">
              <a:buFont typeface="Wingdings" charset="2"/>
              <a:buChar char="q"/>
            </a:pPr>
            <a:endParaRPr lang="en-GB" sz="2400" dirty="0"/>
          </a:p>
        </p:txBody>
      </p:sp>
      <p:pic>
        <p:nvPicPr>
          <p:cNvPr id="4" name="Picture 4" descr="A drawing of a face&#10;&#10;Description generated with high confidence">
            <a:extLst>
              <a:ext uri="{FF2B5EF4-FFF2-40B4-BE49-F238E27FC236}">
                <a16:creationId xmlns:a16="http://schemas.microsoft.com/office/drawing/2014/main" id="{7C98DE76-73C4-49FB-BEC3-84CA6E080C5A}"/>
              </a:ext>
            </a:extLst>
          </p:cNvPr>
          <p:cNvPicPr>
            <a:picLocks noChangeAspect="1"/>
          </p:cNvPicPr>
          <p:nvPr/>
        </p:nvPicPr>
        <p:blipFill>
          <a:blip r:embed="rId2"/>
          <a:stretch>
            <a:fillRect/>
          </a:stretch>
        </p:blipFill>
        <p:spPr>
          <a:xfrm>
            <a:off x="1700213" y="4081591"/>
            <a:ext cx="3375196" cy="2144411"/>
          </a:xfrm>
          <a:prstGeom prst="rect">
            <a:avLst/>
          </a:prstGeom>
        </p:spPr>
      </p:pic>
      <p:pic>
        <p:nvPicPr>
          <p:cNvPr id="8" name="Picture 8" descr="A close up of a window&#10;&#10;Description generated with high confidence">
            <a:extLst>
              <a:ext uri="{FF2B5EF4-FFF2-40B4-BE49-F238E27FC236}">
                <a16:creationId xmlns:a16="http://schemas.microsoft.com/office/drawing/2014/main" id="{5925B929-6598-40A8-8BAD-619215E8874E}"/>
              </a:ext>
            </a:extLst>
          </p:cNvPr>
          <p:cNvPicPr>
            <a:picLocks noChangeAspect="1"/>
          </p:cNvPicPr>
          <p:nvPr/>
        </p:nvPicPr>
        <p:blipFill>
          <a:blip r:embed="rId3"/>
          <a:stretch>
            <a:fillRect/>
          </a:stretch>
        </p:blipFill>
        <p:spPr>
          <a:xfrm>
            <a:off x="8768150" y="3835229"/>
            <a:ext cx="2945025" cy="2595947"/>
          </a:xfrm>
          <a:prstGeom prst="rect">
            <a:avLst/>
          </a:prstGeom>
        </p:spPr>
      </p:pic>
      <p:pic>
        <p:nvPicPr>
          <p:cNvPr id="10" name="Picture 10">
            <a:extLst>
              <a:ext uri="{FF2B5EF4-FFF2-40B4-BE49-F238E27FC236}">
                <a16:creationId xmlns:a16="http://schemas.microsoft.com/office/drawing/2014/main" id="{8A2718F9-62AA-49FB-959C-CBD3B5121C9B}"/>
              </a:ext>
            </a:extLst>
          </p:cNvPr>
          <p:cNvPicPr>
            <a:picLocks noChangeAspect="1"/>
          </p:cNvPicPr>
          <p:nvPr/>
        </p:nvPicPr>
        <p:blipFill>
          <a:blip r:embed="rId4"/>
          <a:stretch>
            <a:fillRect/>
          </a:stretch>
        </p:blipFill>
        <p:spPr>
          <a:xfrm>
            <a:off x="5315207" y="3073871"/>
            <a:ext cx="2581018" cy="545499"/>
          </a:xfrm>
          <a:prstGeom prst="rect">
            <a:avLst/>
          </a:prstGeom>
        </p:spPr>
      </p:pic>
      <p:pic>
        <p:nvPicPr>
          <p:cNvPr id="12" name="Picture 12">
            <a:extLst>
              <a:ext uri="{FF2B5EF4-FFF2-40B4-BE49-F238E27FC236}">
                <a16:creationId xmlns:a16="http://schemas.microsoft.com/office/drawing/2014/main" id="{F91D9BEA-26E0-4755-8C73-429A0222C67C}"/>
              </a:ext>
            </a:extLst>
          </p:cNvPr>
          <p:cNvPicPr>
            <a:picLocks noChangeAspect="1"/>
          </p:cNvPicPr>
          <p:nvPr/>
        </p:nvPicPr>
        <p:blipFill>
          <a:blip r:embed="rId5"/>
          <a:stretch>
            <a:fillRect/>
          </a:stretch>
        </p:blipFill>
        <p:spPr>
          <a:xfrm>
            <a:off x="5362575" y="3731353"/>
            <a:ext cx="1703687" cy="527994"/>
          </a:xfrm>
          <a:prstGeom prst="rect">
            <a:avLst/>
          </a:prstGeom>
        </p:spPr>
      </p:pic>
    </p:spTree>
    <p:extLst>
      <p:ext uri="{BB962C8B-B14F-4D97-AF65-F5344CB8AC3E}">
        <p14:creationId xmlns:p14="http://schemas.microsoft.com/office/powerpoint/2010/main" val="776163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5B1B-8DFF-4EF6-8248-73EB1EA6AA3B}"/>
              </a:ext>
            </a:extLst>
          </p:cNvPr>
          <p:cNvSpPr>
            <a:spLocks noGrp="1"/>
          </p:cNvSpPr>
          <p:nvPr>
            <p:ph type="title"/>
          </p:nvPr>
        </p:nvSpPr>
        <p:spPr>
          <a:xfrm>
            <a:off x="2592925" y="47462"/>
            <a:ext cx="8921984" cy="704242"/>
          </a:xfrm>
        </p:spPr>
        <p:txBody>
          <a:bodyPr/>
          <a:lstStyle/>
          <a:p>
            <a:r>
              <a:rPr lang="en-GB" dirty="0">
                <a:solidFill>
                  <a:srgbClr val="00B050"/>
                </a:solidFill>
              </a:rPr>
              <a:t>                      SUBTRACTOR</a:t>
            </a:r>
          </a:p>
        </p:txBody>
      </p:sp>
      <p:sp>
        <p:nvSpPr>
          <p:cNvPr id="3" name="Content Placeholder 2">
            <a:extLst>
              <a:ext uri="{FF2B5EF4-FFF2-40B4-BE49-F238E27FC236}">
                <a16:creationId xmlns:a16="http://schemas.microsoft.com/office/drawing/2014/main" id="{EDF095BC-FB22-4B28-9838-BEC74AF5A5E0}"/>
              </a:ext>
            </a:extLst>
          </p:cNvPr>
          <p:cNvSpPr>
            <a:spLocks noGrp="1"/>
          </p:cNvSpPr>
          <p:nvPr>
            <p:ph idx="1"/>
          </p:nvPr>
        </p:nvSpPr>
        <p:spPr>
          <a:xfrm>
            <a:off x="1672753" y="856735"/>
            <a:ext cx="10202561" cy="5559054"/>
          </a:xfrm>
        </p:spPr>
        <p:txBody>
          <a:bodyPr vert="horz" lIns="91440" tIns="45720" rIns="91440" bIns="45720" rtlCol="0" anchor="t">
            <a:normAutofit/>
          </a:bodyPr>
          <a:lstStyle/>
          <a:p>
            <a:r>
              <a:rPr lang="en-GB" sz="2400" dirty="0">
                <a:ea typeface="+mn-lt"/>
                <a:cs typeface="+mn-lt"/>
              </a:rPr>
              <a:t>Subtractor are basically an arithmetic operation circuits which subtracts binary digits and produce the result which are used in digital computers.</a:t>
            </a:r>
            <a:endParaRPr lang="en-US" sz="2400" dirty="0">
              <a:ea typeface="+mn-lt"/>
              <a:cs typeface="+mn-lt"/>
            </a:endParaRPr>
          </a:p>
          <a:p>
            <a:r>
              <a:rPr lang="en-GB" sz="2400" dirty="0">
                <a:ea typeface="+mn-lt"/>
                <a:cs typeface="+mn-lt"/>
              </a:rPr>
              <a:t>Depending upon the number of bits it handles as operands ,Subtractors are of two types.</a:t>
            </a:r>
            <a:endParaRPr lang="en-US" sz="2400" dirty="0">
              <a:ea typeface="+mn-lt"/>
              <a:cs typeface="+mn-lt"/>
            </a:endParaRPr>
          </a:p>
          <a:p>
            <a:pPr marL="457200" indent="-457200">
              <a:buAutoNum type="arabicPeriod"/>
            </a:pPr>
            <a:r>
              <a:rPr lang="en-GB" sz="2400" b="1" dirty="0">
                <a:ea typeface="+mn-lt"/>
                <a:cs typeface="+mn-lt"/>
              </a:rPr>
              <a:t>Half Subtractor- 2 bit subtraction :</a:t>
            </a:r>
            <a:r>
              <a:rPr lang="en-GB" sz="2400" dirty="0">
                <a:ea typeface="+mn-lt"/>
                <a:cs typeface="+mn-lt"/>
              </a:rPr>
              <a:t> subtracts 2 binary bits and produce the result as SUM and BORROW</a:t>
            </a:r>
            <a:endParaRPr lang="en-US" sz="2400" dirty="0">
              <a:ea typeface="+mn-lt"/>
              <a:cs typeface="+mn-lt"/>
            </a:endParaRPr>
          </a:p>
          <a:p>
            <a:pPr marL="457200" indent="-457200">
              <a:buAutoNum type="arabicPeriod"/>
            </a:pPr>
            <a:r>
              <a:rPr lang="en-GB" sz="2400" b="1" dirty="0">
                <a:ea typeface="+mn-lt"/>
                <a:cs typeface="+mn-lt"/>
              </a:rPr>
              <a:t>Full Subtractor- 3 bit subtraction: </a:t>
            </a:r>
            <a:r>
              <a:rPr lang="en-GB" sz="2400" dirty="0">
                <a:ea typeface="+mn-lt"/>
                <a:cs typeface="+mn-lt"/>
              </a:rPr>
              <a:t>subtracts 3 bits (3rd bit is the borrow from previous stage) and produce the result as SUM and BORROW.</a:t>
            </a:r>
            <a:endParaRPr lang="en-US" sz="2400">
              <a:ea typeface="+mn-lt"/>
              <a:cs typeface="+mn-lt"/>
            </a:endParaRPr>
          </a:p>
          <a:p>
            <a:pPr marL="457200" indent="-457200">
              <a:buAutoNum type="arabicPeriod"/>
            </a:pPr>
            <a:endParaRPr lang="en-GB" sz="2400" dirty="0">
              <a:ea typeface="+mn-lt"/>
              <a:cs typeface="+mn-lt"/>
            </a:endParaRPr>
          </a:p>
          <a:p>
            <a:endParaRPr lang="en-GB" sz="2400" dirty="0"/>
          </a:p>
          <a:p>
            <a:endParaRPr lang="en-GB" sz="2400" dirty="0"/>
          </a:p>
        </p:txBody>
      </p:sp>
    </p:spTree>
    <p:extLst>
      <p:ext uri="{BB962C8B-B14F-4D97-AF65-F5344CB8AC3E}">
        <p14:creationId xmlns:p14="http://schemas.microsoft.com/office/powerpoint/2010/main" val="705589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Combinational circuits and   its industrial application</vt:lpstr>
      <vt:lpstr>PowerPoint Presentation</vt:lpstr>
      <vt:lpstr>                        INTRODUCTION</vt:lpstr>
      <vt:lpstr>WHAT A COMBINATIONAL CIRCUIT IS...</vt:lpstr>
      <vt:lpstr>COMBINATIONAL CIRCUIT AND ITS VARIOUS TYPES</vt:lpstr>
      <vt:lpstr>                          ADDERS</vt:lpstr>
      <vt:lpstr>                      HALF ADDER</vt:lpstr>
      <vt:lpstr>                       FULL ADDER</vt:lpstr>
      <vt:lpstr>                      SUBTRACTOR</vt:lpstr>
      <vt:lpstr>                    HALF SUBTRACTOR</vt:lpstr>
      <vt:lpstr>                   FULL SUBTRACTOR </vt:lpstr>
      <vt:lpstr>                      ENCORDER</vt:lpstr>
      <vt:lpstr>                        DECORDER</vt:lpstr>
      <vt:lpstr>                    MULTIPLEXERS</vt:lpstr>
      <vt:lpstr>                       DEMULTIPLEXERS</vt:lpstr>
      <vt:lpstr>INDUSTRIAL APPLICATION OF COMBINATIONAL CIRCUITS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1471</cp:revision>
  <dcterms:created xsi:type="dcterms:W3CDTF">2020-02-18T04:11:27Z</dcterms:created>
  <dcterms:modified xsi:type="dcterms:W3CDTF">2020-02-18T09:35:17Z</dcterms:modified>
</cp:coreProperties>
</file>