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0"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kilahmedndc@gmail.com" initials="s" lastIdx="1" clrIdx="0">
    <p:extLst>
      <p:ext uri="{19B8F6BF-5375-455C-9EA6-DF929625EA0E}">
        <p15:presenceInfo xmlns:p15="http://schemas.microsoft.com/office/powerpoint/2012/main" userId="4399715756e413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230"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011A52-B492-4907-AA80-908D4CF06DEA}" type="datetimeFigureOut">
              <a:rPr lang="en-SG" smtClean="0"/>
              <a:t>16/9/2020</a:t>
            </a:fld>
            <a:endParaRPr lang="en-SG"/>
          </a:p>
        </p:txBody>
      </p:sp>
      <p:sp>
        <p:nvSpPr>
          <p:cNvPr id="5" name="Footer Placeholder 4"/>
          <p:cNvSpPr>
            <a:spLocks noGrp="1"/>
          </p:cNvSpPr>
          <p:nvPr>
            <p:ph type="ftr" sz="quarter" idx="11"/>
          </p:nvPr>
        </p:nvSpPr>
        <p:spPr/>
        <p:txBody>
          <a:bodyPr/>
          <a:lstStyle/>
          <a:p>
            <a:endParaRPr lang="en-SG"/>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6A9A3A7-8895-468E-B5D3-E4E9E91AC155}" type="slidenum">
              <a:rPr lang="en-SG" smtClean="0"/>
              <a:t>‹#›</a:t>
            </a:fld>
            <a:endParaRPr lang="en-SG"/>
          </a:p>
        </p:txBody>
      </p:sp>
    </p:spTree>
    <p:extLst>
      <p:ext uri="{BB962C8B-B14F-4D97-AF65-F5344CB8AC3E}">
        <p14:creationId xmlns:p14="http://schemas.microsoft.com/office/powerpoint/2010/main" val="415941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011A52-B492-4907-AA80-908D4CF06DEA}" type="datetimeFigureOut">
              <a:rPr lang="en-SG" smtClean="0"/>
              <a:t>16/9/2020</a:t>
            </a:fld>
            <a:endParaRPr lang="en-SG"/>
          </a:p>
        </p:txBody>
      </p:sp>
      <p:sp>
        <p:nvSpPr>
          <p:cNvPr id="5" name="Footer Placeholder 4"/>
          <p:cNvSpPr>
            <a:spLocks noGrp="1"/>
          </p:cNvSpPr>
          <p:nvPr>
            <p:ph type="ftr" sz="quarter" idx="11"/>
          </p:nvPr>
        </p:nvSpPr>
        <p:spPr/>
        <p:txBody>
          <a:bodyPr/>
          <a:lstStyle/>
          <a:p>
            <a:endParaRPr lang="en-S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A9A3A7-8895-468E-B5D3-E4E9E91AC155}" type="slidenum">
              <a:rPr lang="en-SG" smtClean="0"/>
              <a:t>‹#›</a:t>
            </a:fld>
            <a:endParaRPr lang="en-SG"/>
          </a:p>
        </p:txBody>
      </p:sp>
    </p:spTree>
    <p:extLst>
      <p:ext uri="{BB962C8B-B14F-4D97-AF65-F5344CB8AC3E}">
        <p14:creationId xmlns:p14="http://schemas.microsoft.com/office/powerpoint/2010/main" val="1767259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011A52-B492-4907-AA80-908D4CF06DEA}" type="datetimeFigureOut">
              <a:rPr lang="en-SG" smtClean="0"/>
              <a:t>16/9/2020</a:t>
            </a:fld>
            <a:endParaRPr lang="en-SG"/>
          </a:p>
        </p:txBody>
      </p:sp>
      <p:sp>
        <p:nvSpPr>
          <p:cNvPr id="5" name="Footer Placeholder 4"/>
          <p:cNvSpPr>
            <a:spLocks noGrp="1"/>
          </p:cNvSpPr>
          <p:nvPr>
            <p:ph type="ftr" sz="quarter" idx="11"/>
          </p:nvPr>
        </p:nvSpPr>
        <p:spPr/>
        <p:txBody>
          <a:bodyPr/>
          <a:lstStyle/>
          <a:p>
            <a:endParaRPr lang="en-SG"/>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A9A3A7-8895-468E-B5D3-E4E9E91AC155}" type="slidenum">
              <a:rPr lang="en-SG" smtClean="0"/>
              <a:t>‹#›</a:t>
            </a:fld>
            <a:endParaRPr lang="en-SG"/>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4814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3011A52-B492-4907-AA80-908D4CF06DEA}" type="datetimeFigureOut">
              <a:rPr lang="en-SG" smtClean="0"/>
              <a:t>16/9/2020</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A9A3A7-8895-468E-B5D3-E4E9E91AC155}" type="slidenum">
              <a:rPr lang="en-SG" smtClean="0"/>
              <a:t>‹#›</a:t>
            </a:fld>
            <a:endParaRPr lang="en-SG"/>
          </a:p>
        </p:txBody>
      </p:sp>
    </p:spTree>
    <p:extLst>
      <p:ext uri="{BB962C8B-B14F-4D97-AF65-F5344CB8AC3E}">
        <p14:creationId xmlns:p14="http://schemas.microsoft.com/office/powerpoint/2010/main" val="2981598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3011A52-B492-4907-AA80-908D4CF06DEA}" type="datetimeFigureOut">
              <a:rPr lang="en-SG" smtClean="0"/>
              <a:t>16/9/2020</a:t>
            </a:fld>
            <a:endParaRPr lang="en-SG"/>
          </a:p>
        </p:txBody>
      </p:sp>
      <p:sp>
        <p:nvSpPr>
          <p:cNvPr id="6" name="Footer Placeholder 5"/>
          <p:cNvSpPr>
            <a:spLocks noGrp="1"/>
          </p:cNvSpPr>
          <p:nvPr>
            <p:ph type="ftr" sz="quarter" idx="11"/>
          </p:nvPr>
        </p:nvSpPr>
        <p:spPr/>
        <p:txBody>
          <a:bodyPr/>
          <a:lstStyle/>
          <a:p>
            <a:endParaRPr lang="en-SG"/>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A9A3A7-8895-468E-B5D3-E4E9E91AC155}" type="slidenum">
              <a:rPr lang="en-SG" smtClean="0"/>
              <a:t>‹#›</a:t>
            </a:fld>
            <a:endParaRPr lang="en-SG"/>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7761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3011A52-B492-4907-AA80-908D4CF06DEA}" type="datetimeFigureOut">
              <a:rPr lang="en-SG" smtClean="0"/>
              <a:t>16/9/2020</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A9A3A7-8895-468E-B5D3-E4E9E91AC155}" type="slidenum">
              <a:rPr lang="en-SG" smtClean="0"/>
              <a:t>‹#›</a:t>
            </a:fld>
            <a:endParaRPr lang="en-SG"/>
          </a:p>
        </p:txBody>
      </p:sp>
    </p:spTree>
    <p:extLst>
      <p:ext uri="{BB962C8B-B14F-4D97-AF65-F5344CB8AC3E}">
        <p14:creationId xmlns:p14="http://schemas.microsoft.com/office/powerpoint/2010/main" val="3973418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011A52-B492-4907-AA80-908D4CF06DEA}" type="datetimeFigureOut">
              <a:rPr lang="en-SG" smtClean="0"/>
              <a:t>16/9/2020</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A9A3A7-8895-468E-B5D3-E4E9E91AC155}" type="slidenum">
              <a:rPr lang="en-SG" smtClean="0"/>
              <a:t>‹#›</a:t>
            </a:fld>
            <a:endParaRPr lang="en-SG"/>
          </a:p>
        </p:txBody>
      </p:sp>
    </p:spTree>
    <p:extLst>
      <p:ext uri="{BB962C8B-B14F-4D97-AF65-F5344CB8AC3E}">
        <p14:creationId xmlns:p14="http://schemas.microsoft.com/office/powerpoint/2010/main" val="1456985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011A52-B492-4907-AA80-908D4CF06DEA}" type="datetimeFigureOut">
              <a:rPr lang="en-SG" smtClean="0"/>
              <a:t>16/9/2020</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A9A3A7-8895-468E-B5D3-E4E9E91AC155}" type="slidenum">
              <a:rPr lang="en-SG" smtClean="0"/>
              <a:t>‹#›</a:t>
            </a:fld>
            <a:endParaRPr lang="en-SG"/>
          </a:p>
        </p:txBody>
      </p:sp>
    </p:spTree>
    <p:extLst>
      <p:ext uri="{BB962C8B-B14F-4D97-AF65-F5344CB8AC3E}">
        <p14:creationId xmlns:p14="http://schemas.microsoft.com/office/powerpoint/2010/main" val="1941233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011A52-B492-4907-AA80-908D4CF06DEA}" type="datetimeFigureOut">
              <a:rPr lang="en-SG" smtClean="0"/>
              <a:t>16/9/2020</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A9A3A7-8895-468E-B5D3-E4E9E91AC155}" type="slidenum">
              <a:rPr lang="en-SG" smtClean="0"/>
              <a:t>‹#›</a:t>
            </a:fld>
            <a:endParaRPr lang="en-SG"/>
          </a:p>
        </p:txBody>
      </p:sp>
    </p:spTree>
    <p:extLst>
      <p:ext uri="{BB962C8B-B14F-4D97-AF65-F5344CB8AC3E}">
        <p14:creationId xmlns:p14="http://schemas.microsoft.com/office/powerpoint/2010/main" val="709230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011A52-B492-4907-AA80-908D4CF06DEA}" type="datetimeFigureOut">
              <a:rPr lang="en-SG" smtClean="0"/>
              <a:t>16/9/2020</a:t>
            </a:fld>
            <a:endParaRPr lang="en-SG"/>
          </a:p>
        </p:txBody>
      </p:sp>
      <p:sp>
        <p:nvSpPr>
          <p:cNvPr id="5" name="Footer Placeholder 4"/>
          <p:cNvSpPr>
            <a:spLocks noGrp="1"/>
          </p:cNvSpPr>
          <p:nvPr>
            <p:ph type="ftr" sz="quarter" idx="11"/>
          </p:nvPr>
        </p:nvSpPr>
        <p:spPr/>
        <p:txBody>
          <a:bodyPr/>
          <a:lstStyle/>
          <a:p>
            <a:endParaRPr lang="en-S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A9A3A7-8895-468E-B5D3-E4E9E91AC155}" type="slidenum">
              <a:rPr lang="en-SG" smtClean="0"/>
              <a:t>‹#›</a:t>
            </a:fld>
            <a:endParaRPr lang="en-SG"/>
          </a:p>
        </p:txBody>
      </p:sp>
    </p:spTree>
    <p:extLst>
      <p:ext uri="{BB962C8B-B14F-4D97-AF65-F5344CB8AC3E}">
        <p14:creationId xmlns:p14="http://schemas.microsoft.com/office/powerpoint/2010/main" val="21367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011A52-B492-4907-AA80-908D4CF06DEA}" type="datetimeFigureOut">
              <a:rPr lang="en-SG" smtClean="0"/>
              <a:t>16/9/2020</a:t>
            </a:fld>
            <a:endParaRPr lang="en-SG"/>
          </a:p>
        </p:txBody>
      </p:sp>
      <p:sp>
        <p:nvSpPr>
          <p:cNvPr id="6" name="Footer Placeholder 5"/>
          <p:cNvSpPr>
            <a:spLocks noGrp="1"/>
          </p:cNvSpPr>
          <p:nvPr>
            <p:ph type="ftr" sz="quarter" idx="11"/>
          </p:nvPr>
        </p:nvSpPr>
        <p:spPr/>
        <p:txBody>
          <a:bodyPr/>
          <a:lstStyle/>
          <a:p>
            <a:endParaRPr lang="en-SG"/>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6A9A3A7-8895-468E-B5D3-E4E9E91AC155}" type="slidenum">
              <a:rPr lang="en-SG" smtClean="0"/>
              <a:t>‹#›</a:t>
            </a:fld>
            <a:endParaRPr lang="en-SG"/>
          </a:p>
        </p:txBody>
      </p:sp>
    </p:spTree>
    <p:extLst>
      <p:ext uri="{BB962C8B-B14F-4D97-AF65-F5344CB8AC3E}">
        <p14:creationId xmlns:p14="http://schemas.microsoft.com/office/powerpoint/2010/main" val="330442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011A52-B492-4907-AA80-908D4CF06DEA}" type="datetimeFigureOut">
              <a:rPr lang="en-SG" smtClean="0"/>
              <a:t>16/9/2020</a:t>
            </a:fld>
            <a:endParaRPr lang="en-SG"/>
          </a:p>
        </p:txBody>
      </p:sp>
      <p:sp>
        <p:nvSpPr>
          <p:cNvPr id="8" name="Footer Placeholder 7"/>
          <p:cNvSpPr>
            <a:spLocks noGrp="1"/>
          </p:cNvSpPr>
          <p:nvPr>
            <p:ph type="ftr" sz="quarter" idx="11"/>
          </p:nvPr>
        </p:nvSpPr>
        <p:spPr/>
        <p:txBody>
          <a:bodyPr/>
          <a:lstStyle/>
          <a:p>
            <a:endParaRPr lang="en-SG"/>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A9A3A7-8895-468E-B5D3-E4E9E91AC155}" type="slidenum">
              <a:rPr lang="en-SG" smtClean="0"/>
              <a:t>‹#›</a:t>
            </a:fld>
            <a:endParaRPr lang="en-SG"/>
          </a:p>
        </p:txBody>
      </p:sp>
    </p:spTree>
    <p:extLst>
      <p:ext uri="{BB962C8B-B14F-4D97-AF65-F5344CB8AC3E}">
        <p14:creationId xmlns:p14="http://schemas.microsoft.com/office/powerpoint/2010/main" val="341964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011A52-B492-4907-AA80-908D4CF06DEA}" type="datetimeFigureOut">
              <a:rPr lang="en-SG" smtClean="0"/>
              <a:t>16/9/2020</a:t>
            </a:fld>
            <a:endParaRPr lang="en-SG"/>
          </a:p>
        </p:txBody>
      </p:sp>
      <p:sp>
        <p:nvSpPr>
          <p:cNvPr id="4" name="Footer Placeholder 3"/>
          <p:cNvSpPr>
            <a:spLocks noGrp="1"/>
          </p:cNvSpPr>
          <p:nvPr>
            <p:ph type="ftr" sz="quarter" idx="11"/>
          </p:nvPr>
        </p:nvSpPr>
        <p:spPr/>
        <p:txBody>
          <a:bodyPr/>
          <a:lstStyle/>
          <a:p>
            <a:endParaRPr lang="en-SG"/>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6A9A3A7-8895-468E-B5D3-E4E9E91AC155}" type="slidenum">
              <a:rPr lang="en-SG" smtClean="0"/>
              <a:t>‹#›</a:t>
            </a:fld>
            <a:endParaRPr lang="en-SG"/>
          </a:p>
        </p:txBody>
      </p:sp>
    </p:spTree>
    <p:extLst>
      <p:ext uri="{BB962C8B-B14F-4D97-AF65-F5344CB8AC3E}">
        <p14:creationId xmlns:p14="http://schemas.microsoft.com/office/powerpoint/2010/main" val="99711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011A52-B492-4907-AA80-908D4CF06DEA}" type="datetimeFigureOut">
              <a:rPr lang="en-SG" smtClean="0"/>
              <a:t>16/9/2020</a:t>
            </a:fld>
            <a:endParaRPr lang="en-SG"/>
          </a:p>
        </p:txBody>
      </p:sp>
      <p:sp>
        <p:nvSpPr>
          <p:cNvPr id="3" name="Footer Placeholder 2"/>
          <p:cNvSpPr>
            <a:spLocks noGrp="1"/>
          </p:cNvSpPr>
          <p:nvPr>
            <p:ph type="ftr" sz="quarter" idx="11"/>
          </p:nvPr>
        </p:nvSpPr>
        <p:spPr/>
        <p:txBody>
          <a:bodyPr/>
          <a:lstStyle/>
          <a:p>
            <a:endParaRPr lang="en-SG"/>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6A9A3A7-8895-468E-B5D3-E4E9E91AC155}" type="slidenum">
              <a:rPr lang="en-SG" smtClean="0"/>
              <a:t>‹#›</a:t>
            </a:fld>
            <a:endParaRPr lang="en-SG"/>
          </a:p>
        </p:txBody>
      </p:sp>
    </p:spTree>
    <p:extLst>
      <p:ext uri="{BB962C8B-B14F-4D97-AF65-F5344CB8AC3E}">
        <p14:creationId xmlns:p14="http://schemas.microsoft.com/office/powerpoint/2010/main" val="45994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011A52-B492-4907-AA80-908D4CF06DEA}" type="datetimeFigureOut">
              <a:rPr lang="en-SG" smtClean="0"/>
              <a:t>16/9/2020</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6A9A3A7-8895-468E-B5D3-E4E9E91AC155}" type="slidenum">
              <a:rPr lang="en-SG" smtClean="0"/>
              <a:t>‹#›</a:t>
            </a:fld>
            <a:endParaRPr lang="en-SG"/>
          </a:p>
        </p:txBody>
      </p:sp>
    </p:spTree>
    <p:extLst>
      <p:ext uri="{BB962C8B-B14F-4D97-AF65-F5344CB8AC3E}">
        <p14:creationId xmlns:p14="http://schemas.microsoft.com/office/powerpoint/2010/main" val="408230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011A52-B492-4907-AA80-908D4CF06DEA}" type="datetimeFigureOut">
              <a:rPr lang="en-SG" smtClean="0"/>
              <a:t>16/9/2020</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A9A3A7-8895-468E-B5D3-E4E9E91AC155}" type="slidenum">
              <a:rPr lang="en-SG" smtClean="0"/>
              <a:t>‹#›</a:t>
            </a:fld>
            <a:endParaRPr lang="en-SG"/>
          </a:p>
        </p:txBody>
      </p:sp>
    </p:spTree>
    <p:extLst>
      <p:ext uri="{BB962C8B-B14F-4D97-AF65-F5344CB8AC3E}">
        <p14:creationId xmlns:p14="http://schemas.microsoft.com/office/powerpoint/2010/main" val="3305704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3011A52-B492-4907-AA80-908D4CF06DEA}" type="datetimeFigureOut">
              <a:rPr lang="en-SG" smtClean="0"/>
              <a:t>16/9/2020</a:t>
            </a:fld>
            <a:endParaRPr lang="en-SG"/>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6A9A3A7-8895-468E-B5D3-E4E9E91AC155}" type="slidenum">
              <a:rPr lang="en-SG" smtClean="0"/>
              <a:t>‹#›</a:t>
            </a:fld>
            <a:endParaRPr lang="en-SG"/>
          </a:p>
        </p:txBody>
      </p:sp>
    </p:spTree>
    <p:extLst>
      <p:ext uri="{BB962C8B-B14F-4D97-AF65-F5344CB8AC3E}">
        <p14:creationId xmlns:p14="http://schemas.microsoft.com/office/powerpoint/2010/main" val="73862503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752" y="622710"/>
            <a:ext cx="8911687" cy="1280890"/>
          </a:xfrm>
        </p:spPr>
        <p:txBody>
          <a:bodyPr/>
          <a:lstStyle/>
          <a:p>
            <a:r>
              <a:rPr lang="en-SG" dirty="0" smtClean="0"/>
              <a:t>Automation :</a:t>
            </a:r>
            <a:endParaRPr lang="en-SG" dirty="0"/>
          </a:p>
        </p:txBody>
      </p:sp>
      <p:sp>
        <p:nvSpPr>
          <p:cNvPr id="3" name="Content Placeholder 2"/>
          <p:cNvSpPr>
            <a:spLocks noGrp="1"/>
          </p:cNvSpPr>
          <p:nvPr>
            <p:ph idx="1"/>
          </p:nvPr>
        </p:nvSpPr>
        <p:spPr>
          <a:xfrm>
            <a:off x="1408239" y="1744177"/>
            <a:ext cx="8915400" cy="4600486"/>
          </a:xfrm>
        </p:spPr>
        <p:txBody>
          <a:bodyPr>
            <a:normAutofit/>
          </a:bodyPr>
          <a:lstStyle/>
          <a:p>
            <a:r>
              <a:rPr lang="en-SG" sz="2200" dirty="0" smtClean="0"/>
              <a:t>There will be a common </a:t>
            </a:r>
            <a:r>
              <a:rPr lang="en-SG" sz="2200" b="1" dirty="0" smtClean="0"/>
              <a:t>Centralized </a:t>
            </a:r>
            <a:r>
              <a:rPr lang="en-SG" sz="2200" b="1" dirty="0"/>
              <a:t>P</a:t>
            </a:r>
            <a:r>
              <a:rPr lang="en-SG" sz="2200" b="1" dirty="0" smtClean="0"/>
              <a:t>latform</a:t>
            </a:r>
            <a:r>
              <a:rPr lang="en-SG" sz="2200" dirty="0" smtClean="0"/>
              <a:t> for Company A and all of its vendors to have good collaboration between them.</a:t>
            </a:r>
            <a:endParaRPr lang="en-SG" sz="2200" dirty="0"/>
          </a:p>
        </p:txBody>
      </p:sp>
      <p:sp>
        <p:nvSpPr>
          <p:cNvPr id="6" name="Rectangle 5">
            <a:extLst>
              <a:ext uri="{FF2B5EF4-FFF2-40B4-BE49-F238E27FC236}">
                <a16:creationId xmlns:lc="http://schemas.openxmlformats.org/drawingml/2006/lockedCanvas" xmlns:a16="http://schemas.microsoft.com/office/drawing/2014/main" xmlns="" id="{E15E47BA-23C6-4A42-8FCC-DBA91BA97587}"/>
              </a:ext>
            </a:extLst>
          </p:cNvPr>
          <p:cNvSpPr/>
          <p:nvPr/>
        </p:nvSpPr>
        <p:spPr>
          <a:xfrm>
            <a:off x="4647049" y="3385449"/>
            <a:ext cx="1837593"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Company A</a:t>
            </a:r>
          </a:p>
        </p:txBody>
      </p:sp>
      <p:sp>
        <p:nvSpPr>
          <p:cNvPr id="7" name="Oval 6">
            <a:extLst>
              <a:ext uri="{FF2B5EF4-FFF2-40B4-BE49-F238E27FC236}">
                <a16:creationId xmlns:lc="http://schemas.openxmlformats.org/drawingml/2006/lockedCanvas" xmlns:a16="http://schemas.microsoft.com/office/drawing/2014/main" xmlns="" id="{221D7CDF-FA26-4C8F-8172-BE017188E41C}"/>
              </a:ext>
            </a:extLst>
          </p:cNvPr>
          <p:cNvSpPr/>
          <p:nvPr/>
        </p:nvSpPr>
        <p:spPr>
          <a:xfrm>
            <a:off x="2296144" y="5018452"/>
            <a:ext cx="1468316" cy="10550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Vendor 1</a:t>
            </a:r>
          </a:p>
        </p:txBody>
      </p:sp>
      <p:sp>
        <p:nvSpPr>
          <p:cNvPr id="8" name="Oval 7">
            <a:extLst>
              <a:ext uri="{FF2B5EF4-FFF2-40B4-BE49-F238E27FC236}">
                <a16:creationId xmlns:lc="http://schemas.openxmlformats.org/drawingml/2006/lockedCanvas" xmlns:a16="http://schemas.microsoft.com/office/drawing/2014/main" xmlns="" id="{66EEB707-6198-4C53-86C4-DCB4556FDB1E}"/>
              </a:ext>
            </a:extLst>
          </p:cNvPr>
          <p:cNvSpPr/>
          <p:nvPr/>
        </p:nvSpPr>
        <p:spPr>
          <a:xfrm>
            <a:off x="2457058" y="3610383"/>
            <a:ext cx="1468316" cy="984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Vendor 2</a:t>
            </a:r>
          </a:p>
        </p:txBody>
      </p:sp>
      <p:sp>
        <p:nvSpPr>
          <p:cNvPr id="9" name="Oval 8">
            <a:extLst>
              <a:ext uri="{FF2B5EF4-FFF2-40B4-BE49-F238E27FC236}">
                <a16:creationId xmlns:lc="http://schemas.openxmlformats.org/drawingml/2006/lockedCanvas" xmlns:a16="http://schemas.microsoft.com/office/drawing/2014/main" xmlns="" id="{DF12F454-EA79-4267-AFFA-D5222722A96B}"/>
              </a:ext>
            </a:extLst>
          </p:cNvPr>
          <p:cNvSpPr/>
          <p:nvPr/>
        </p:nvSpPr>
        <p:spPr>
          <a:xfrm>
            <a:off x="7551429" y="3552051"/>
            <a:ext cx="1544680" cy="984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Vendor 3</a:t>
            </a:r>
          </a:p>
        </p:txBody>
      </p:sp>
      <p:sp>
        <p:nvSpPr>
          <p:cNvPr id="10" name="Oval 9">
            <a:extLst>
              <a:ext uri="{FF2B5EF4-FFF2-40B4-BE49-F238E27FC236}">
                <a16:creationId xmlns:lc="http://schemas.openxmlformats.org/drawingml/2006/lockedCanvas" xmlns:a16="http://schemas.microsoft.com/office/drawing/2014/main" xmlns="" id="{0B52A306-88D8-43BB-A82D-C5408E088FAA}"/>
              </a:ext>
            </a:extLst>
          </p:cNvPr>
          <p:cNvSpPr/>
          <p:nvPr/>
        </p:nvSpPr>
        <p:spPr>
          <a:xfrm>
            <a:off x="7513861" y="5043929"/>
            <a:ext cx="1647230" cy="10550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Vendor 4</a:t>
            </a:r>
          </a:p>
        </p:txBody>
      </p:sp>
      <p:sp>
        <p:nvSpPr>
          <p:cNvPr id="11" name="Rectangle: Rounded Corners 10">
            <a:extLst>
              <a:ext uri="{FF2B5EF4-FFF2-40B4-BE49-F238E27FC236}">
                <a16:creationId xmlns:lc="http://schemas.openxmlformats.org/drawingml/2006/lockedCanvas" xmlns:a16="http://schemas.microsoft.com/office/drawing/2014/main" xmlns="" id="{39395412-6117-4107-8F7B-59496CF80B19}"/>
              </a:ext>
            </a:extLst>
          </p:cNvPr>
          <p:cNvSpPr/>
          <p:nvPr/>
        </p:nvSpPr>
        <p:spPr>
          <a:xfrm>
            <a:off x="4849792" y="4734616"/>
            <a:ext cx="1565030" cy="826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smtClean="0"/>
              <a:t>Common Platform</a:t>
            </a:r>
            <a:endParaRPr lang="en-US" dirty="0"/>
          </a:p>
        </p:txBody>
      </p:sp>
      <p:cxnSp>
        <p:nvCxnSpPr>
          <p:cNvPr id="12" name="Straight Arrow Connector 11">
            <a:extLst>
              <a:ext uri="{FF2B5EF4-FFF2-40B4-BE49-F238E27FC236}">
                <a16:creationId xmlns:lc="http://schemas.openxmlformats.org/drawingml/2006/lockedCanvas" xmlns:a16="http://schemas.microsoft.com/office/drawing/2014/main" xmlns="" id="{E51F7891-97AD-472A-8E76-A03464E4F4CA}"/>
              </a:ext>
            </a:extLst>
          </p:cNvPr>
          <p:cNvCxnSpPr>
            <a:cxnSpLocks/>
          </p:cNvCxnSpPr>
          <p:nvPr/>
        </p:nvCxnSpPr>
        <p:spPr>
          <a:xfrm>
            <a:off x="3409280" y="4122734"/>
            <a:ext cx="1434891" cy="726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lc="http://schemas.openxmlformats.org/drawingml/2006/lockedCanvas" xmlns:a16="http://schemas.microsoft.com/office/drawing/2014/main" xmlns="" id="{7AE9A597-D608-4CE6-ABA5-BEC22FFF9661}"/>
              </a:ext>
            </a:extLst>
          </p:cNvPr>
          <p:cNvCxnSpPr>
            <a:cxnSpLocks/>
          </p:cNvCxnSpPr>
          <p:nvPr/>
        </p:nvCxnSpPr>
        <p:spPr>
          <a:xfrm flipV="1">
            <a:off x="3717161" y="5214445"/>
            <a:ext cx="1132630" cy="346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lc="http://schemas.openxmlformats.org/drawingml/2006/lockedCanvas" xmlns:a16="http://schemas.microsoft.com/office/drawing/2014/main" xmlns="" id="{A90E1ACE-C17B-4040-8B34-3CEAE158683A}"/>
              </a:ext>
            </a:extLst>
          </p:cNvPr>
          <p:cNvCxnSpPr>
            <a:stCxn id="9" idx="3"/>
            <a:endCxn id="11" idx="3"/>
          </p:cNvCxnSpPr>
          <p:nvPr/>
        </p:nvCxnSpPr>
        <p:spPr>
          <a:xfrm flipH="1">
            <a:off x="6414822" y="4392577"/>
            <a:ext cx="1362820" cy="755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lc="http://schemas.openxmlformats.org/drawingml/2006/lockedCanvas" xmlns:a16="http://schemas.microsoft.com/office/drawing/2014/main" xmlns="" id="{C5682FF0-6109-4AF8-98F1-C559155D80CE}"/>
              </a:ext>
            </a:extLst>
          </p:cNvPr>
          <p:cNvCxnSpPr>
            <a:cxnSpLocks/>
          </p:cNvCxnSpPr>
          <p:nvPr/>
        </p:nvCxnSpPr>
        <p:spPr>
          <a:xfrm flipH="1" flipV="1">
            <a:off x="6375296" y="5489894"/>
            <a:ext cx="1402346" cy="269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lc="http://schemas.openxmlformats.org/drawingml/2006/lockedCanvas" xmlns:a16="http://schemas.microsoft.com/office/drawing/2014/main" xmlns="" id="{E17E75E1-3F00-4050-AD76-751B628FF7AA}"/>
              </a:ext>
            </a:extLst>
          </p:cNvPr>
          <p:cNvCxnSpPr>
            <a:stCxn id="6" idx="2"/>
            <a:endCxn id="11" idx="0"/>
          </p:cNvCxnSpPr>
          <p:nvPr/>
        </p:nvCxnSpPr>
        <p:spPr>
          <a:xfrm>
            <a:off x="5565846" y="3877818"/>
            <a:ext cx="66461" cy="856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745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433" y="572835"/>
            <a:ext cx="8911687" cy="1280890"/>
          </a:xfrm>
        </p:spPr>
        <p:txBody>
          <a:bodyPr/>
          <a:lstStyle/>
          <a:p>
            <a:r>
              <a:rPr lang="en-SG" dirty="0" smtClean="0"/>
              <a:t>Approach to help Vendors:</a:t>
            </a:r>
            <a:endParaRPr lang="en-SG" dirty="0"/>
          </a:p>
        </p:txBody>
      </p:sp>
      <p:sp>
        <p:nvSpPr>
          <p:cNvPr id="3" name="Content Placeholder 2"/>
          <p:cNvSpPr>
            <a:spLocks noGrp="1"/>
          </p:cNvSpPr>
          <p:nvPr>
            <p:ph idx="1"/>
          </p:nvPr>
        </p:nvSpPr>
        <p:spPr>
          <a:xfrm>
            <a:off x="1384255" y="1723402"/>
            <a:ext cx="9631274" cy="4779948"/>
          </a:xfrm>
        </p:spPr>
        <p:txBody>
          <a:bodyPr>
            <a:normAutofit lnSpcReduction="10000"/>
          </a:bodyPr>
          <a:lstStyle/>
          <a:p>
            <a:r>
              <a:rPr lang="en-SG" sz="2400" b="1" dirty="0" smtClean="0">
                <a:latin typeface="Times New Roman" panose="02020603050405020304" pitchFamily="18" charset="0"/>
                <a:cs typeface="Times New Roman" panose="02020603050405020304" pitchFamily="18" charset="0"/>
              </a:rPr>
              <a:t>Inventory Management - </a:t>
            </a:r>
            <a:r>
              <a:rPr lang="en-US" sz="2200" spc="-1" dirty="0" smtClean="0">
                <a:solidFill>
                  <a:srgbClr val="000000"/>
                </a:solidFill>
                <a:latin typeface="Calisto MT" panose="02040603050505030304" pitchFamily="18" charset="0"/>
                <a:cs typeface="Times New Roman" panose="02020603050405020304" pitchFamily="18" charset="0"/>
              </a:rPr>
              <a:t>First </a:t>
            </a:r>
            <a:r>
              <a:rPr lang="en-US" sz="2200" spc="-1" dirty="0">
                <a:solidFill>
                  <a:srgbClr val="000000"/>
                </a:solidFill>
                <a:latin typeface="Calisto MT" panose="02040603050505030304" pitchFamily="18" charset="0"/>
                <a:cs typeface="Times New Roman" panose="02020603050405020304" pitchFamily="18" charset="0"/>
              </a:rPr>
              <a:t>of all, the vendors will be allowed to create their profiles. </a:t>
            </a:r>
            <a:r>
              <a:rPr lang="en-US" sz="2200" spc="-1" dirty="0">
                <a:solidFill>
                  <a:srgbClr val="000000"/>
                </a:solidFill>
                <a:latin typeface="Calisto MT" panose="02040603050505030304" pitchFamily="18" charset="0"/>
                <a:ea typeface="DejaVu Sans"/>
                <a:cs typeface="Times New Roman" panose="02020603050405020304" pitchFamily="18" charset="0"/>
              </a:rPr>
              <a:t>Each vendor can manage their storage and product details through a DBMS in their </a:t>
            </a:r>
            <a:r>
              <a:rPr lang="en-US" sz="2200" spc="-1" dirty="0" smtClean="0">
                <a:solidFill>
                  <a:srgbClr val="000000"/>
                </a:solidFill>
                <a:latin typeface="Calisto MT" panose="02040603050505030304" pitchFamily="18" charset="0"/>
                <a:ea typeface="DejaVu Sans"/>
                <a:cs typeface="Times New Roman" panose="02020603050405020304" pitchFamily="18" charset="0"/>
              </a:rPr>
              <a:t>profile.</a:t>
            </a:r>
            <a:r>
              <a:rPr lang="en-US" sz="2200" spc="-1" dirty="0" smtClean="0">
                <a:latin typeface="Calisto MT" panose="02040603050505030304" pitchFamily="18" charset="0"/>
                <a:cs typeface="Times New Roman" panose="02020603050405020304" pitchFamily="18" charset="0"/>
              </a:rPr>
              <a:t> </a:t>
            </a:r>
            <a:r>
              <a:rPr lang="en-US" sz="2200" spc="-1" dirty="0" smtClean="0">
                <a:solidFill>
                  <a:srgbClr val="000000"/>
                </a:solidFill>
                <a:latin typeface="Calisto MT" panose="02040603050505030304" pitchFamily="18" charset="0"/>
                <a:cs typeface="Times New Roman" panose="02020603050405020304" pitchFamily="18" charset="0"/>
              </a:rPr>
              <a:t>To </a:t>
            </a:r>
            <a:r>
              <a:rPr lang="en-US" sz="2200" spc="-1" dirty="0">
                <a:solidFill>
                  <a:srgbClr val="000000"/>
                </a:solidFill>
                <a:latin typeface="Calisto MT" panose="02040603050505030304" pitchFamily="18" charset="0"/>
                <a:cs typeface="Times New Roman" panose="02020603050405020304" pitchFamily="18" charset="0"/>
              </a:rPr>
              <a:t>create a profile and be acknowledged as a legit vendor, they have to provide some information like:</a:t>
            </a:r>
            <a:endParaRPr lang="en-US" sz="2200" spc="-1" dirty="0">
              <a:latin typeface="Calisto MT" panose="02040603050505030304" pitchFamily="18" charset="0"/>
              <a:cs typeface="Times New Roman" panose="02020603050405020304" pitchFamily="18" charset="0"/>
            </a:endParaRPr>
          </a:p>
          <a:p>
            <a:pPr>
              <a:lnSpc>
                <a:spcPct val="100000"/>
              </a:lnSpc>
              <a:spcBef>
                <a:spcPts val="479"/>
              </a:spcBef>
            </a:pPr>
            <a:endParaRPr lang="en-US" sz="2000" spc="-1" dirty="0" smtClean="0">
              <a:solidFill>
                <a:schemeClr val="tx1">
                  <a:lumMod val="85000"/>
                  <a:lumOff val="15000"/>
                </a:schemeClr>
              </a:solidFill>
              <a:latin typeface="Arial"/>
            </a:endParaRPr>
          </a:p>
          <a:p>
            <a:pPr marL="343080" indent="-342360">
              <a:lnSpc>
                <a:spcPct val="100000"/>
              </a:lnSpc>
              <a:spcBef>
                <a:spcPts val="561"/>
              </a:spcBef>
              <a:buClr>
                <a:srgbClr val="4F81BD"/>
              </a:buClr>
              <a:buFont typeface="Arial"/>
              <a:buChar char="•"/>
            </a:pPr>
            <a:r>
              <a:rPr lang="en-US" sz="2000" b="1" spc="-1" dirty="0">
                <a:solidFill>
                  <a:schemeClr val="tx1">
                    <a:lumMod val="85000"/>
                    <a:lumOff val="15000"/>
                  </a:schemeClr>
                </a:solidFill>
              </a:rPr>
              <a:t>NAME</a:t>
            </a:r>
            <a:endParaRPr lang="en-US" sz="2000" spc="-1" dirty="0">
              <a:solidFill>
                <a:schemeClr val="tx1">
                  <a:lumMod val="85000"/>
                  <a:lumOff val="15000"/>
                </a:schemeClr>
              </a:solidFill>
            </a:endParaRPr>
          </a:p>
          <a:p>
            <a:pPr marL="343080" indent="-342360">
              <a:lnSpc>
                <a:spcPct val="100000"/>
              </a:lnSpc>
              <a:spcBef>
                <a:spcPts val="561"/>
              </a:spcBef>
              <a:buClr>
                <a:srgbClr val="4F81BD"/>
              </a:buClr>
              <a:buFont typeface="Arial"/>
              <a:buChar char="•"/>
            </a:pPr>
            <a:r>
              <a:rPr lang="en-US" sz="2000" b="1" spc="-1" dirty="0">
                <a:solidFill>
                  <a:schemeClr val="tx1">
                    <a:lumMod val="85000"/>
                    <a:lumOff val="15000"/>
                  </a:schemeClr>
                </a:solidFill>
              </a:rPr>
              <a:t>LICENSE NO.</a:t>
            </a:r>
            <a:endParaRPr lang="en-US" sz="2000" spc="-1" dirty="0">
              <a:solidFill>
                <a:schemeClr val="tx1">
                  <a:lumMod val="85000"/>
                  <a:lumOff val="15000"/>
                </a:schemeClr>
              </a:solidFill>
            </a:endParaRPr>
          </a:p>
          <a:p>
            <a:pPr marL="343080" indent="-342360">
              <a:lnSpc>
                <a:spcPct val="100000"/>
              </a:lnSpc>
              <a:spcBef>
                <a:spcPts val="561"/>
              </a:spcBef>
              <a:buClr>
                <a:srgbClr val="4F81BD"/>
              </a:buClr>
              <a:buFont typeface="Arial"/>
              <a:buChar char="•"/>
            </a:pPr>
            <a:r>
              <a:rPr lang="en-US" sz="2000" b="1" spc="-1" dirty="0">
                <a:solidFill>
                  <a:schemeClr val="tx1">
                    <a:lumMod val="85000"/>
                    <a:lumOff val="15000"/>
                  </a:schemeClr>
                </a:solidFill>
              </a:rPr>
              <a:t>DETAILS OF THEIR PRODUCTS, STORAGE &amp; CAPACITY</a:t>
            </a:r>
            <a:endParaRPr lang="en-US" sz="2000" spc="-1" dirty="0">
              <a:solidFill>
                <a:schemeClr val="tx1">
                  <a:lumMod val="85000"/>
                  <a:lumOff val="15000"/>
                </a:schemeClr>
              </a:solidFill>
            </a:endParaRPr>
          </a:p>
          <a:p>
            <a:pPr marL="343080" indent="-342360">
              <a:lnSpc>
                <a:spcPct val="100000"/>
              </a:lnSpc>
              <a:spcBef>
                <a:spcPts val="561"/>
              </a:spcBef>
              <a:buClr>
                <a:srgbClr val="4F81BD"/>
              </a:buClr>
              <a:buFont typeface="Arial"/>
              <a:buChar char="•"/>
            </a:pPr>
            <a:r>
              <a:rPr lang="en-US" sz="2000" b="1" spc="-1" dirty="0">
                <a:solidFill>
                  <a:schemeClr val="tx1">
                    <a:lumMod val="85000"/>
                    <a:lumOff val="15000"/>
                  </a:schemeClr>
                </a:solidFill>
              </a:rPr>
              <a:t>CONTACT INFORMATION</a:t>
            </a:r>
            <a:endParaRPr lang="en-US" sz="2000" spc="-1" dirty="0">
              <a:solidFill>
                <a:schemeClr val="tx1">
                  <a:lumMod val="85000"/>
                  <a:lumOff val="15000"/>
                </a:schemeClr>
              </a:solidFill>
            </a:endParaRPr>
          </a:p>
          <a:p>
            <a:pPr marL="343080" indent="-342360">
              <a:lnSpc>
                <a:spcPct val="100000"/>
              </a:lnSpc>
              <a:spcBef>
                <a:spcPts val="561"/>
              </a:spcBef>
              <a:buClr>
                <a:srgbClr val="4F81BD"/>
              </a:buClr>
              <a:buFont typeface="Arial"/>
              <a:buChar char="•"/>
            </a:pPr>
            <a:r>
              <a:rPr lang="en-US" sz="2000" b="1" spc="-1" dirty="0">
                <a:solidFill>
                  <a:schemeClr val="tx1">
                    <a:lumMod val="85000"/>
                    <a:lumOff val="15000"/>
                  </a:schemeClr>
                </a:solidFill>
              </a:rPr>
              <a:t>HISTORY OF SALES</a:t>
            </a:r>
            <a:endParaRPr lang="en-US" sz="2000" spc="-1" dirty="0">
              <a:solidFill>
                <a:schemeClr val="tx1">
                  <a:lumMod val="85000"/>
                  <a:lumOff val="15000"/>
                </a:schemeClr>
              </a:solidFill>
            </a:endParaRPr>
          </a:p>
          <a:p>
            <a:pPr>
              <a:lnSpc>
                <a:spcPct val="100000"/>
              </a:lnSpc>
              <a:spcBef>
                <a:spcPts val="561"/>
              </a:spcBef>
            </a:pPr>
            <a:endParaRPr lang="en-US" sz="2000" spc="-1" dirty="0">
              <a:solidFill>
                <a:schemeClr val="tx1">
                  <a:lumMod val="85000"/>
                  <a:lumOff val="15000"/>
                </a:schemeClr>
              </a:solidFill>
              <a:latin typeface="Arial"/>
            </a:endParaRPr>
          </a:p>
          <a:p>
            <a:pPr>
              <a:lnSpc>
                <a:spcPct val="100000"/>
              </a:lnSpc>
              <a:spcBef>
                <a:spcPts val="479"/>
              </a:spcBef>
            </a:pPr>
            <a:r>
              <a:rPr lang="en-US" sz="2200" spc="-1" dirty="0">
                <a:solidFill>
                  <a:schemeClr val="tx1">
                    <a:lumMod val="85000"/>
                    <a:lumOff val="15000"/>
                  </a:schemeClr>
                </a:solidFill>
                <a:latin typeface="Calisto MT" panose="02040603050505030304" pitchFamily="18" charset="0"/>
                <a:cs typeface="Times New Roman" panose="02020603050405020304" pitchFamily="18" charset="0"/>
              </a:rPr>
              <a:t>Once their provided information is verified, they will be allowed to successfully create a profile and will be regarded as legit vendors</a:t>
            </a:r>
            <a:endParaRPr lang="en-US" sz="2200" spc="-1" dirty="0" smtClean="0">
              <a:solidFill>
                <a:schemeClr val="tx1">
                  <a:lumMod val="85000"/>
                  <a:lumOff val="15000"/>
                </a:schemeClr>
              </a:solidFill>
              <a:latin typeface="Calisto MT" panose="02040603050505030304" pitchFamily="18" charset="0"/>
              <a:cs typeface="Times New Roman" panose="02020603050405020304" pitchFamily="18" charset="0"/>
            </a:endParaRPr>
          </a:p>
          <a:p>
            <a:endParaRPr lang="en-SG"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9133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411" y="1359804"/>
            <a:ext cx="10159515" cy="4412345"/>
          </a:xfrm>
        </p:spPr>
        <p:txBody>
          <a:bodyPr>
            <a:normAutofit/>
          </a:bodyPr>
          <a:lstStyle/>
          <a:p>
            <a:r>
              <a:rPr lang="en-SG" sz="2400" b="1" dirty="0" smtClean="0">
                <a:latin typeface="Times New Roman" panose="02020603050405020304" pitchFamily="18" charset="0"/>
                <a:cs typeface="Times New Roman" panose="02020603050405020304" pitchFamily="18" charset="0"/>
              </a:rPr>
              <a:t>Accounting </a:t>
            </a:r>
            <a:r>
              <a:rPr lang="en-SG" sz="2200" b="1" dirty="0" smtClean="0">
                <a:latin typeface="Calisto MT" panose="02040603050505030304" pitchFamily="18" charset="0"/>
                <a:cs typeface="Times New Roman" panose="02020603050405020304" pitchFamily="18" charset="0"/>
              </a:rPr>
              <a:t>- </a:t>
            </a:r>
            <a:r>
              <a:rPr lang="en-US" sz="2200" dirty="0">
                <a:solidFill>
                  <a:schemeClr val="tx1">
                    <a:lumMod val="95000"/>
                    <a:lumOff val="5000"/>
                  </a:schemeClr>
                </a:solidFill>
                <a:latin typeface="Calisto MT" panose="02040603050505030304" pitchFamily="18" charset="0"/>
              </a:rPr>
              <a:t>We can provide a generalized system for the vendors for their internal accounting operations which will be private to a particular vendor. As a result, the system will be secured and easy to manage. This system will just take input all the physical transactional data and automate the whole process. This system will be provided by our </a:t>
            </a:r>
            <a:r>
              <a:rPr lang="en-US" sz="2200" dirty="0" smtClean="0">
                <a:solidFill>
                  <a:schemeClr val="tx1">
                    <a:lumMod val="95000"/>
                    <a:lumOff val="5000"/>
                  </a:schemeClr>
                </a:solidFill>
                <a:latin typeface="Calisto MT" panose="02040603050505030304" pitchFamily="18" charset="0"/>
              </a:rPr>
              <a:t>centralized platform.</a:t>
            </a:r>
          </a:p>
          <a:p>
            <a:endParaRPr lang="en-US" sz="2200" dirty="0">
              <a:solidFill>
                <a:schemeClr val="tx1">
                  <a:lumMod val="95000"/>
                  <a:lumOff val="5000"/>
                </a:schemeClr>
              </a:solidFill>
              <a:latin typeface="Calisto MT" panose="02040603050505030304" pitchFamily="18" charset="0"/>
            </a:endParaRPr>
          </a:p>
          <a:p>
            <a:r>
              <a:rPr lang="en-US" sz="2200" spc="-1" dirty="0">
                <a:solidFill>
                  <a:schemeClr val="tx1">
                    <a:lumMod val="95000"/>
                    <a:lumOff val="5000"/>
                  </a:schemeClr>
                </a:solidFill>
                <a:latin typeface="Calisto MT" panose="02040603050505030304" pitchFamily="18" charset="0"/>
                <a:ea typeface="DejaVu Sans"/>
              </a:rPr>
              <a:t>The company can order some products from a vendor. The order will carry information about how many units needed, how much they will pay for each unit along with POS.</a:t>
            </a:r>
            <a:endParaRPr lang="en-US" sz="2200" spc="-1" dirty="0">
              <a:solidFill>
                <a:schemeClr val="tx1">
                  <a:lumMod val="95000"/>
                  <a:lumOff val="5000"/>
                </a:schemeClr>
              </a:solidFill>
              <a:latin typeface="Calisto MT" panose="02040603050505030304" pitchFamily="18" charset="0"/>
            </a:endParaRPr>
          </a:p>
          <a:p>
            <a:endParaRPr lang="en-SG" sz="2000" dirty="0"/>
          </a:p>
        </p:txBody>
      </p:sp>
    </p:spTree>
    <p:extLst>
      <p:ext uri="{BB962C8B-B14F-4D97-AF65-F5344CB8AC3E}">
        <p14:creationId xmlns:p14="http://schemas.microsoft.com/office/powerpoint/2010/main" val="2943675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504609" y="0"/>
            <a:ext cx="96840" cy="66675"/>
          </a:xfrm>
        </p:spPr>
        <p:txBody>
          <a:bodyPr>
            <a:normAutofit fontScale="90000"/>
          </a:bodyPr>
          <a:lstStyle/>
          <a:p>
            <a:r>
              <a:rPr lang="en-SG" dirty="0" smtClean="0"/>
              <a:t/>
            </a:r>
            <a:br>
              <a:rPr lang="en-SG" dirty="0" smtClean="0"/>
            </a:br>
            <a:endParaRPr lang="en-SG" dirty="0"/>
          </a:p>
        </p:txBody>
      </p:sp>
      <p:sp>
        <p:nvSpPr>
          <p:cNvPr id="3" name="Content Placeholder 2"/>
          <p:cNvSpPr>
            <a:spLocks noGrp="1"/>
          </p:cNvSpPr>
          <p:nvPr>
            <p:ph idx="1"/>
          </p:nvPr>
        </p:nvSpPr>
        <p:spPr>
          <a:xfrm>
            <a:off x="1471387" y="1289703"/>
            <a:ext cx="10214197" cy="4697719"/>
          </a:xfrm>
        </p:spPr>
        <p:txBody>
          <a:bodyPr/>
          <a:lstStyle/>
          <a:p>
            <a:pPr>
              <a:lnSpc>
                <a:spcPct val="100000"/>
              </a:lnSpc>
            </a:pPr>
            <a:r>
              <a:rPr lang="en-SG" sz="2400" b="1" dirty="0" smtClean="0">
                <a:solidFill>
                  <a:schemeClr val="tx1">
                    <a:lumMod val="95000"/>
                    <a:lumOff val="5000"/>
                  </a:schemeClr>
                </a:solidFill>
                <a:latin typeface="Times New Roman" panose="02020603050405020304" pitchFamily="18" charset="0"/>
                <a:cs typeface="Times New Roman" panose="02020603050405020304" pitchFamily="18" charset="0"/>
              </a:rPr>
              <a:t>Tracking POS – </a:t>
            </a:r>
            <a:r>
              <a:rPr lang="en-SG" sz="2200" dirty="0" smtClean="0">
                <a:latin typeface="Calisto MT" panose="02040603050505030304" pitchFamily="18" charset="0"/>
                <a:cs typeface="Arial" panose="020B0604020202020204" pitchFamily="34" charset="0"/>
              </a:rPr>
              <a:t>As company A and all other vendors are connected through our common platform, every transaction will be recorded by our platform. </a:t>
            </a:r>
            <a:r>
              <a:rPr lang="en-US" sz="2200" spc="-1" dirty="0" smtClean="0">
                <a:solidFill>
                  <a:srgbClr val="000000"/>
                </a:solidFill>
                <a:latin typeface="Calisto MT" panose="02040603050505030304" pitchFamily="18" charset="0"/>
                <a:ea typeface="DejaVu Sans"/>
                <a:cs typeface="Arial" panose="020B0604020202020204" pitchFamily="34" charset="0"/>
              </a:rPr>
              <a:t>The company can track all the ongoing orders through the system database and even update the POS if the vendors face some unavoidable circumstances. So tracking down transaction is very easy.</a:t>
            </a:r>
            <a:endParaRPr lang="en-US" sz="2200" spc="-1" dirty="0" smtClean="0">
              <a:latin typeface="Calisto MT" panose="02040603050505030304" pitchFamily="18" charset="0"/>
              <a:cs typeface="Arial" panose="020B0604020202020204" pitchFamily="34" charset="0"/>
            </a:endParaRPr>
          </a:p>
          <a:p>
            <a:pPr>
              <a:lnSpc>
                <a:spcPct val="100000"/>
              </a:lnSpc>
            </a:pPr>
            <a:endParaRPr lang="en-US" sz="2200" spc="-1" dirty="0">
              <a:latin typeface="Calisto MT" panose="02040603050505030304" pitchFamily="18" charset="0"/>
              <a:cs typeface="Arial" panose="020B0604020202020204" pitchFamily="34" charset="0"/>
            </a:endParaRPr>
          </a:p>
          <a:p>
            <a:pPr>
              <a:lnSpc>
                <a:spcPct val="100000"/>
              </a:lnSpc>
            </a:pPr>
            <a:r>
              <a:rPr lang="en-US" sz="2200" spc="-1" dirty="0">
                <a:solidFill>
                  <a:srgbClr val="000000"/>
                </a:solidFill>
                <a:latin typeface="Calisto MT" panose="02040603050505030304" pitchFamily="18" charset="0"/>
                <a:ea typeface="DejaVu Sans"/>
                <a:cs typeface="Arial" panose="020B0604020202020204" pitchFamily="34" charset="0"/>
              </a:rPr>
              <a:t>If the vendors are able to successfully deliver the products according to POS, an automated transaction is made from the company to the specific vendors. Thus, the order is completed.</a:t>
            </a:r>
            <a:endParaRPr lang="en-US" sz="2200" spc="-1" dirty="0">
              <a:latin typeface="Calisto MT" panose="02040603050505030304" pitchFamily="18" charset="0"/>
              <a:cs typeface="Arial" panose="020B0604020202020204" pitchFamily="34" charset="0"/>
            </a:endParaRPr>
          </a:p>
          <a:p>
            <a:pPr>
              <a:lnSpc>
                <a:spcPct val="100000"/>
              </a:lnSpc>
            </a:pPr>
            <a:r>
              <a:rPr lang="en-US" sz="2200" spc="-1" dirty="0">
                <a:solidFill>
                  <a:srgbClr val="000000"/>
                </a:solidFill>
                <a:latin typeface="Calisto MT" panose="02040603050505030304" pitchFamily="18" charset="0"/>
                <a:ea typeface="DejaVu Sans"/>
                <a:cs typeface="Arial" panose="020B0604020202020204" pitchFamily="34" charset="0"/>
              </a:rPr>
              <a:t> </a:t>
            </a:r>
            <a:r>
              <a:rPr lang="en-US" sz="2200" spc="-1" dirty="0" smtClean="0">
                <a:solidFill>
                  <a:srgbClr val="000000"/>
                </a:solidFill>
                <a:latin typeface="Calisto MT" panose="02040603050505030304" pitchFamily="18" charset="0"/>
                <a:ea typeface="DejaVu Sans"/>
                <a:cs typeface="Arial" panose="020B0604020202020204" pitchFamily="34" charset="0"/>
              </a:rPr>
              <a:t>A centralized system is easy to manage and less complex for making transactions.</a:t>
            </a:r>
            <a:endParaRPr lang="en-SG" sz="2200" dirty="0">
              <a:latin typeface="Calisto MT" panose="02040603050505030304" pitchFamily="18" charset="0"/>
              <a:cs typeface="Arial" panose="020B0604020202020204" pitchFamily="34" charset="0"/>
            </a:endParaRPr>
          </a:p>
        </p:txBody>
      </p:sp>
    </p:spTree>
    <p:extLst>
      <p:ext uri="{BB962C8B-B14F-4D97-AF65-F5344CB8AC3E}">
        <p14:creationId xmlns:p14="http://schemas.microsoft.com/office/powerpoint/2010/main" val="353531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300" y="433610"/>
            <a:ext cx="8911687" cy="1280890"/>
          </a:xfrm>
        </p:spPr>
        <p:txBody>
          <a:bodyPr/>
          <a:lstStyle/>
          <a:p>
            <a:r>
              <a:rPr lang="en-SG" dirty="0" smtClean="0"/>
              <a:t>Communication system between vendors:</a:t>
            </a:r>
            <a:endParaRPr lang="en-SG" dirty="0"/>
          </a:p>
        </p:txBody>
      </p:sp>
      <p:sp>
        <p:nvSpPr>
          <p:cNvPr id="3" name="Content Placeholder 2"/>
          <p:cNvSpPr>
            <a:spLocks noGrp="1"/>
          </p:cNvSpPr>
          <p:nvPr>
            <p:ph idx="1"/>
          </p:nvPr>
        </p:nvSpPr>
        <p:spPr>
          <a:xfrm>
            <a:off x="1855787" y="2028824"/>
            <a:ext cx="9507538" cy="4543425"/>
          </a:xfrm>
        </p:spPr>
        <p:txBody>
          <a:bodyPr>
            <a:normAutofit/>
          </a:bodyPr>
          <a:lstStyle/>
          <a:p>
            <a:r>
              <a:rPr lang="en-SG" sz="2200" dirty="0">
                <a:latin typeface="Calisto MT" panose="02040603050505030304" pitchFamily="18" charset="0"/>
              </a:rPr>
              <a:t>Our communication network will follow star topology, that way a vendor won’t be connected to another vendor through peer to peer connection but through centralized common platform</a:t>
            </a:r>
            <a:r>
              <a:rPr lang="en-SG" sz="2200" dirty="0" smtClean="0">
                <a:latin typeface="Calisto MT" panose="02040603050505030304" pitchFamily="18" charset="0"/>
              </a:rPr>
              <a:t>.</a:t>
            </a:r>
          </a:p>
          <a:p>
            <a:endParaRPr lang="en-US" sz="2200" spc="-1" dirty="0" smtClean="0">
              <a:solidFill>
                <a:srgbClr val="000000"/>
              </a:solidFill>
              <a:latin typeface="Calisto MT" panose="02040603050505030304" pitchFamily="18" charset="0"/>
              <a:ea typeface="DejaVu Sans"/>
            </a:endParaRPr>
          </a:p>
          <a:p>
            <a:pPr>
              <a:lnSpc>
                <a:spcPct val="100000"/>
              </a:lnSpc>
            </a:pPr>
            <a:r>
              <a:rPr lang="en-US" sz="2200" spc="-1" dirty="0" smtClean="0">
                <a:solidFill>
                  <a:srgbClr val="000000"/>
                </a:solidFill>
                <a:latin typeface="Calisto MT" panose="02040603050505030304" pitchFamily="18" charset="0"/>
                <a:ea typeface="DejaVu Sans"/>
              </a:rPr>
              <a:t>All </a:t>
            </a:r>
            <a:r>
              <a:rPr lang="en-US" sz="2200" spc="-1" dirty="0">
                <a:solidFill>
                  <a:srgbClr val="000000"/>
                </a:solidFill>
                <a:latin typeface="Calisto MT" panose="02040603050505030304" pitchFamily="18" charset="0"/>
                <a:ea typeface="DejaVu Sans"/>
              </a:rPr>
              <a:t>the vendors can view some of the details and contact information of other vendors in the system and thus can contact with each other</a:t>
            </a:r>
            <a:r>
              <a:rPr lang="en-US" sz="2200" spc="-1" dirty="0" smtClean="0">
                <a:solidFill>
                  <a:srgbClr val="000000"/>
                </a:solidFill>
                <a:latin typeface="Calisto MT" panose="02040603050505030304" pitchFamily="18" charset="0"/>
                <a:ea typeface="DejaVu Sans"/>
              </a:rPr>
              <a:t>.</a:t>
            </a:r>
          </a:p>
          <a:p>
            <a:pPr>
              <a:lnSpc>
                <a:spcPct val="100000"/>
              </a:lnSpc>
            </a:pPr>
            <a:endParaRPr lang="en-SG" sz="2200" dirty="0" smtClean="0">
              <a:latin typeface="Calisto MT" panose="02040603050505030304" pitchFamily="18" charset="0"/>
            </a:endParaRPr>
          </a:p>
          <a:p>
            <a:r>
              <a:rPr lang="en-SG" sz="2200" dirty="0" smtClean="0">
                <a:latin typeface="Calisto MT" panose="02040603050505030304" pitchFamily="18" charset="0"/>
              </a:rPr>
              <a:t>So it will be cost effective as we won’t have to update every peer to peer connection each time a new vendor comes along.</a:t>
            </a:r>
            <a:endParaRPr lang="en-SG" sz="2200" dirty="0">
              <a:latin typeface="Calisto MT" panose="02040603050505030304" pitchFamily="18" charset="0"/>
            </a:endParaRPr>
          </a:p>
        </p:txBody>
      </p:sp>
    </p:spTree>
    <p:extLst>
      <p:ext uri="{BB962C8B-B14F-4D97-AF65-F5344CB8AC3E}">
        <p14:creationId xmlns:p14="http://schemas.microsoft.com/office/powerpoint/2010/main" val="4142735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652685"/>
            <a:ext cx="8911687" cy="1280890"/>
          </a:xfrm>
        </p:spPr>
        <p:txBody>
          <a:bodyPr/>
          <a:lstStyle/>
          <a:p>
            <a:r>
              <a:rPr lang="en-SG" dirty="0" smtClean="0"/>
              <a:t>Automate Procurement Process:</a:t>
            </a:r>
            <a:endParaRPr lang="en-SG" dirty="0"/>
          </a:p>
        </p:txBody>
      </p:sp>
      <p:sp>
        <p:nvSpPr>
          <p:cNvPr id="3" name="Content Placeholder 2"/>
          <p:cNvSpPr>
            <a:spLocks noGrp="1"/>
          </p:cNvSpPr>
          <p:nvPr>
            <p:ph idx="1"/>
          </p:nvPr>
        </p:nvSpPr>
        <p:spPr>
          <a:xfrm>
            <a:off x="1678525" y="1714500"/>
            <a:ext cx="10008651" cy="5143500"/>
          </a:xfrm>
        </p:spPr>
        <p:txBody>
          <a:bodyPr>
            <a:noAutofit/>
          </a:bodyPr>
          <a:lstStyle/>
          <a:p>
            <a:r>
              <a:rPr lang="en-US" sz="2200" spc="-1" dirty="0" smtClean="0">
                <a:solidFill>
                  <a:schemeClr val="tx1">
                    <a:lumMod val="95000"/>
                    <a:lumOff val="5000"/>
                  </a:schemeClr>
                </a:solidFill>
                <a:latin typeface="Calisto MT" panose="02040603050505030304" pitchFamily="18" charset="0"/>
                <a:ea typeface="DejaVu Sans"/>
              </a:rPr>
              <a:t>The </a:t>
            </a:r>
            <a:r>
              <a:rPr lang="en-US" sz="2200" spc="-1" dirty="0">
                <a:solidFill>
                  <a:schemeClr val="tx1">
                    <a:lumMod val="95000"/>
                    <a:lumOff val="5000"/>
                  </a:schemeClr>
                </a:solidFill>
                <a:latin typeface="Calisto MT" panose="02040603050505030304" pitchFamily="18" charset="0"/>
                <a:ea typeface="DejaVu Sans"/>
              </a:rPr>
              <a:t>company can order some products from a vendor. The order will carry information about how many units needed, how much they will pay for each unit along with POS</a:t>
            </a:r>
            <a:r>
              <a:rPr lang="en-US" sz="2200" spc="-1" dirty="0" smtClean="0">
                <a:solidFill>
                  <a:schemeClr val="tx1">
                    <a:lumMod val="95000"/>
                    <a:lumOff val="5000"/>
                  </a:schemeClr>
                </a:solidFill>
                <a:latin typeface="Calisto MT" panose="02040603050505030304" pitchFamily="18" charset="0"/>
                <a:ea typeface="DejaVu Sans"/>
              </a:rPr>
              <a:t>.</a:t>
            </a:r>
          </a:p>
          <a:p>
            <a:endParaRPr lang="en-US" sz="2200" spc="-1" dirty="0">
              <a:solidFill>
                <a:schemeClr val="tx1">
                  <a:lumMod val="95000"/>
                  <a:lumOff val="5000"/>
                </a:schemeClr>
              </a:solidFill>
              <a:latin typeface="Calisto MT" panose="02040603050505030304" pitchFamily="18" charset="0"/>
            </a:endParaRPr>
          </a:p>
          <a:p>
            <a:r>
              <a:rPr lang="en-US" sz="2200" dirty="0" smtClean="0">
                <a:solidFill>
                  <a:schemeClr val="tx1">
                    <a:lumMod val="95000"/>
                    <a:lumOff val="5000"/>
                  </a:schemeClr>
                </a:solidFill>
                <a:latin typeface="Calisto MT" panose="02040603050505030304" pitchFamily="18" charset="0"/>
              </a:rPr>
              <a:t>Now</a:t>
            </a:r>
            <a:r>
              <a:rPr lang="en-US" sz="2200" dirty="0">
                <a:solidFill>
                  <a:schemeClr val="tx1">
                    <a:lumMod val="95000"/>
                    <a:lumOff val="5000"/>
                  </a:schemeClr>
                </a:solidFill>
                <a:latin typeface="Calisto MT" panose="02040603050505030304" pitchFamily="18" charset="0"/>
              </a:rPr>
              <a:t>, when </a:t>
            </a:r>
            <a:r>
              <a:rPr lang="en-US" sz="2200" dirty="0" smtClean="0">
                <a:solidFill>
                  <a:schemeClr val="tx1">
                    <a:lumMod val="95000"/>
                    <a:lumOff val="5000"/>
                  </a:schemeClr>
                </a:solidFill>
                <a:latin typeface="Calisto MT" panose="02040603050505030304" pitchFamily="18" charset="0"/>
              </a:rPr>
              <a:t>the company or any buyer </a:t>
            </a:r>
            <a:r>
              <a:rPr lang="en-US" sz="2200" dirty="0">
                <a:solidFill>
                  <a:schemeClr val="tx1">
                    <a:lumMod val="95000"/>
                    <a:lumOff val="5000"/>
                  </a:schemeClr>
                </a:solidFill>
                <a:latin typeface="Calisto MT" panose="02040603050505030304" pitchFamily="18" charset="0"/>
              </a:rPr>
              <a:t>calls for purchase or procurement, there will be notification sent to the vendors. If vendors approve, then they will offer their inventory to the buyer through our </a:t>
            </a:r>
            <a:r>
              <a:rPr lang="en-US" sz="2200" dirty="0" smtClean="0">
                <a:solidFill>
                  <a:schemeClr val="tx1">
                    <a:lumMod val="95000"/>
                    <a:lumOff val="5000"/>
                  </a:schemeClr>
                </a:solidFill>
                <a:latin typeface="Calisto MT" panose="02040603050505030304" pitchFamily="18" charset="0"/>
              </a:rPr>
              <a:t>centralized platform. </a:t>
            </a:r>
            <a:r>
              <a:rPr lang="en-US" sz="2200" dirty="0">
                <a:solidFill>
                  <a:schemeClr val="tx1">
                    <a:lumMod val="95000"/>
                    <a:lumOff val="5000"/>
                  </a:schemeClr>
                </a:solidFill>
                <a:latin typeface="Calisto MT" panose="02040603050505030304" pitchFamily="18" charset="0"/>
              </a:rPr>
              <a:t>Now, the buyer will accept any offer he seems fit and applies for the transaction</a:t>
            </a:r>
            <a:r>
              <a:rPr lang="en-US" sz="2200" dirty="0" smtClean="0">
                <a:solidFill>
                  <a:schemeClr val="tx1">
                    <a:lumMod val="95000"/>
                    <a:lumOff val="5000"/>
                  </a:schemeClr>
                </a:solidFill>
                <a:latin typeface="Calisto MT" panose="02040603050505030304" pitchFamily="18" charset="0"/>
              </a:rPr>
              <a:t>. </a:t>
            </a:r>
          </a:p>
          <a:p>
            <a:endParaRPr lang="en-US" sz="2200" dirty="0" smtClean="0">
              <a:solidFill>
                <a:schemeClr val="tx1">
                  <a:lumMod val="95000"/>
                  <a:lumOff val="5000"/>
                </a:schemeClr>
              </a:solidFill>
              <a:latin typeface="Calisto MT" panose="02040603050505030304" pitchFamily="18" charset="0"/>
            </a:endParaRPr>
          </a:p>
          <a:p>
            <a:r>
              <a:rPr lang="en-US" sz="2200" dirty="0" smtClean="0">
                <a:solidFill>
                  <a:schemeClr val="tx1">
                    <a:lumMod val="95000"/>
                    <a:lumOff val="5000"/>
                  </a:schemeClr>
                </a:solidFill>
                <a:latin typeface="Calisto MT" panose="02040603050505030304" pitchFamily="18" charset="0"/>
              </a:rPr>
              <a:t> </a:t>
            </a:r>
            <a:r>
              <a:rPr lang="en-US" sz="2200" dirty="0">
                <a:solidFill>
                  <a:schemeClr val="tx1">
                    <a:lumMod val="95000"/>
                    <a:lumOff val="5000"/>
                  </a:schemeClr>
                </a:solidFill>
                <a:latin typeface="Calisto MT" panose="02040603050505030304" pitchFamily="18" charset="0"/>
              </a:rPr>
              <a:t>After the </a:t>
            </a:r>
            <a:r>
              <a:rPr lang="en-US" sz="2200" dirty="0" smtClean="0">
                <a:solidFill>
                  <a:schemeClr val="tx1">
                    <a:lumMod val="95000"/>
                    <a:lumOff val="5000"/>
                  </a:schemeClr>
                </a:solidFill>
                <a:latin typeface="Calisto MT" panose="02040603050505030304" pitchFamily="18" charset="0"/>
              </a:rPr>
              <a:t>transaction, </a:t>
            </a:r>
            <a:r>
              <a:rPr lang="en-US" sz="2200" dirty="0">
                <a:solidFill>
                  <a:schemeClr val="tx1">
                    <a:lumMod val="95000"/>
                    <a:lumOff val="5000"/>
                  </a:schemeClr>
                </a:solidFill>
                <a:latin typeface="Calisto MT" panose="02040603050505030304" pitchFamily="18" charset="0"/>
              </a:rPr>
              <a:t>corresponding inventory </a:t>
            </a:r>
            <a:r>
              <a:rPr lang="en-US" sz="2200" dirty="0" smtClean="0">
                <a:solidFill>
                  <a:schemeClr val="tx1">
                    <a:lumMod val="95000"/>
                    <a:lumOff val="5000"/>
                  </a:schemeClr>
                </a:solidFill>
                <a:latin typeface="Calisto MT" panose="02040603050505030304" pitchFamily="18" charset="0"/>
              </a:rPr>
              <a:t>of vendors will </a:t>
            </a:r>
            <a:r>
              <a:rPr lang="en-US" sz="2200" dirty="0">
                <a:solidFill>
                  <a:schemeClr val="tx1">
                    <a:lumMod val="95000"/>
                    <a:lumOff val="5000"/>
                  </a:schemeClr>
                </a:solidFill>
                <a:latin typeface="Calisto MT" panose="02040603050505030304" pitchFamily="18" charset="0"/>
              </a:rPr>
              <a:t>be updated </a:t>
            </a:r>
            <a:r>
              <a:rPr lang="en-US" sz="2200" dirty="0" smtClean="0">
                <a:solidFill>
                  <a:schemeClr val="tx1">
                    <a:lumMod val="95000"/>
                    <a:lumOff val="5000"/>
                  </a:schemeClr>
                </a:solidFill>
                <a:latin typeface="Calisto MT" panose="02040603050505030304" pitchFamily="18" charset="0"/>
              </a:rPr>
              <a:t>automatically in the server side. </a:t>
            </a:r>
            <a:r>
              <a:rPr lang="en-US" sz="2200" dirty="0">
                <a:solidFill>
                  <a:schemeClr val="tx1">
                    <a:lumMod val="95000"/>
                    <a:lumOff val="5000"/>
                  </a:schemeClr>
                </a:solidFill>
                <a:latin typeface="Calisto MT" panose="02040603050505030304" pitchFamily="18" charset="0"/>
              </a:rPr>
              <a:t>So, the procurement process will be done only by call and approval of buyer and vendor. </a:t>
            </a:r>
            <a:r>
              <a:rPr lang="en-US" sz="2200" dirty="0" smtClean="0">
                <a:solidFill>
                  <a:schemeClr val="tx1">
                    <a:lumMod val="95000"/>
                    <a:lumOff val="5000"/>
                  </a:schemeClr>
                </a:solidFill>
                <a:latin typeface="Calisto MT" panose="02040603050505030304" pitchFamily="18" charset="0"/>
              </a:rPr>
              <a:t>This way the </a:t>
            </a:r>
            <a:r>
              <a:rPr lang="en-US" sz="2200" dirty="0">
                <a:solidFill>
                  <a:schemeClr val="tx1">
                    <a:lumMod val="95000"/>
                    <a:lumOff val="5000"/>
                  </a:schemeClr>
                </a:solidFill>
                <a:latin typeface="Calisto MT" panose="02040603050505030304" pitchFamily="18" charset="0"/>
              </a:rPr>
              <a:t>previous analog system is replaced by an automated one. </a:t>
            </a:r>
            <a:endParaRPr lang="en-US" sz="2200" dirty="0" smtClean="0">
              <a:solidFill>
                <a:schemeClr val="tx1">
                  <a:lumMod val="95000"/>
                  <a:lumOff val="5000"/>
                </a:schemeClr>
              </a:solidFill>
              <a:latin typeface="Calisto MT" panose="02040603050505030304" pitchFamily="18" charset="0"/>
            </a:endParaRPr>
          </a:p>
          <a:p>
            <a:endParaRPr lang="en-US" sz="2200" dirty="0">
              <a:solidFill>
                <a:schemeClr val="tx1">
                  <a:lumMod val="95000"/>
                  <a:lumOff val="5000"/>
                </a:schemeClr>
              </a:solidFill>
              <a:latin typeface="Calisto MT" panose="02040603050505030304" pitchFamily="18" charset="0"/>
            </a:endParaRPr>
          </a:p>
        </p:txBody>
      </p:sp>
    </p:spTree>
    <p:extLst>
      <p:ext uri="{BB962C8B-B14F-4D97-AF65-F5344CB8AC3E}">
        <p14:creationId xmlns:p14="http://schemas.microsoft.com/office/powerpoint/2010/main" val="62183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9275" y="2424335"/>
            <a:ext cx="4398426" cy="1280890"/>
          </a:xfrm>
        </p:spPr>
        <p:txBody>
          <a:bodyPr>
            <a:noAutofit/>
          </a:bodyPr>
          <a:lstStyle/>
          <a:p>
            <a:r>
              <a:rPr lang="en-SG" sz="6000" b="1" dirty="0" smtClean="0">
                <a:solidFill>
                  <a:schemeClr val="accent1"/>
                </a:solidFill>
              </a:rPr>
              <a:t>Thank you</a:t>
            </a:r>
            <a:endParaRPr lang="en-SG" sz="6000" b="1" dirty="0">
              <a:solidFill>
                <a:schemeClr val="accent1"/>
              </a:solidFill>
            </a:endParaRPr>
          </a:p>
        </p:txBody>
      </p:sp>
    </p:spTree>
    <p:extLst>
      <p:ext uri="{BB962C8B-B14F-4D97-AF65-F5344CB8AC3E}">
        <p14:creationId xmlns:p14="http://schemas.microsoft.com/office/powerpoint/2010/main" val="132950901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84</TotalTime>
  <Words>572</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Calisto MT</vt:lpstr>
      <vt:lpstr>Century Gothic</vt:lpstr>
      <vt:lpstr>DejaVu Sans</vt:lpstr>
      <vt:lpstr>Times New Roman</vt:lpstr>
      <vt:lpstr>Wingdings 3</vt:lpstr>
      <vt:lpstr>Wisp</vt:lpstr>
      <vt:lpstr>Automation :</vt:lpstr>
      <vt:lpstr>Approach to help Vendors:</vt:lpstr>
      <vt:lpstr>PowerPoint Presentation</vt:lpstr>
      <vt:lpstr> </vt:lpstr>
      <vt:lpstr>Communication system between vendors:</vt:lpstr>
      <vt:lpstr>Automate Procurement Process:</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shakilahmedndc@gmail.com</dc:creator>
  <cp:lastModifiedBy>shakilahmedndc@gmail.com</cp:lastModifiedBy>
  <cp:revision>11</cp:revision>
  <dcterms:created xsi:type="dcterms:W3CDTF">2020-09-16T14:09:01Z</dcterms:created>
  <dcterms:modified xsi:type="dcterms:W3CDTF">2020-09-16T15:34:24Z</dcterms:modified>
</cp:coreProperties>
</file>