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79"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81"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83"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84"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8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8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90"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92"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9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94"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9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9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98"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00"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101"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0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05"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106"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08"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109"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110"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111"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112"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113"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8880" cy="1144440"/>
          </a:xfrm>
          <a:prstGeom prst="rect">
            <a:avLst/>
          </a:prstGeom>
        </p:spPr>
        <p:txBody>
          <a:bodyPr lIns="0" rIns="0" tIns="0" bIns="0" anchor="ctr">
            <a:noAutofit/>
          </a:bodyPr>
          <a:p>
            <a:pPr algn="ctr"/>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77"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685800" y="2130480"/>
            <a:ext cx="7771680" cy="1469160"/>
          </a:xfrm>
          <a:prstGeom prst="rect">
            <a:avLst/>
          </a:prstGeom>
          <a:noFill/>
          <a:ln>
            <a:noFill/>
          </a:ln>
        </p:spPr>
        <p:style>
          <a:lnRef idx="0"/>
          <a:fillRef idx="0"/>
          <a:effectRef idx="0"/>
          <a:fontRef idx="minor"/>
        </p:style>
      </p:sp>
      <p:sp>
        <p:nvSpPr>
          <p:cNvPr id="115" name="CustomShape 2"/>
          <p:cNvSpPr/>
          <p:nvPr/>
        </p:nvSpPr>
        <p:spPr>
          <a:xfrm>
            <a:off x="1371600" y="3886200"/>
            <a:ext cx="6400080" cy="175176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380880" y="304920"/>
            <a:ext cx="8228880" cy="4525200"/>
          </a:xfrm>
          <a:prstGeom prst="rect">
            <a:avLst/>
          </a:prstGeom>
          <a:noFill/>
          <a:ln>
            <a:noFill/>
          </a:ln>
        </p:spPr>
        <p:style>
          <a:lnRef idx="0"/>
          <a:fillRef idx="0"/>
          <a:effectRef idx="0"/>
          <a:fontRef idx="minor"/>
        </p:style>
        <p:txBody>
          <a:bodyPr lIns="90000" rIns="90000" tIns="45000" bIns="45000">
            <a:noAutofit/>
          </a:bodyPr>
          <a:p>
            <a:pPr>
              <a:lnSpc>
                <a:spcPct val="100000"/>
              </a:lnSpc>
              <a:spcBef>
                <a:spcPts val="479"/>
              </a:spcBef>
            </a:pPr>
            <a:r>
              <a:rPr b="0" lang="en-US" sz="2400" spc="-1" strike="noStrike">
                <a:solidFill>
                  <a:srgbClr val="000000"/>
                </a:solidFill>
                <a:latin typeface="Comic Sans MS"/>
              </a:rPr>
              <a:t>First of all, the vendors will be allowed to create their profiles. To create a profile and be acknowledged as a legit vendor, they have to provide some information like:</a:t>
            </a:r>
            <a:endParaRPr b="0" lang="en-US" sz="2400" spc="-1" strike="noStrike">
              <a:latin typeface="Arial"/>
            </a:endParaRPr>
          </a:p>
          <a:p>
            <a:pPr>
              <a:lnSpc>
                <a:spcPct val="100000"/>
              </a:lnSpc>
              <a:spcBef>
                <a:spcPts val="479"/>
              </a:spcBef>
            </a:pPr>
            <a:r>
              <a:rPr b="0" lang="en-US" sz="2400" spc="-1" strike="noStrike">
                <a:solidFill>
                  <a:srgbClr val="000000"/>
                </a:solidFill>
                <a:latin typeface="Comic Sans MS"/>
              </a:rPr>
              <a:t>Just checking if it works.</a:t>
            </a:r>
            <a:endParaRPr b="0" lang="en-US" sz="2400" spc="-1" strike="noStrike">
              <a:latin typeface="Arial"/>
            </a:endParaRPr>
          </a:p>
          <a:p>
            <a:pPr>
              <a:lnSpc>
                <a:spcPct val="100000"/>
              </a:lnSpc>
              <a:spcBef>
                <a:spcPts val="479"/>
              </a:spcBef>
            </a:pPr>
            <a:endParaRPr b="0" lang="en-US" sz="2400" spc="-1" strike="noStrike">
              <a:latin typeface="Arial"/>
            </a:endParaRPr>
          </a:p>
          <a:p>
            <a:pPr>
              <a:lnSpc>
                <a:spcPct val="100000"/>
              </a:lnSpc>
              <a:spcBef>
                <a:spcPts val="479"/>
              </a:spcBef>
            </a:pPr>
            <a:endParaRPr b="0" lang="en-US" sz="2400" spc="-1" strike="noStrike">
              <a:latin typeface="Arial"/>
            </a:endParaRPr>
          </a:p>
          <a:p>
            <a:pPr marL="343080" indent="-342360">
              <a:lnSpc>
                <a:spcPct val="100000"/>
              </a:lnSpc>
              <a:spcBef>
                <a:spcPts val="561"/>
              </a:spcBef>
              <a:buClr>
                <a:srgbClr val="4f81bd"/>
              </a:buClr>
              <a:buFont typeface="Arial"/>
              <a:buChar char="•"/>
            </a:pPr>
            <a:r>
              <a:rPr b="1" lang="en-US" sz="2800" spc="-1" strike="noStrike">
                <a:solidFill>
                  <a:srgbClr val="4f81bd"/>
                </a:solidFill>
                <a:latin typeface="Comic Sans MS"/>
              </a:rPr>
              <a:t>NAME</a:t>
            </a:r>
            <a:endParaRPr b="0" lang="en-US" sz="2800" spc="-1" strike="noStrike">
              <a:latin typeface="Arial"/>
            </a:endParaRPr>
          </a:p>
          <a:p>
            <a:pPr marL="343080" indent="-342360">
              <a:lnSpc>
                <a:spcPct val="100000"/>
              </a:lnSpc>
              <a:spcBef>
                <a:spcPts val="561"/>
              </a:spcBef>
              <a:buClr>
                <a:srgbClr val="4f81bd"/>
              </a:buClr>
              <a:buFont typeface="Arial"/>
              <a:buChar char="•"/>
            </a:pPr>
            <a:r>
              <a:rPr b="1" lang="en-US" sz="2800" spc="-1" strike="noStrike">
                <a:solidFill>
                  <a:srgbClr val="4f81bd"/>
                </a:solidFill>
                <a:latin typeface="Comic Sans MS"/>
              </a:rPr>
              <a:t>LICENSE NO.</a:t>
            </a:r>
            <a:endParaRPr b="0" lang="en-US" sz="2800" spc="-1" strike="noStrike">
              <a:latin typeface="Arial"/>
            </a:endParaRPr>
          </a:p>
          <a:p>
            <a:pPr marL="343080" indent="-342360">
              <a:lnSpc>
                <a:spcPct val="100000"/>
              </a:lnSpc>
              <a:spcBef>
                <a:spcPts val="561"/>
              </a:spcBef>
              <a:buClr>
                <a:srgbClr val="4f81bd"/>
              </a:buClr>
              <a:buFont typeface="Arial"/>
              <a:buChar char="•"/>
            </a:pPr>
            <a:r>
              <a:rPr b="1" lang="en-US" sz="2800" spc="-1" strike="noStrike">
                <a:solidFill>
                  <a:srgbClr val="4f81bd"/>
                </a:solidFill>
                <a:latin typeface="Comic Sans MS"/>
              </a:rPr>
              <a:t>DETAILS OF THEIR PRODUCTS, STORAGE &amp; CAPACITY</a:t>
            </a:r>
            <a:endParaRPr b="0" lang="en-US" sz="2800" spc="-1" strike="noStrike">
              <a:latin typeface="Arial"/>
            </a:endParaRPr>
          </a:p>
          <a:p>
            <a:pPr marL="343080" indent="-342360">
              <a:lnSpc>
                <a:spcPct val="100000"/>
              </a:lnSpc>
              <a:spcBef>
                <a:spcPts val="561"/>
              </a:spcBef>
              <a:buClr>
                <a:srgbClr val="4f81bd"/>
              </a:buClr>
              <a:buFont typeface="Arial"/>
              <a:buChar char="•"/>
            </a:pPr>
            <a:r>
              <a:rPr b="1" lang="en-US" sz="2800" spc="-1" strike="noStrike">
                <a:solidFill>
                  <a:srgbClr val="4f81bd"/>
                </a:solidFill>
                <a:latin typeface="Comic Sans MS"/>
              </a:rPr>
              <a:t>CONTACT INFORMATION</a:t>
            </a:r>
            <a:endParaRPr b="0" lang="en-US" sz="2800" spc="-1" strike="noStrike">
              <a:latin typeface="Arial"/>
            </a:endParaRPr>
          </a:p>
          <a:p>
            <a:pPr marL="343080" indent="-342360">
              <a:lnSpc>
                <a:spcPct val="100000"/>
              </a:lnSpc>
              <a:spcBef>
                <a:spcPts val="561"/>
              </a:spcBef>
              <a:buClr>
                <a:srgbClr val="4f81bd"/>
              </a:buClr>
              <a:buFont typeface="Arial"/>
              <a:buChar char="•"/>
            </a:pPr>
            <a:r>
              <a:rPr b="1" lang="en-US" sz="2800" spc="-1" strike="noStrike">
                <a:solidFill>
                  <a:srgbClr val="4f81bd"/>
                </a:solidFill>
                <a:latin typeface="Comic Sans MS"/>
              </a:rPr>
              <a:t>HISTORY OF SALES</a:t>
            </a:r>
            <a:endParaRPr b="0" lang="en-US" sz="2800" spc="-1" strike="noStrike">
              <a:latin typeface="Arial"/>
            </a:endParaRPr>
          </a:p>
          <a:p>
            <a:pPr>
              <a:lnSpc>
                <a:spcPct val="100000"/>
              </a:lnSpc>
              <a:spcBef>
                <a:spcPts val="561"/>
              </a:spcBef>
            </a:pPr>
            <a:endParaRPr b="0" lang="en-US" sz="2800" spc="-1" strike="noStrike">
              <a:latin typeface="Arial"/>
            </a:endParaRPr>
          </a:p>
          <a:p>
            <a:pPr>
              <a:lnSpc>
                <a:spcPct val="100000"/>
              </a:lnSpc>
              <a:spcBef>
                <a:spcPts val="479"/>
              </a:spcBef>
            </a:pPr>
            <a:r>
              <a:rPr b="0" lang="en-US" sz="2400" spc="-1" strike="noStrike">
                <a:solidFill>
                  <a:srgbClr val="000000"/>
                </a:solidFill>
                <a:latin typeface="Comic Sans MS"/>
              </a:rPr>
              <a:t>Once their provided information is verified, they will be allowed to successfully create a profile and will be regarded as legit vendors.</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685800" y="533520"/>
            <a:ext cx="7390800" cy="44791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400" spc="-1" strike="noStrike">
                <a:solidFill>
                  <a:srgbClr val="000000"/>
                </a:solidFill>
                <a:latin typeface="Comic Sans MS"/>
                <a:ea typeface="DejaVu Sans"/>
              </a:rPr>
              <a:t>All the vendors can view some of the details and contact information of other vendors in the system and thus can contact with each other.</a:t>
            </a:r>
            <a:endParaRPr b="0" lang="en-US" sz="2400" spc="-1" strike="noStrike">
              <a:latin typeface="Arial"/>
            </a:endParaRPr>
          </a:p>
          <a:p>
            <a:pPr>
              <a:lnSpc>
                <a:spcPct val="100000"/>
              </a:lnSpc>
            </a:pPr>
            <a:endParaRPr b="0" lang="en-US" sz="2400" spc="-1" strike="noStrike">
              <a:latin typeface="Arial"/>
            </a:endParaRPr>
          </a:p>
          <a:p>
            <a:pPr>
              <a:lnSpc>
                <a:spcPct val="100000"/>
              </a:lnSpc>
            </a:pPr>
            <a:r>
              <a:rPr b="0" lang="en-US" sz="2400" spc="-1" strike="noStrike">
                <a:solidFill>
                  <a:srgbClr val="c0504d"/>
                </a:solidFill>
                <a:latin typeface="Comic Sans MS"/>
                <a:ea typeface="DejaVu Sans"/>
              </a:rPr>
              <a:t>ORDERING:</a:t>
            </a:r>
            <a:endParaRPr b="0" lang="en-US" sz="2400" spc="-1" strike="noStrike">
              <a:latin typeface="Arial"/>
            </a:endParaRPr>
          </a:p>
          <a:p>
            <a:pPr>
              <a:lnSpc>
                <a:spcPct val="100000"/>
              </a:lnSpc>
            </a:pPr>
            <a:endParaRPr b="0" lang="en-US" sz="2400" spc="-1" strike="noStrike">
              <a:latin typeface="Arial"/>
            </a:endParaRPr>
          </a:p>
          <a:p>
            <a:pPr>
              <a:lnSpc>
                <a:spcPct val="100000"/>
              </a:lnSpc>
            </a:pPr>
            <a:r>
              <a:rPr b="0" lang="en-US" sz="2400" spc="-1" strike="noStrike">
                <a:solidFill>
                  <a:srgbClr val="000000"/>
                </a:solidFill>
                <a:latin typeface="Comic Sans MS"/>
                <a:ea typeface="DejaVu Sans"/>
              </a:rPr>
              <a:t>The company can order some products from a vendor. The order will carry information about how many units needed, how much they will pay for each unit along with POS.</a:t>
            </a:r>
            <a:endParaRPr b="0" lang="en-US" sz="2400" spc="-1" strike="noStrike">
              <a:latin typeface="Arial"/>
            </a:endParaRPr>
          </a:p>
          <a:p>
            <a:pPr>
              <a:lnSpc>
                <a:spcPct val="100000"/>
              </a:lnSpc>
            </a:pPr>
            <a:endParaRPr b="0" lang="en-US" sz="2400" spc="-1" strike="noStrike">
              <a:latin typeface="Arial"/>
            </a:endParaRPr>
          </a:p>
          <a:p>
            <a:pPr>
              <a:lnSpc>
                <a:spcPct val="100000"/>
              </a:lnSpc>
            </a:pPr>
            <a:r>
              <a:rPr b="0" lang="en-US" sz="2400" spc="-1" strike="noStrike">
                <a:solidFill>
                  <a:srgbClr val="000000"/>
                </a:solidFill>
                <a:latin typeface="Comic Sans MS"/>
                <a:ea typeface="DejaVu Sans"/>
              </a:rPr>
              <a:t>It is possible that the company and vendor might not agree at the start. They can negotiate through the system.</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685800" y="533520"/>
            <a:ext cx="7390800" cy="37476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400" spc="-1" strike="noStrike">
                <a:solidFill>
                  <a:srgbClr val="c0504d"/>
                </a:solidFill>
                <a:latin typeface="Comic Sans MS"/>
                <a:ea typeface="DejaVu Sans"/>
              </a:rPr>
              <a:t>NEGOTIATION:</a:t>
            </a:r>
            <a:endParaRPr b="0" lang="en-US" sz="2400" spc="-1" strike="noStrike">
              <a:latin typeface="Arial"/>
            </a:endParaRPr>
          </a:p>
          <a:p>
            <a:pPr>
              <a:lnSpc>
                <a:spcPct val="100000"/>
              </a:lnSpc>
            </a:pPr>
            <a:endParaRPr b="0" lang="en-US" sz="2400" spc="-1" strike="noStrike">
              <a:latin typeface="Arial"/>
            </a:endParaRPr>
          </a:p>
          <a:p>
            <a:pPr>
              <a:lnSpc>
                <a:spcPct val="100000"/>
              </a:lnSpc>
            </a:pPr>
            <a:r>
              <a:rPr b="0" lang="en-US" sz="2400" spc="-1" strike="noStrike">
                <a:solidFill>
                  <a:srgbClr val="000000"/>
                </a:solidFill>
                <a:latin typeface="Comic Sans MS"/>
                <a:ea typeface="DejaVu Sans"/>
              </a:rPr>
              <a:t>The vendor can make counter offers if they don’t agree with the pricing or deadline. They can also collaborate with other vendors in the system and mention this in the counter offer. The company will also make counter offers if they don’t agree with the demands of the vendor. If both parties achieve a middle ground, the order is successfully placed.</a:t>
            </a:r>
            <a:endParaRPr b="0" lang="en-US" sz="2400" spc="-1" strike="noStrike">
              <a:latin typeface="Arial"/>
            </a:endParaRPr>
          </a:p>
          <a:p>
            <a:pPr>
              <a:lnSpc>
                <a:spcPct val="100000"/>
              </a:lnSpc>
            </a:pPr>
            <a:endParaRPr b="0" lang="en-US" sz="2400" spc="-1" strike="noStrike">
              <a:latin typeface="Arial"/>
            </a:endParaRPr>
          </a:p>
          <a:p>
            <a:pPr>
              <a:lnSpc>
                <a:spcPct val="100000"/>
              </a:lnSpc>
            </a:pPr>
            <a:r>
              <a:rPr b="0" lang="en-US" sz="2400" spc="-1" strike="noStrike">
                <a:solidFill>
                  <a:srgbClr val="000000"/>
                </a:solidFill>
                <a:latin typeface="Comic Sans MS"/>
                <a:ea typeface="DejaVu Sans"/>
              </a:rPr>
              <a:t>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685800" y="533520"/>
            <a:ext cx="7390800" cy="30160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400" spc="-1" strike="noStrike">
                <a:solidFill>
                  <a:srgbClr val="000000"/>
                </a:solidFill>
                <a:latin typeface="Comic Sans MS"/>
                <a:ea typeface="DejaVu Sans"/>
              </a:rPr>
              <a:t>The company can track all the ongoing orders through the system database and even update the POS if the vendors face some unavoidable circumstances. </a:t>
            </a:r>
            <a:endParaRPr b="0" lang="en-US" sz="2400" spc="-1" strike="noStrike">
              <a:latin typeface="Arial"/>
            </a:endParaRPr>
          </a:p>
          <a:p>
            <a:pPr>
              <a:lnSpc>
                <a:spcPct val="100000"/>
              </a:lnSpc>
            </a:pPr>
            <a:endParaRPr b="0" lang="en-US" sz="2400" spc="-1" strike="noStrike">
              <a:latin typeface="Arial"/>
            </a:endParaRPr>
          </a:p>
          <a:p>
            <a:pPr>
              <a:lnSpc>
                <a:spcPct val="100000"/>
              </a:lnSpc>
            </a:pPr>
            <a:r>
              <a:rPr b="0" lang="en-US" sz="2400" spc="-1" strike="noStrike">
                <a:solidFill>
                  <a:srgbClr val="000000"/>
                </a:solidFill>
                <a:latin typeface="Comic Sans MS"/>
                <a:ea typeface="DejaVu Sans"/>
              </a:rPr>
              <a:t>If the vendors are able to successfully deliver the products according to POS, an automated transaction is made from the company to the specific vendors. Thus, the order is completed.</a:t>
            </a:r>
            <a:endParaRPr b="0" lang="en-US" sz="2400" spc="-1" strike="noStrike">
              <a:latin typeface="Arial"/>
            </a:endParaRPr>
          </a:p>
          <a:p>
            <a:pPr>
              <a:lnSpc>
                <a:spcPct val="100000"/>
              </a:lnSpc>
            </a:pPr>
            <a:r>
              <a:rPr b="0" lang="en-US" sz="2400" spc="-1" strike="noStrike">
                <a:solidFill>
                  <a:srgbClr val="000000"/>
                </a:solidFill>
                <a:latin typeface="Comic Sans MS"/>
                <a:ea typeface="DejaVu Sans"/>
              </a:rPr>
              <a:t>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685800" y="533520"/>
            <a:ext cx="7390800" cy="228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400" spc="-1" strike="noStrike">
                <a:solidFill>
                  <a:srgbClr val="c0504d"/>
                </a:solidFill>
                <a:latin typeface="Comic Sans MS"/>
                <a:ea typeface="DejaVu Sans"/>
              </a:rPr>
              <a:t>INVENTORY MANAGEMENT:</a:t>
            </a:r>
            <a:endParaRPr b="0" lang="en-US" sz="2400" spc="-1" strike="noStrike">
              <a:latin typeface="Arial"/>
            </a:endParaRPr>
          </a:p>
          <a:p>
            <a:pPr>
              <a:lnSpc>
                <a:spcPct val="100000"/>
              </a:lnSpc>
            </a:pPr>
            <a:endParaRPr b="0" lang="en-US" sz="2400" spc="-1" strike="noStrike">
              <a:latin typeface="Arial"/>
            </a:endParaRPr>
          </a:p>
          <a:p>
            <a:pPr>
              <a:lnSpc>
                <a:spcPct val="100000"/>
              </a:lnSpc>
            </a:pPr>
            <a:r>
              <a:rPr b="0" lang="en-US" sz="2400" spc="-1" strike="noStrike">
                <a:solidFill>
                  <a:srgbClr val="000000"/>
                </a:solidFill>
                <a:latin typeface="Comic Sans MS"/>
                <a:ea typeface="DejaVu Sans"/>
              </a:rPr>
              <a:t>Each vendor can manage their storage and product details through a DBMS in their profile.</a:t>
            </a:r>
            <a:endParaRPr b="0" lang="en-US" sz="2400" spc="-1" strike="noStrike">
              <a:latin typeface="Arial"/>
            </a:endParaRPr>
          </a:p>
          <a:p>
            <a:pPr>
              <a:lnSpc>
                <a:spcPct val="100000"/>
              </a:lnSpc>
            </a:pPr>
            <a:endParaRPr b="0" lang="en-US" sz="2400" spc="-1" strike="noStrike">
              <a:latin typeface="Arial"/>
            </a:endParaRPr>
          </a:p>
          <a:p>
            <a:pPr>
              <a:lnSpc>
                <a:spcPct val="100000"/>
              </a:lnSpc>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73</TotalTime>
  <Application>LibreOffice/6.4.4.2$Linux_X86_64 LibreOffice_project/40$Build-2</Application>
  <Words>306</Words>
  <Paragraphs>28</Paragraphs>
  <Company>HP</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2020-09-16T14:12:51Z</dcterms:created>
  <dc:creator>HP</dc:creator>
  <dc:description/>
  <dc:language>en-US</dc:language>
  <cp:lastModifiedBy/>
  <dcterms:modified xsi:type="dcterms:W3CDTF">2020-09-17T00:09:42Z</dcterms:modified>
  <cp:revision>9</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HP</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6</vt:i4>
  </property>
</Properties>
</file>