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8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5332D-CE65-46BD-87FE-C7F54E1F5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4B7E1A-A14F-4816-A8F9-FC293EC2B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E36BA3-DD35-4E11-BD0F-CFBC0D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316A27-AFE4-4976-8AA8-5F4D33A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A61F3-BC7A-4216-924B-3DBA790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60267-B70B-4111-B291-66D6B7A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24A36E-A90B-4C9D-894E-BD3B66E5B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3F1BB-9687-4428-B355-95E1219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E757E0-938B-4F50-8446-221863E3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DE99FF-9C69-414B-8B8F-2F7B3B96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8F370E-68FA-4251-B6C5-166F70421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661AC3-1E85-4447-B1FE-C9D184356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D2A3B1-2580-4BF3-94A8-3D847421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1593D-73F2-4093-A406-A5B4E9A5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674C8F-9B77-44A1-AD57-FA872178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20DFF-34D1-4782-9DD8-F7662F4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66F1F-33C3-4924-B611-EA5EB22F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272BD-5EDD-4BBA-934B-C173D379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C85F0-CE08-4EBA-B783-F28A0716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BE3CE7-EF96-4DA8-B96D-F2FC1D7F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FB4-6F63-41AB-80D4-0B2A38DE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8DCFF3-B575-4165-8C33-6F5463EB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07AD9-0A0E-47A7-BD3A-CF9CF97D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056E9E-73B8-4950-A2A3-81CC727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93D42-26EC-4158-80E2-7D38832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3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6E10B-57F6-44B1-8281-B0439523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93DF0-4E6B-499E-8F34-1EE3CD437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C2A452-B87F-42CB-96A1-D2448FC5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98DA71-940F-40DE-8969-0BE0D170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148D26-B723-4645-B1F5-047F540D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4B1FC5-646C-4FA7-8FB9-C64254BA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83503-D68A-4BC3-A544-0F3183A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9BBBA-68CD-44D0-BD86-E162E9B0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2BBA7D-57C7-4FE2-8AB6-FE345F3F9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BA2B47-C39A-454E-B528-833E63216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70D269-0F97-476D-9E81-899ED6C78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9C73B4-C01A-46F8-8AB0-7619B6C3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30E01D-F032-4485-9F7D-DCB50FDC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226207B-964B-4AA3-B4C4-B3A1F082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BAB13-F3C0-4D5E-8E00-A558F94B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6FFD69-4072-4B8F-A74D-C92B53D8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C2B411-7706-4D41-8481-AFF43F17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A33B10-D6AF-49E9-9B44-4A00E761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315350-0614-4A21-807D-FF3082E7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1A0776-9B59-4936-87E5-B094409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A84094-0AC0-4DBF-A7C5-E3E1CB98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D23AB-107D-474D-A9CD-7FFE18AF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D35B79-676B-4175-9F71-A51613BD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B81D50-0678-4E66-B968-8AA2E34E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8E78CF-044E-41F2-86B5-6033D87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29AEE2-473D-4EDB-94E6-A5043564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5BBABB-1848-44FF-8E37-663CA16A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EBCBC-CA3E-4227-9D35-85E9860D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79FB96-0EE7-4889-BD67-1B60F3195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9E374F-9383-4C97-B72E-21195601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2699E9-1F41-4CD2-8422-B2558269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CE88C9-5AA3-4BF1-8CF7-1289EB2E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7F5B7C-2B59-4D58-9888-C1EB2706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B150CC-BA06-47A3-B170-3A0ED85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4E96D8-6F56-400B-BB8F-F18D60F0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83F9F-CC7E-4AE6-B399-8AB26934B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12E2-CC44-4CBA-8DED-2EA9E0E5AEF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182CB-631B-4612-BB51-F843C6122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3553A-6567-4A82-A47D-1EBD4CA8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C05C-1AA5-465D-910F-C87B123A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40D997-1460-4117-A4F8-6347C7F6126D}"/>
              </a:ext>
            </a:extLst>
          </p:cNvPr>
          <p:cNvSpPr txBox="1"/>
          <p:nvPr/>
        </p:nvSpPr>
        <p:spPr>
          <a:xfrm>
            <a:off x="0" y="251791"/>
            <a:ext cx="1219199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EEE 454</a:t>
            </a:r>
          </a:p>
          <a:p>
            <a:pPr algn="ctr"/>
            <a:r>
              <a:rPr lang="en-US" sz="2500" dirty="0"/>
              <a:t>VLSI Circuits and Design I Laboratory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2B993A-9266-43ED-9A3C-EA70E0E42B7A}"/>
              </a:ext>
            </a:extLst>
          </p:cNvPr>
          <p:cNvSpPr txBox="1"/>
          <p:nvPr/>
        </p:nvSpPr>
        <p:spPr>
          <a:xfrm>
            <a:off x="0" y="1722783"/>
            <a:ext cx="12192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Project Group -7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u="sng" dirty="0"/>
              <a:t>Project Title</a:t>
            </a:r>
          </a:p>
          <a:p>
            <a:pPr algn="ctr"/>
            <a:r>
              <a:rPr lang="en-US" sz="2400" dirty="0"/>
              <a:t>VLSI Design Project: Configurable Logic Block (CLB)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Logic Family: Standard CMOS</a:t>
            </a:r>
          </a:p>
          <a:p>
            <a:pPr algn="ctr"/>
            <a:r>
              <a:rPr lang="en-US" dirty="0"/>
              <a:t>Logic Function: NAND (A,B,C)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DDE7BD-6023-426F-B590-B876B44BCCA4}"/>
              </a:ext>
            </a:extLst>
          </p:cNvPr>
          <p:cNvSpPr txBox="1"/>
          <p:nvPr/>
        </p:nvSpPr>
        <p:spPr>
          <a:xfrm>
            <a:off x="0" y="470452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Group Members:</a:t>
            </a:r>
          </a:p>
          <a:p>
            <a:pPr algn="ctr"/>
            <a:r>
              <a:rPr lang="en-US" dirty="0"/>
              <a:t>1. </a:t>
            </a:r>
            <a:r>
              <a:rPr lang="en-US" dirty="0" err="1"/>
              <a:t>Arnob</a:t>
            </a:r>
            <a:r>
              <a:rPr lang="en-US" dirty="0"/>
              <a:t> Roy </a:t>
            </a:r>
            <a:r>
              <a:rPr lang="en-US" dirty="0" err="1"/>
              <a:t>Shaon</a:t>
            </a:r>
            <a:r>
              <a:rPr lang="en-US" dirty="0"/>
              <a:t> 	(1506093)</a:t>
            </a:r>
          </a:p>
          <a:p>
            <a:pPr algn="ctr"/>
            <a:r>
              <a:rPr lang="en-US" dirty="0"/>
              <a:t>2. Shakil Ahmed 		(1606140)</a:t>
            </a:r>
          </a:p>
          <a:p>
            <a:pPr algn="ctr"/>
            <a:r>
              <a:rPr lang="en-US" dirty="0"/>
              <a:t>3. Ishraq Tashdid 		(1606142)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D5D18-1DA4-4DED-AB9F-F1C904BFC952}"/>
              </a:ext>
            </a:extLst>
          </p:cNvPr>
          <p:cNvSpPr txBox="1"/>
          <p:nvPr/>
        </p:nvSpPr>
        <p:spPr>
          <a:xfrm>
            <a:off x="0" y="494548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Metrics: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Calculation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0B3B12-7E06-46A0-A836-6F98C79C6652}"/>
              </a:ext>
            </a:extLst>
          </p:cNvPr>
          <p:cNvSpPr txBox="1"/>
          <p:nvPr/>
        </p:nvSpPr>
        <p:spPr>
          <a:xfrm>
            <a:off x="1599557" y="5895498"/>
            <a:ext cx="89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Active and Leakage Energy CMOS NAND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0250995-582A-4161-A4A5-C4662790B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82408"/>
              </p:ext>
            </p:extLst>
          </p:nvPr>
        </p:nvGraphicFramePr>
        <p:xfrm>
          <a:off x="3264746" y="2223082"/>
          <a:ext cx="5577840" cy="340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9145">
                  <a:extLst>
                    <a:ext uri="{9D8B030D-6E8A-4147-A177-3AD203B41FA5}">
                      <a16:colId xmlns:a16="http://schemas.microsoft.com/office/drawing/2014/main" xmlns="" val="1423535611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xmlns="" val="94313719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xmlns="" val="45537668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xmlns="" val="424147687"/>
                    </a:ext>
                  </a:extLst>
                </a:gridCol>
                <a:gridCol w="1086226">
                  <a:extLst>
                    <a:ext uri="{9D8B030D-6E8A-4147-A177-3AD203B41FA5}">
                      <a16:colId xmlns:a16="http://schemas.microsoft.com/office/drawing/2014/main" xmlns="" val="2900482920"/>
                    </a:ext>
                  </a:extLst>
                </a:gridCol>
              </a:tblGrid>
              <a:tr h="8610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Transition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Fall Active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Rise Active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Maximum Leakage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Minimum Leakage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82928549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0.6419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0.03791</a:t>
                      </a:r>
                    </a:p>
                  </a:txBody>
                  <a:tcPr marL="67859" marR="67859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0.11280</a:t>
                      </a:r>
                    </a:p>
                  </a:txBody>
                  <a:tcPr marL="90478" marR="90478" marT="50292" marB="50292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i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0.00277</a:t>
                      </a:r>
                      <a:endParaRPr lang="en-US" sz="1600" i="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0478" marR="90478" marT="50292" marB="50292" anchor="ctr"/>
                </a:tc>
                <a:extLst>
                  <a:ext uri="{0D108BD9-81ED-4DB2-BD59-A6C34878D82A}">
                    <a16:rowId xmlns:a16="http://schemas.microsoft.com/office/drawing/2014/main" xmlns="" val="1367960614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0.5105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0.06420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352802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0.4953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0.06582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6548034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0.3669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0.16230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491117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0.5413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0.16580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529225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0.6851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0.06753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961115"/>
                  </a:ext>
                </a:extLst>
              </a:tr>
              <a:tr h="242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0.6752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0.16630</a:t>
                      </a:r>
                    </a:p>
                  </a:txBody>
                  <a:tcPr marL="67859" marR="6785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668789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0.5594</a:t>
                      </a:r>
                    </a:p>
                  </a:txBody>
                  <a:tcPr marL="67859" marR="678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0.10427</a:t>
                      </a:r>
                    </a:p>
                  </a:txBody>
                  <a:tcPr marL="67859" marR="67859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0478" marR="90478" marT="50292" marB="5029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833815"/>
                  </a:ext>
                </a:extLst>
              </a:tr>
              <a:tr h="484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Total Average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0.331835</a:t>
                      </a:r>
                    </a:p>
                  </a:txBody>
                  <a:tcPr marL="90478" marR="90478" marT="50292" marB="5029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0.03447</a:t>
                      </a:r>
                    </a:p>
                  </a:txBody>
                  <a:tcPr marL="90478" marR="90478" marT="50292" marB="5029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712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AA8ABA-AC31-4B6B-9C6D-18B72CC0927C}"/>
              </a:ext>
            </a:extLst>
          </p:cNvPr>
          <p:cNvSpPr txBox="1"/>
          <p:nvPr/>
        </p:nvSpPr>
        <p:spPr>
          <a:xfrm>
            <a:off x="0" y="426814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Metrics: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Calculation for SRAM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15A1B906-EC36-4A5B-B87E-2CAE807F4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6861"/>
                  </p:ext>
                </p:extLst>
              </p:nvPr>
            </p:nvGraphicFramePr>
            <p:xfrm>
              <a:off x="3032759" y="2451456"/>
              <a:ext cx="6126480" cy="28642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4470">
                      <a:extLst>
                        <a:ext uri="{9D8B030D-6E8A-4147-A177-3AD203B41FA5}">
                          <a16:colId xmlns:a16="http://schemas.microsoft.com/office/drawing/2014/main" xmlns="" val="560477488"/>
                        </a:ext>
                      </a:extLst>
                    </a:gridCol>
                    <a:gridCol w="3102010">
                      <a:extLst>
                        <a:ext uri="{9D8B030D-6E8A-4147-A177-3AD203B41FA5}">
                          <a16:colId xmlns:a16="http://schemas.microsoft.com/office/drawing/2014/main" xmlns="" val="418430209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Metric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Value(</a:t>
                          </a:r>
                          <a:r>
                            <a:rPr lang="en-US" sz="1800" i="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fJ</a:t>
                          </a:r>
                          <a:r>
                            <a:rPr lang="en-US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7624447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Rising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13.08 </a:t>
                          </a: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134383052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Falling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13.17 </a:t>
                          </a: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42211617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Leakage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48.2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2100965935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Maximum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13.17</a:t>
                          </a:r>
                          <a:endParaRPr lang="en-US" sz="1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1330104881"/>
                      </a:ext>
                    </a:extLst>
                  </a:tr>
                  <a:tr h="761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Energy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13.17+3.2005</m:t>
                                    </m:r>
                                  </m:num>
                                  <m:den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8.18525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15A1B906-EC36-4A5B-B87E-2CAE807F4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6861"/>
                  </p:ext>
                </p:extLst>
              </p:nvPr>
            </p:nvGraphicFramePr>
            <p:xfrm>
              <a:off x="3032759" y="2451456"/>
              <a:ext cx="6126480" cy="28642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4470">
                      <a:extLst>
                        <a:ext uri="{9D8B030D-6E8A-4147-A177-3AD203B41FA5}">
                          <a16:colId xmlns:a16="http://schemas.microsoft.com/office/drawing/2014/main" xmlns="" val="560477488"/>
                        </a:ext>
                      </a:extLst>
                    </a:gridCol>
                    <a:gridCol w="3102010">
                      <a:extLst>
                        <a:ext uri="{9D8B030D-6E8A-4147-A177-3AD203B41FA5}">
                          <a16:colId xmlns:a16="http://schemas.microsoft.com/office/drawing/2014/main" xmlns="" val="418430209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Metric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Value(</a:t>
                          </a:r>
                          <a:r>
                            <a:rPr lang="en-US" sz="1800" i="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fJ</a:t>
                          </a:r>
                          <a:r>
                            <a:rPr lang="en-US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7624447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Rising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13.08 </a:t>
                          </a: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134383052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Falling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13.17 </a:t>
                          </a: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42211617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Leakage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 rotWithShape="0">
                          <a:blip r:embed="rId2"/>
                          <a:stretch>
                            <a:fillRect l="-97839" t="-310145" r="-393" b="-28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0965935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Maximum Loading Energy</a:t>
                          </a:r>
                        </a:p>
                      </a:txBody>
                      <a:tcPr marT="50292" marB="502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13.17</a:t>
                          </a:r>
                          <a:endParaRPr lang="en-US" sz="1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/>
                    </a:tc>
                    <a:extLst>
                      <a:ext uri="{0D108BD9-81ED-4DB2-BD59-A6C34878D82A}">
                        <a16:rowId xmlns:a16="http://schemas.microsoft.com/office/drawing/2014/main" xmlns="" val="1330104881"/>
                      </a:ext>
                    </a:extLst>
                  </a:tr>
                  <a:tr h="761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Energy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T="50292" marB="502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 anchor="ctr">
                        <a:blipFill rotWithShape="0">
                          <a:blip r:embed="rId2"/>
                          <a:stretch>
                            <a:fillRect l="-97839" t="-281600" r="-393" b="-16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FE3C52-136F-444B-B687-0DC9AF525CF9}"/>
              </a:ext>
            </a:extLst>
          </p:cNvPr>
          <p:cNvSpPr txBox="1"/>
          <p:nvPr/>
        </p:nvSpPr>
        <p:spPr>
          <a:xfrm>
            <a:off x="1599557" y="5620410"/>
            <a:ext cx="89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Energy Calculation</a:t>
            </a:r>
          </a:p>
        </p:txBody>
      </p:sp>
    </p:spTree>
    <p:extLst>
      <p:ext uri="{BB962C8B-B14F-4D97-AF65-F5344CB8AC3E}">
        <p14:creationId xmlns:p14="http://schemas.microsoft.com/office/powerpoint/2010/main" val="272770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F4B2D2-FF25-41B9-A1DD-557002927A2A}"/>
              </a:ext>
            </a:extLst>
          </p:cNvPr>
          <p:cNvSpPr txBox="1"/>
          <p:nvPr/>
        </p:nvSpPr>
        <p:spPr>
          <a:xfrm>
            <a:off x="-1" y="1840748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Of Merit (FOM)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B40F082-1DD1-418C-B63D-F27DC8C02810}"/>
                  </a:ext>
                </a:extLst>
              </p:cNvPr>
              <p:cNvSpPr txBox="1"/>
              <p:nvPr/>
            </p:nvSpPr>
            <p:spPr>
              <a:xfrm>
                <a:off x="1250648" y="2982686"/>
                <a:ext cx="96907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𝑓𝑖𝑔𝑢𝑟𝑒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𝑚𝑒𝑟𝑖𝑡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×1/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=174.1971125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8.18525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1/5.045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			=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282.6257513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−36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B40F082-1DD1-418C-B63D-F27DC8C0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48" y="2982686"/>
                <a:ext cx="969070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782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962D4F-C68D-49FB-8DEA-FCF1FD0A2147}"/>
              </a:ext>
            </a:extLst>
          </p:cNvPr>
          <p:cNvSpPr txBox="1"/>
          <p:nvPr/>
        </p:nvSpPr>
        <p:spPr>
          <a:xfrm>
            <a:off x="0" y="57461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71391"/>
                  </p:ext>
                </p:extLst>
              </p:nvPr>
            </p:nvGraphicFramePr>
            <p:xfrm>
              <a:off x="1853473" y="1619679"/>
              <a:ext cx="8128000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Delay      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194.6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Frequency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5.045 GHz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Active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3.2005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Leakage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2.592</a:t>
                          </a:r>
                          <a:r>
                            <a:rPr lang="en-US" sz="24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Loading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13.17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8.1825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Area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174.1971125</m:t>
                              </m:r>
                              <m: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Figure</a:t>
                          </a:r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Merit</a:t>
                          </a:r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(FOM)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282.6257513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−36</m:t>
                                  </m:r>
                                </m:sup>
                              </m:sSup>
                            </m:oMath>
                          </a14:m>
                          <a:endPara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71391"/>
                  </p:ext>
                </p:extLst>
              </p:nvPr>
            </p:nvGraphicFramePr>
            <p:xfrm>
              <a:off x="1853473" y="1619679"/>
              <a:ext cx="8128000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Delay      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194.6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Frequency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5.045 GHz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Active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3.2005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Leakage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2.592</a:t>
                          </a:r>
                          <a:r>
                            <a:rPr lang="en-US" sz="24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Loading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13.17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Energy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8.1825 </a:t>
                          </a:r>
                          <a:r>
                            <a:rPr lang="en-US" sz="2400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fJ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Area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598936" b="-11383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Figure</a:t>
                          </a:r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Merit</a:t>
                          </a:r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(FOM)</a:t>
                          </a:r>
                          <a:endParaRPr lang="en-US" sz="2400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698936" b="-13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492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1EFEC5-73A0-43B0-8ABC-5A99225F6712}"/>
              </a:ext>
            </a:extLst>
          </p:cNvPr>
          <p:cNvSpPr txBox="1"/>
          <p:nvPr/>
        </p:nvSpPr>
        <p:spPr>
          <a:xfrm>
            <a:off x="0" y="62285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67A343-D9F9-4D7C-BBC9-8632614F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" y="1708036"/>
            <a:ext cx="5705035" cy="3441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77C0DC-7A8D-49DB-B2A1-7F2C0B6B947A}"/>
              </a:ext>
            </a:extLst>
          </p:cNvPr>
          <p:cNvSpPr txBox="1"/>
          <p:nvPr/>
        </p:nvSpPr>
        <p:spPr>
          <a:xfrm>
            <a:off x="7216726" y="2736501"/>
            <a:ext cx="44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12 MOS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Extra NOT gates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20014C-169C-4F9E-8DE1-146125FB82BA}"/>
              </a:ext>
            </a:extLst>
          </p:cNvPr>
          <p:cNvSpPr txBox="1"/>
          <p:nvPr/>
        </p:nvSpPr>
        <p:spPr>
          <a:xfrm>
            <a:off x="2025745" y="5472332"/>
            <a:ext cx="52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Reference MUX</a:t>
            </a:r>
          </a:p>
        </p:txBody>
      </p:sp>
    </p:spTree>
    <p:extLst>
      <p:ext uri="{BB962C8B-B14F-4D97-AF65-F5344CB8AC3E}">
        <p14:creationId xmlns:p14="http://schemas.microsoft.com/office/powerpoint/2010/main" val="306499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B91610-D7DE-49E0-AEB6-BA49ADB2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1423071"/>
            <a:ext cx="4895231" cy="4268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1C5088-26F4-437B-86DC-C57D46F9489F}"/>
              </a:ext>
            </a:extLst>
          </p:cNvPr>
          <p:cNvSpPr txBox="1"/>
          <p:nvPr/>
        </p:nvSpPr>
        <p:spPr>
          <a:xfrm>
            <a:off x="6288258" y="2305615"/>
            <a:ext cx="5416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8 MOS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8 MUX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saves 24 MOS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456B61-2409-468C-AE8C-5D33F0AB7957}"/>
              </a:ext>
            </a:extLst>
          </p:cNvPr>
          <p:cNvSpPr txBox="1"/>
          <p:nvPr/>
        </p:nvSpPr>
        <p:spPr>
          <a:xfrm>
            <a:off x="1955413" y="5894362"/>
            <a:ext cx="52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Designed MUX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A589F0-F021-4EAD-987A-48D034350EEE}"/>
              </a:ext>
            </a:extLst>
          </p:cNvPr>
          <p:cNvSpPr txBox="1"/>
          <p:nvPr/>
        </p:nvSpPr>
        <p:spPr>
          <a:xfrm>
            <a:off x="0" y="52137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1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8C2EEB-6A4B-4DDF-91CF-42A10481D9A1}"/>
              </a:ext>
            </a:extLst>
          </p:cNvPr>
          <p:cNvSpPr txBox="1"/>
          <p:nvPr/>
        </p:nvSpPr>
        <p:spPr>
          <a:xfrm>
            <a:off x="0" y="5635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4A34E6-97BF-49DF-87FC-A244F1C3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71" y="1565763"/>
            <a:ext cx="7964658" cy="3484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168BA9-AC9B-4A48-BB05-72366360074F}"/>
              </a:ext>
            </a:extLst>
          </p:cNvPr>
          <p:cNvSpPr txBox="1"/>
          <p:nvPr/>
        </p:nvSpPr>
        <p:spPr>
          <a:xfrm>
            <a:off x="1617785" y="5655212"/>
            <a:ext cx="942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setup time for D flip flop is only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maximum operating frequency is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5.045GHz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692348-5306-4774-95BC-A4547C7F71F8}"/>
              </a:ext>
            </a:extLst>
          </p:cNvPr>
          <p:cNvSpPr txBox="1"/>
          <p:nvPr/>
        </p:nvSpPr>
        <p:spPr>
          <a:xfrm>
            <a:off x="1770184" y="5214424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D Flip Flop</a:t>
            </a:r>
          </a:p>
        </p:txBody>
      </p:sp>
    </p:spTree>
    <p:extLst>
      <p:ext uri="{BB962C8B-B14F-4D97-AF65-F5344CB8AC3E}">
        <p14:creationId xmlns:p14="http://schemas.microsoft.com/office/powerpoint/2010/main" val="2431358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4D4AC9-E07E-4629-9A45-A3DBBFADB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423071"/>
            <a:ext cx="7459037" cy="4563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F1B355-B8FB-4648-BD02-A7F0B3FB39AA}"/>
              </a:ext>
            </a:extLst>
          </p:cNvPr>
          <p:cNvSpPr txBox="1"/>
          <p:nvPr/>
        </p:nvSpPr>
        <p:spPr>
          <a:xfrm>
            <a:off x="0" y="51942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B62F00-AFF5-4E84-B30B-C076F0BF3B65}"/>
              </a:ext>
            </a:extLst>
          </p:cNvPr>
          <p:cNvSpPr txBox="1"/>
          <p:nvPr/>
        </p:nvSpPr>
        <p:spPr>
          <a:xfrm>
            <a:off x="8317931" y="2616898"/>
            <a:ext cx="350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NMOS (6) are 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Metal1 wires and Poly wires are overlapped.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D98B3E-BFE9-44D2-A125-2FE0CEFE69FE}"/>
              </a:ext>
            </a:extLst>
          </p:cNvPr>
          <p:cNvSpPr txBox="1"/>
          <p:nvPr/>
        </p:nvSpPr>
        <p:spPr>
          <a:xfrm>
            <a:off x="-579120" y="6114755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SRAM Layout</a:t>
            </a:r>
          </a:p>
        </p:txBody>
      </p:sp>
    </p:spTree>
    <p:extLst>
      <p:ext uri="{BB962C8B-B14F-4D97-AF65-F5344CB8AC3E}">
        <p14:creationId xmlns:p14="http://schemas.microsoft.com/office/powerpoint/2010/main" val="2359853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A6B7B4-9C48-45C5-B722-C5C9ADD8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23066" y="-626307"/>
            <a:ext cx="3404381" cy="8680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A11D89-ED23-4A07-B9A3-21A4C7DD6D7F}"/>
              </a:ext>
            </a:extLst>
          </p:cNvPr>
          <p:cNvSpPr txBox="1"/>
          <p:nvPr/>
        </p:nvSpPr>
        <p:spPr>
          <a:xfrm>
            <a:off x="0" y="67134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79104C-C289-4A96-A843-59804D8EF664}"/>
              </a:ext>
            </a:extLst>
          </p:cNvPr>
          <p:cNvSpPr txBox="1"/>
          <p:nvPr/>
        </p:nvSpPr>
        <p:spPr>
          <a:xfrm>
            <a:off x="9355015" y="1981310"/>
            <a:ext cx="2551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Gaps have been maintained to avoid DRC error.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 and Metal1 lines have been overlapped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9DEDDF-A297-43A2-AEE4-607F6014757C}"/>
              </a:ext>
            </a:extLst>
          </p:cNvPr>
          <p:cNvSpPr txBox="1"/>
          <p:nvPr/>
        </p:nvSpPr>
        <p:spPr>
          <a:xfrm>
            <a:off x="-459915" y="5635345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CLB snippet</a:t>
            </a:r>
          </a:p>
        </p:txBody>
      </p:sp>
    </p:spTree>
    <p:extLst>
      <p:ext uri="{BB962C8B-B14F-4D97-AF65-F5344CB8AC3E}">
        <p14:creationId xmlns:p14="http://schemas.microsoft.com/office/powerpoint/2010/main" val="86424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67CBDF-2A5D-4CDB-8B91-4FDD8D13B724}"/>
              </a:ext>
            </a:extLst>
          </p:cNvPr>
          <p:cNvSpPr txBox="1"/>
          <p:nvPr/>
        </p:nvSpPr>
        <p:spPr>
          <a:xfrm>
            <a:off x="0" y="45989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BETTER?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2D0CE1-C74B-494F-BB25-27D451A4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7" y="1260114"/>
            <a:ext cx="7715848" cy="4975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551E1E-8EB9-4115-B7E5-B6F86E58F1E5}"/>
              </a:ext>
            </a:extLst>
          </p:cNvPr>
          <p:cNvSpPr txBox="1"/>
          <p:nvPr/>
        </p:nvSpPr>
        <p:spPr>
          <a:xfrm>
            <a:off x="8581292" y="1260114"/>
            <a:ext cx="334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AC5B031-8DEA-4483-AD29-D677F1C29642}"/>
                  </a:ext>
                </a:extLst>
              </p:cNvPr>
              <p:cNvSpPr txBox="1"/>
              <p:nvPr/>
            </p:nvSpPr>
            <p:spPr>
              <a:xfrm>
                <a:off x="8438754" y="2967064"/>
                <a:ext cx="3633186" cy="1561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compactness resulted in an area of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16.2725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10.705= 174.197 </m:t>
                      </m:r>
                      <m:r>
                        <a:rPr lang="el-GR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AC5B031-8DEA-4483-AD29-D677F1C29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54" y="2967064"/>
                <a:ext cx="3633186" cy="1561133"/>
              </a:xfrm>
              <a:prstGeom prst="rect">
                <a:avLst/>
              </a:prstGeom>
              <a:blipFill rotWithShape="0">
                <a:blip r:embed="rId3"/>
                <a:stretch>
                  <a:fillRect l="-2181" t="-3125" r="-4195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F60AB1-9BF2-483A-8797-16EE706F04AE}"/>
              </a:ext>
            </a:extLst>
          </p:cNvPr>
          <p:cNvSpPr txBox="1"/>
          <p:nvPr/>
        </p:nvSpPr>
        <p:spPr>
          <a:xfrm>
            <a:off x="-579120" y="6297635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CLB Layout</a:t>
            </a:r>
          </a:p>
        </p:txBody>
      </p:sp>
    </p:spTree>
    <p:extLst>
      <p:ext uri="{BB962C8B-B14F-4D97-AF65-F5344CB8AC3E}">
        <p14:creationId xmlns:p14="http://schemas.microsoft.com/office/powerpoint/2010/main" val="230357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C6DF9D4-7ADE-430C-A0FB-68808B159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15615"/>
              </p:ext>
            </p:extLst>
          </p:nvPr>
        </p:nvGraphicFramePr>
        <p:xfrm>
          <a:off x="1281501" y="2235424"/>
          <a:ext cx="420624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8843">
                  <a:extLst>
                    <a:ext uri="{9D8B030D-6E8A-4147-A177-3AD203B41FA5}">
                      <a16:colId xmlns:a16="http://schemas.microsoft.com/office/drawing/2014/main" xmlns="" val="3888245472"/>
                    </a:ext>
                  </a:extLst>
                </a:gridCol>
                <a:gridCol w="1311847">
                  <a:extLst>
                    <a:ext uri="{9D8B030D-6E8A-4147-A177-3AD203B41FA5}">
                      <a16:colId xmlns:a16="http://schemas.microsoft.com/office/drawing/2014/main" xmlns="" val="1705218552"/>
                    </a:ext>
                  </a:extLst>
                </a:gridCol>
                <a:gridCol w="1405550">
                  <a:extLst>
                    <a:ext uri="{9D8B030D-6E8A-4147-A177-3AD203B41FA5}">
                      <a16:colId xmlns:a16="http://schemas.microsoft.com/office/drawing/2014/main" xmlns="" val="57009833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Transition type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Fall Delay (</a:t>
                      </a:r>
                      <a:r>
                        <a:rPr lang="en-US" sz="18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Rise Delay (</a:t>
                      </a:r>
                      <a:r>
                        <a:rPr lang="en-US" sz="18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31295965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194.6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97.64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24559037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100.0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127.7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17849703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171.1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102.0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27133973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97.21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102.0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23521126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192.0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130.2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42270105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125.4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129.3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1425154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170.2</a:t>
                      </a:r>
                    </a:p>
                  </a:txBody>
                  <a:tcPr marL="65196" marR="65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176.5</a:t>
                      </a:r>
                    </a:p>
                  </a:txBody>
                  <a:tcPr marL="65196" marR="65196" marT="0" marB="0" anchor="ctr"/>
                </a:tc>
                <a:extLst>
                  <a:ext uri="{0D108BD9-81ED-4DB2-BD59-A6C34878D82A}">
                    <a16:rowId xmlns:a16="http://schemas.microsoft.com/office/drawing/2014/main" xmlns="" val="42862189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4B1946B-B5B8-407E-AE73-81CA7132D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746"/>
              </p:ext>
            </p:extLst>
          </p:nvPr>
        </p:nvGraphicFramePr>
        <p:xfrm>
          <a:off x="6606316" y="2232107"/>
          <a:ext cx="4206239" cy="27431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8843">
                  <a:extLst>
                    <a:ext uri="{9D8B030D-6E8A-4147-A177-3AD203B41FA5}">
                      <a16:colId xmlns:a16="http://schemas.microsoft.com/office/drawing/2014/main" xmlns="" val="2983513692"/>
                    </a:ext>
                  </a:extLst>
                </a:gridCol>
                <a:gridCol w="1311846">
                  <a:extLst>
                    <a:ext uri="{9D8B030D-6E8A-4147-A177-3AD203B41FA5}">
                      <a16:colId xmlns:a16="http://schemas.microsoft.com/office/drawing/2014/main" xmlns="" val="1832306213"/>
                    </a:ext>
                  </a:extLst>
                </a:gridCol>
                <a:gridCol w="1405550">
                  <a:extLst>
                    <a:ext uri="{9D8B030D-6E8A-4147-A177-3AD203B41FA5}">
                      <a16:colId xmlns:a16="http://schemas.microsoft.com/office/drawing/2014/main" xmlns="" val="346710661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Transition type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Fall Delay (</a:t>
                      </a:r>
                      <a:r>
                        <a:rPr lang="en-US" sz="18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Rise Delay (</a:t>
                      </a:r>
                      <a:r>
                        <a:rPr lang="en-US" sz="18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8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17543816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148.8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15.64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23047463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120.1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6.019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23798844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115.6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6.565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26997376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64.79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48.47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15833810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122.3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22.43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40525804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70.63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67.43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8607855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69.32</a:t>
                      </a:r>
                    </a:p>
                  </a:txBody>
                  <a:tcPr marL="132488" marR="1324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80.70</a:t>
                      </a:r>
                    </a:p>
                  </a:txBody>
                  <a:tcPr marL="132488" marR="132488" marT="0" marB="0" anchor="ctr"/>
                </a:tc>
                <a:extLst>
                  <a:ext uri="{0D108BD9-81ED-4DB2-BD59-A6C34878D82A}">
                    <a16:rowId xmlns:a16="http://schemas.microsoft.com/office/drawing/2014/main" xmlns="" val="2362158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3E8606-4DF4-409A-8E29-8913A48F4BA7}"/>
              </a:ext>
            </a:extLst>
          </p:cNvPr>
          <p:cNvSpPr txBox="1"/>
          <p:nvPr/>
        </p:nvSpPr>
        <p:spPr>
          <a:xfrm>
            <a:off x="-1048659" y="5179586"/>
            <a:ext cx="89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Propagation delay for CLB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08E4AE-1B5D-4035-A888-BB39AA7EC58D}"/>
              </a:ext>
            </a:extLst>
          </p:cNvPr>
          <p:cNvSpPr txBox="1"/>
          <p:nvPr/>
        </p:nvSpPr>
        <p:spPr>
          <a:xfrm>
            <a:off x="4212993" y="5179586"/>
            <a:ext cx="89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Propagation delay for CMOS NAND3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A57C02-4AE9-458A-9DA3-23FC5247A8FA}"/>
              </a:ext>
            </a:extLst>
          </p:cNvPr>
          <p:cNvSpPr txBox="1"/>
          <p:nvPr/>
        </p:nvSpPr>
        <p:spPr>
          <a:xfrm>
            <a:off x="0" y="522367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Metrics: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68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0250995-582A-4161-A4A5-C4662790B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89412"/>
              </p:ext>
            </p:extLst>
          </p:nvPr>
        </p:nvGraphicFramePr>
        <p:xfrm>
          <a:off x="3243897" y="2252894"/>
          <a:ext cx="5577840" cy="34050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9145">
                  <a:extLst>
                    <a:ext uri="{9D8B030D-6E8A-4147-A177-3AD203B41FA5}">
                      <a16:colId xmlns:a16="http://schemas.microsoft.com/office/drawing/2014/main" xmlns="" val="1423535611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xmlns="" val="94313719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xmlns="" val="45537668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xmlns="" val="424147687"/>
                    </a:ext>
                  </a:extLst>
                </a:gridCol>
                <a:gridCol w="1086226">
                  <a:extLst>
                    <a:ext uri="{9D8B030D-6E8A-4147-A177-3AD203B41FA5}">
                      <a16:colId xmlns:a16="http://schemas.microsoft.com/office/drawing/2014/main" xmlns="" val="2900482920"/>
                    </a:ext>
                  </a:extLst>
                </a:gridCol>
              </a:tblGrid>
              <a:tr h="966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Transition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Fall Active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Rise Active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Maximum Leakage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Minimum Leakage Energy(</a:t>
                      </a:r>
                      <a:r>
                        <a:rPr lang="en-US" sz="1600" i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fJ</a:t>
                      </a: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82928549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5.982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1.808</a:t>
                      </a: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2.909</a:t>
                      </a:r>
                    </a:p>
                  </a:txBody>
                  <a:tcPr marL="83127" marR="83127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2.239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27" marR="83127" marT="0" marB="0"/>
                </a:tc>
                <a:extLst>
                  <a:ext uri="{0D108BD9-81ED-4DB2-BD59-A6C34878D82A}">
                    <a16:rowId xmlns:a16="http://schemas.microsoft.com/office/drawing/2014/main" xmlns="" val="136796061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4.130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2.395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352802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5.063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1.792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654803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2.793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2.386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491117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5.272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1.782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529225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3.432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2.388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961115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3.849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1.733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09668789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4.360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2.041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i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i="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83127" marR="8312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833815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Total Average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3.2005</a:t>
                      </a:r>
                    </a:p>
                  </a:txBody>
                  <a:tcPr marL="83127" marR="8312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2.592</a:t>
                      </a:r>
                    </a:p>
                  </a:txBody>
                  <a:tcPr marL="83127" marR="8312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5741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D5D18-1DA4-4DED-AB9F-F1C904BFC952}"/>
              </a:ext>
            </a:extLst>
          </p:cNvPr>
          <p:cNvSpPr txBox="1"/>
          <p:nvPr/>
        </p:nvSpPr>
        <p:spPr>
          <a:xfrm>
            <a:off x="0" y="426814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Metrics: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Calculation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B32B91-6EC2-4213-9A35-02525ADBB7F0}"/>
              </a:ext>
            </a:extLst>
          </p:cNvPr>
          <p:cNvSpPr txBox="1"/>
          <p:nvPr/>
        </p:nvSpPr>
        <p:spPr>
          <a:xfrm>
            <a:off x="1599557" y="5836604"/>
            <a:ext cx="89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Active and Leakage Energy for CLB</a:t>
            </a:r>
          </a:p>
        </p:txBody>
      </p:sp>
    </p:spTree>
    <p:extLst>
      <p:ext uri="{BB962C8B-B14F-4D97-AF65-F5344CB8AC3E}">
        <p14:creationId xmlns:p14="http://schemas.microsoft.com/office/powerpoint/2010/main" val="402334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489</Words>
  <Application>Microsoft Office PowerPoint</Application>
  <PresentationFormat>Widescreen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ishraq tashdid</dc:creator>
  <cp:lastModifiedBy>Asus</cp:lastModifiedBy>
  <cp:revision>23</cp:revision>
  <dcterms:created xsi:type="dcterms:W3CDTF">2021-07-26T15:31:44Z</dcterms:created>
  <dcterms:modified xsi:type="dcterms:W3CDTF">2021-07-27T04:02:04Z</dcterms:modified>
</cp:coreProperties>
</file>